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5143500" type="screen16x9"/>
  <p:notesSz cx="6858000" cy="9144000"/>
  <p:embeddedFontLst>
    <p:embeddedFont>
      <p:font typeface="Comic Neue" panose="020B0604020202020204" charset="0"/>
      <p:regular r:id="rId18"/>
      <p:bold r:id="rId19"/>
      <p:italic r:id="rId20"/>
      <p:boldItalic r:id="rId21"/>
    </p:embeddedFont>
    <p:embeddedFont>
      <p:font typeface="Livvic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39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e1d0d9be6d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e1d0d9be6d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69e1d0da87d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69e1d0da87d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69e1d0dabb4ed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69e1d0dabb4ed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69e1d0db092e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69e1d0db092e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69e1d0db39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69e1d0db39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e1d0d9e7ba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e1d0d9e7ba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69e1d0da0a9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69e1d0da0a9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69e1d0da0ab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69e1d0da0ab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69e1d0da203e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69e1d0da203e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69e1d0da3c94d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69e1d0da3c94d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69e1d0da719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69e1d0da719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69e1d0da8762b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69e1d0da8762b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69e1d0da8792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69e1d0da8792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2F5290-F730-48B7-863B-E366E136619E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BAC157-4981-4762-A39A-07DDE6A3C23A}"/>
              </a:ext>
            </a:extLst>
          </p:cNvPr>
          <p:cNvSpPr/>
          <p:nvPr/>
        </p:nvSpPr>
        <p:spPr>
          <a:xfrm>
            <a:off x="803679" y="1010056"/>
            <a:ext cx="7293934" cy="407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Techniques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360"/>
              </a:spcBef>
            </a:pPr>
            <a:endParaRPr lang="en-US" sz="1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Mastering Linear Block Codes</a:t>
            </a:r>
          </a:p>
          <a:p>
            <a:pPr lvl="0" algn="ctr">
              <a:spcBef>
                <a:spcPts val="360"/>
              </a:spcBef>
            </a:pPr>
            <a:r>
              <a:rPr lang="en-GB" sz="1800" b="1" dirty="0">
                <a:solidFill>
                  <a:srgbClr val="0070C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C50CE-09DB-484C-83BB-222477480929}"/>
              </a:ext>
            </a:extLst>
          </p:cNvPr>
          <p:cNvSpPr/>
          <p:nvPr/>
        </p:nvSpPr>
        <p:spPr>
          <a:xfrm>
            <a:off x="1174898" y="429866"/>
            <a:ext cx="7165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17389DEB-84BF-42E2-A486-A5B38C4E906F}"/>
              </a:ext>
            </a:extLst>
          </p:cNvPr>
          <p:cNvSpPr/>
          <p:nvPr/>
        </p:nvSpPr>
        <p:spPr>
          <a:xfrm>
            <a:off x="0" y="10679"/>
            <a:ext cx="138223" cy="5132821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B6A11FE-C945-4F38-92AE-FF72EF4F2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767527"/>
              </p:ext>
            </p:extLst>
          </p:nvPr>
        </p:nvGraphicFramePr>
        <p:xfrm>
          <a:off x="2466754" y="3550869"/>
          <a:ext cx="4820944" cy="225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0944">
                  <a:extLst>
                    <a:ext uri="{9D8B030D-6E8A-4147-A177-3AD203B41FA5}">
                      <a16:colId xmlns:a16="http://schemas.microsoft.com/office/drawing/2014/main" val="3153677224"/>
                    </a:ext>
                  </a:extLst>
                </a:gridCol>
              </a:tblGrid>
              <a:tr h="2236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</a:rPr>
                        <a:t>LINEAR BLOCK CODES AND CYCLIC CODES 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834798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AD3E7D0-F5F3-45EC-A305-17D00A225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003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Test: The Decoding Workflow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Arrange the steps for a receiver processing an incoming block of data: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385430" y="14413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Receive the noisy vector R from the channel.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0" y="1302602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9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8" name="Google Shape;128;p21"/>
          <p:cNvSpPr txBox="1"/>
          <p:nvPr/>
        </p:nvSpPr>
        <p:spPr>
          <a:xfrm>
            <a:off x="385430" y="2171402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Calculate the Syndrome S using the Parity Check Matrix.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0" y="2045552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385430" y="28918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Locate and flip the erroneous bit based on S.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0" y="2788502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385430" y="36120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Extract the original k message bits from the corrected codeword.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0" y="3531452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8D671E-A0AE-4E17-81FA-FF3141F23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C2B9CD5-3A4C-4221-9B3B-FB388219A540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10/15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750" y="788670"/>
            <a:ext cx="4171950" cy="1614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6300" y="788670"/>
            <a:ext cx="4171950" cy="161428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2"/>
          <p:cNvSpPr txBox="1"/>
          <p:nvPr/>
        </p:nvSpPr>
        <p:spPr>
          <a:xfrm>
            <a:off x="0" y="-132243"/>
            <a:ext cx="8572500" cy="264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Horizontal Breadth: Real-World T-Shape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114150" y="2430071"/>
            <a:ext cx="4172100" cy="91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Deep Sea Cables: LBCs ensure data integrity across thousands of miles of underwater cabling where signal decay is rampant.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4457700" y="2402958"/>
            <a:ext cx="4572150" cy="91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QR Codes: Ever wonder why a scratched QR code still works? It uses advanced block coding to reconstruct missing information.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E0C22F-9E37-43F3-A556-378F47DA20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8B315BC-88F1-4C52-812A-4D38978A8CAD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11/15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330" y="651510"/>
            <a:ext cx="7970963" cy="3537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3020" y="1657350"/>
            <a:ext cx="2205724" cy="1404827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Group Activity: The Efficiency Trade-off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4206240" y="1441350"/>
            <a:ext cx="3726300" cy="19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 a group, discuss: If we add more parity bits, we can correct more errors. However, what is the 'cost' of doing this in a real-world network like a 5G system in India?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3ABA79-E953-45EB-AF1B-79E115945B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3522CAB-AB2D-4767-8885-22BB07311B4E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12/15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330" y="651510"/>
            <a:ext cx="8332470" cy="3771634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Group Activity: The Efficiency Trade-off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58" name="Google Shape;158;p24"/>
          <p:cNvSpPr txBox="1"/>
          <p:nvPr/>
        </p:nvSpPr>
        <p:spPr>
          <a:xfrm>
            <a:off x="982980" y="1657350"/>
            <a:ext cx="7041000" cy="19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You might have said...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Reduced Bandwidth Efficiency: More overhead means fewer actual data bits per second.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Latency: Complex decoding math takes more time/power for the processor.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Energy Consumption: Mobile devices drain battery faster when performing heavy error-correction algorithms.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9" name="Google Shape;159;p24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4380B2-F803-479C-8D85-FF5AA8C8E8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BC2BFD5-9BD5-4EF9-9813-6B9324481E36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1315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486150" cy="420624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5"/>
          <p:cNvSpPr/>
          <p:nvPr/>
        </p:nvSpPr>
        <p:spPr>
          <a:xfrm>
            <a:off x="3596137" y="78153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5"/>
          <p:cNvSpPr/>
          <p:nvPr/>
        </p:nvSpPr>
        <p:spPr>
          <a:xfrm>
            <a:off x="3571800" y="1389241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5"/>
          <p:cNvSpPr/>
          <p:nvPr/>
        </p:nvSpPr>
        <p:spPr>
          <a:xfrm>
            <a:off x="3596137" y="2177837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5"/>
          <p:cNvSpPr/>
          <p:nvPr/>
        </p:nvSpPr>
        <p:spPr>
          <a:xfrm flipV="1">
            <a:off x="3630931" y="2877479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5"/>
          <p:cNvSpPr txBox="1"/>
          <p:nvPr/>
        </p:nvSpPr>
        <p:spPr>
          <a:xfrm>
            <a:off x="3486150" y="-69630"/>
            <a:ext cx="4637124" cy="5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4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Summary &amp; Key Takeaways</a:t>
            </a:r>
            <a:endParaRPr sz="24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70" name="Google Shape;170;p25"/>
          <p:cNvSpPr txBox="1"/>
          <p:nvPr/>
        </p:nvSpPr>
        <p:spPr>
          <a:xfrm>
            <a:off x="3596137" y="764503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4069050" y="550979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7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Linearity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270"/>
              </a:spcBef>
              <a:spcAft>
                <a:spcPts val="270"/>
              </a:spcAft>
              <a:buNone/>
            </a:pPr>
            <a:r>
              <a:rPr lang="en" sz="125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Summing any two valid codewords yields another, aiding efficient encoding.</a:t>
            </a:r>
            <a:endParaRPr sz="125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2" name="Google Shape;172;p25"/>
          <p:cNvSpPr txBox="1"/>
          <p:nvPr/>
        </p:nvSpPr>
        <p:spPr>
          <a:xfrm>
            <a:off x="3564426" y="1397427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3" name="Google Shape;173;p25"/>
          <p:cNvSpPr txBox="1"/>
          <p:nvPr/>
        </p:nvSpPr>
        <p:spPr>
          <a:xfrm>
            <a:off x="4056794" y="1319537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7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Hamming Distance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270"/>
              </a:spcBef>
              <a:spcAft>
                <a:spcPts val="270"/>
              </a:spcAft>
              <a:buNone/>
            </a:pPr>
            <a:r>
              <a:rPr lang="en" sz="125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Error-correcting capability depends on minimum codeword distance.</a:t>
            </a:r>
            <a:endParaRPr sz="125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4" name="Google Shape;174;p25"/>
          <p:cNvSpPr txBox="1"/>
          <p:nvPr/>
        </p:nvSpPr>
        <p:spPr>
          <a:xfrm>
            <a:off x="3630931" y="2177837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5" name="Google Shape;175;p25"/>
          <p:cNvSpPr txBox="1"/>
          <p:nvPr/>
        </p:nvSpPr>
        <p:spPr>
          <a:xfrm>
            <a:off x="4022000" y="2031595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7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Syndrome Decoding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270"/>
              </a:spcBef>
              <a:spcAft>
                <a:spcPts val="270"/>
              </a:spcAft>
              <a:buNone/>
            </a:pPr>
            <a:r>
              <a:rPr lang="en" sz="145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Syndrome S: A diagnostic tool to detect and locate errors.</a:t>
            </a:r>
            <a:endParaRPr sz="145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6" name="Google Shape;176;p25"/>
          <p:cNvSpPr txBox="1"/>
          <p:nvPr/>
        </p:nvSpPr>
        <p:spPr>
          <a:xfrm>
            <a:off x="3616668" y="2597623"/>
            <a:ext cx="411600" cy="891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7" name="Google Shape;177;p25"/>
          <p:cNvSpPr txBox="1"/>
          <p:nvPr/>
        </p:nvSpPr>
        <p:spPr>
          <a:xfrm>
            <a:off x="3976026" y="2757236"/>
            <a:ext cx="4560600" cy="73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27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Systematic Form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270"/>
              </a:spcBef>
              <a:spcAft>
                <a:spcPts val="270"/>
              </a:spcAft>
              <a:buNone/>
            </a:pPr>
            <a:r>
              <a:rPr lang="en" sz="125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Separating message and parity bits simplifies data extraction.</a:t>
            </a:r>
            <a:endParaRPr sz="125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192AA6B-15F1-4B05-85AA-58C7C011A0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587E9B3-1892-4770-95ED-FEACA07881E7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14/15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4398C72-96AC-481E-BDA2-CB308F707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5DD015E-D60F-4BB3-91B9-8849A54BCF02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2/15</a:t>
            </a:r>
            <a:endParaRPr lang="en-US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A0A3BB-59FB-4AE0-A369-832505F082CD}"/>
              </a:ext>
            </a:extLst>
          </p:cNvPr>
          <p:cNvSpPr/>
          <p:nvPr/>
        </p:nvSpPr>
        <p:spPr>
          <a:xfrm>
            <a:off x="2459885" y="2110085"/>
            <a:ext cx="4224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23042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Mastering Linear Block Codes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Engineering Reliable Communication in a Noisy World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DC48EA-F491-4E1C-8623-4FEF9DC5BE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E789327-2EF9-4F41-B72E-A3215ECFB5FF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2/15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285750" y="171450"/>
            <a:ext cx="6232008" cy="82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0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Icebreaker: The Reliability Challenge</a:t>
            </a:r>
            <a:endParaRPr sz="20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137250" y="494414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1: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happens to a digital signal when it travels through a noisy atmosphere?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37250" y="1637414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2: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you send '101' and receive '111', how do you know an error occurred?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37250" y="2780414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3: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is the simplest way to check for a single-bit error?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-774847" y="3549148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242FED-48E6-4275-B426-5ED24F233F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5718368-F497-4FF2-9498-86256EE6454E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3/15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Icebreaker: The Reliability Challenge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1: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Bits can flip from 0 to 1 or vice versa, causing data corruption.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285750" y="2286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2: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Without redundancy or parity rules, you cannot know for certain.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3: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Adding a single parity bit to make the total number of 1s even or odd.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05E3E0-F2D7-4DC7-B289-F977D6B7F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EE1A56C-4701-4F1D-A005-1C2EED91550A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4/15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1340" y="788670"/>
            <a:ext cx="3456910" cy="2273507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Empathize &amp; Define: The Engineer’s Dilemma</a:t>
            </a:r>
            <a:endParaRPr sz="2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285750" y="788670"/>
            <a:ext cx="511559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Persona: Arjun, Network Engineer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Arjun is designing a satellite link for rural India. High atmospheric interference causes frequent data drops.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Challenge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can we transmit data so the receiver can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detect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and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correct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errors without asking for a retransmission?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Solution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Linear Block Codes (LBCs)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 We group bits into blocks and add structured redundancy, allowing the receiver to 'math' its way back to the original message.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356BA7-FC0F-4F3C-88B9-5A5675D1F9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F754BF2-9843-45CC-9782-A5E33F3F1CF3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5/15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742" y="383019"/>
            <a:ext cx="8572500" cy="325090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/>
        </p:nvSpPr>
        <p:spPr>
          <a:xfrm>
            <a:off x="0" y="-115629"/>
            <a:ext cx="7103878" cy="39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Encoding: The Generator Matrix (G)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DA50F2-FBEF-4CFA-A77C-E01E50208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9825DCC-AFFA-47E0-AAD4-42CE41BD31ED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6/15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321" y="171450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3199" y="171450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40515" y="2303278"/>
            <a:ext cx="2697480" cy="104245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285750" y="171450"/>
            <a:ext cx="85725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Ideate: The Encoding Process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126261" y="647789"/>
            <a:ext cx="26976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Message Vector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Identify the data bits (k) you want to send.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3163253" y="546195"/>
            <a:ext cx="26976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Generator Matrix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Multiply the message by G = [I | P], where I is the identity matrix and P is the parity matrix.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5920740" y="349242"/>
            <a:ext cx="26976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Codeword Result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result is a systematic codeword where the first bits are the message and the last bits are parity check bits.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866953-C13B-451E-B53C-81F33298C5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6A3C382-33A3-45BF-BAC4-FCB942C9E942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7/15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9647" y="439816"/>
            <a:ext cx="3829050" cy="326233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Decoding: Syndrome Testing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190323" y="651404"/>
            <a:ext cx="5326911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Parity Check Matrix (H)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When the codeword 'R' arrives, we multiply it by the transpose of H (Hᵀ).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Syndrome (S)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 = R • Hᵀ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 = 0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No detectable error occurred.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 ≠ 0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An error is present. The unique syndrome pattern points directly to the bit that flipped.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Error Correction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By identifying the error location, we simply flip the bit back to its original state.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E28182-73C8-49C3-9C0A-C606685ECC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61F2539-2EF4-451A-9D94-16D4F5C24BA6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8/15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Test: The Decoding Workflow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Arrange the steps for a receiver processing an incoming block of data: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162146" y="16510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Calculate the Syndrome S using the Parity Check Matrix.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162146" y="23940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Receive the noisy vector R from the channel.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162146" y="31369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Locate and flip the erroneous bit based on S.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162146" y="38799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Extract the original k message bits from the corrected codeword.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4886325" y="12636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E2A21C-A40A-421A-BE3F-1D16F6A2E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2E278E9-8979-4A54-A9AD-4771DE28DC8E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Mastering Linear Block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9/15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1024</Words>
  <Application>Microsoft Office PowerPoint</Application>
  <PresentationFormat>On-screen Show (16:9)</PresentationFormat>
  <Paragraphs>111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Livvic</vt:lpstr>
      <vt:lpstr>Comic Neue</vt:lpstr>
      <vt:lpstr>Times New Roman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9</cp:revision>
  <dcterms:modified xsi:type="dcterms:W3CDTF">2026-04-20T09:52:33Z</dcterms:modified>
</cp:coreProperties>
</file>