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E0975-2F02-4B7B-AF26-3D1434683423}">
  <a:tblStyle styleId="{6DBE0975-2F02-4B7B-AF26-3D14346834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03/03/2026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Predictive Analytics &amp; Data Visualization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32ADC0B-C45F-4F39-8E05-E5762BC28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Turning Historical Patterns into Future Strategic Insights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3144692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Predictive Analytics &amp; Data Visualization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06926" cy="365125"/>
          </a:xfrm>
        </p:spPr>
        <p:txBody>
          <a:bodyPr/>
          <a:lstStyle/>
          <a:p>
            <a:r>
              <a:rPr lang="en-US" dirty="0"/>
              <a:t>Predictive Analytics &amp; Data Visualization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562100"/>
            <a:ext cx="110299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581025" y="2169318"/>
            <a:ext cx="110299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Selecting the right method depends on whether you want to show comparison, composition, or trends.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581025" y="5298281"/>
            <a:ext cx="110299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Note: Effective design must avoid "Chart Junk" and distorted scales.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Common Visualization Techniques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87859-BABC-4842-81E3-15931599E1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8DF58-02BC-4599-8786-0D0C68B4AF1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345745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21D23-BA96-4995-BDA2-3C85979D7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566862"/>
            <a:ext cx="11029950" cy="47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4062412"/>
            <a:ext cx="10210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7875" y="1976437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735329" y="2643187"/>
            <a:ext cx="107213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Scenario Challenge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990600" y="3243262"/>
            <a:ext cx="102108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"A retailer analyzes historical sales data and notices that every time the temperature drops below 10°C, sales of hot cocoa increase by 40%."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990600" y="5405437"/>
            <a:ext cx="102108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0EA5E9"/>
                </a:solidFill>
                <a:latin typeface="Lato"/>
                <a:ea typeface="Lato"/>
                <a:cs typeface="Lato"/>
                <a:sym typeface="Lato"/>
              </a:rPr>
              <a:t>Answer: Independent = Temperature | Dependent = Sales volume.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1181100" y="4252912"/>
            <a:ext cx="98298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Q: If the forecast predicts 8°C tomorrow, what is the 'Independent Variable' and what is the 'Dependent Variable' in this predictive model?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1: The Predictive Logic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05BCF-2ADE-4A6D-AE02-706641178E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822A8-FCE8-4EE0-96AF-DEF5A11F7FD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500489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7A3FE-9EA1-4D71-B014-5995665F3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252662"/>
            <a:ext cx="52768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524000"/>
            <a:ext cx="5276850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3700" y="3933825"/>
            <a:ext cx="44577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252662"/>
            <a:ext cx="52768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/>
          <p:nvPr/>
        </p:nvSpPr>
        <p:spPr>
          <a:xfrm>
            <a:off x="6743700" y="1933575"/>
            <a:ext cx="468058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Spot the Bias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6743700" y="2533650"/>
            <a:ext cx="44577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 graph shows Sales Growth. The Y-axis starts at 1,000 instead of 0. The bar for Year 2 looks five times larger than Year 1, even though growth was only 5%.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6743700" y="5133975"/>
            <a:ext cx="44577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0EA5E9"/>
                </a:solidFill>
                <a:latin typeface="Lato"/>
                <a:ea typeface="Lato"/>
                <a:cs typeface="Lato"/>
                <a:sym typeface="Lato"/>
              </a:rPr>
              <a:t>Answer: Truncated Y-Axis (or Manipulated Scale).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6886575" y="4076700"/>
            <a:ext cx="41719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Q: What is this misleading visualization technique called?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771525" y="5429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2: The Visualization Diagnostic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581025" y="5429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E0D2F-15F4-4E12-A103-E7AD9F25D0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95B58-BB95-4FFE-A63C-245E5818CB4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800665" y="6356350"/>
            <a:ext cx="4219135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EFB4A-392D-455C-B88C-4969E1F190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581025" y="621507"/>
            <a:ext cx="110299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EA5E9"/>
                </a:solidFill>
                <a:latin typeface="Lato"/>
                <a:ea typeface="Lato"/>
                <a:cs typeface="Lato"/>
                <a:sym typeface="Lato"/>
              </a:rPr>
              <a:t>PART 01</a:t>
            </a: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379828" y="1479947"/>
            <a:ext cx="11581447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Predictive Analytics Basics</a:t>
            </a:r>
            <a:endParaRPr dirty="0"/>
          </a:p>
        </p:txBody>
      </p:sp>
      <p:sp>
        <p:nvSpPr>
          <p:cNvPr id="97" name="Google Shape;97;p14"/>
          <p:cNvSpPr/>
          <p:nvPr/>
        </p:nvSpPr>
        <p:spPr>
          <a:xfrm>
            <a:off x="5619750" y="3771900"/>
            <a:ext cx="952500" cy="4762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05276" y="2384822"/>
            <a:ext cx="110299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Methods for Forecasting and Future Probabilities</a:t>
            </a:r>
            <a:endParaRPr dirty="0"/>
          </a:p>
        </p:txBody>
      </p:sp>
      <p:pic>
        <p:nvPicPr>
          <p:cNvPr id="7" name="Google Shape;89;p13" descr="image.png">
            <a:extLst>
              <a:ext uri="{FF2B5EF4-FFF2-40B4-BE49-F238E27FC236}">
                <a16:creationId xmlns:a16="http://schemas.microsoft.com/office/drawing/2014/main" id="{024FD2A8-B6A5-48DB-A671-8DD8379A06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237904"/>
            <a:ext cx="56959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A9B06-E87A-461F-9E02-1838466103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E5AD4-2259-4BFE-8745-8D273BB84C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41166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F4089-3BE6-46D0-B890-C58823D701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271712"/>
            <a:ext cx="52768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71712"/>
            <a:ext cx="527685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971550" y="2662237"/>
            <a:ext cx="472059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71550" y="3262312"/>
            <a:ext cx="44958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Predictive analytics focuses on predicting future outcomes using historical data, statistical techniques, and machine learning models.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971550" y="4219575"/>
            <a:ext cx="44958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helps businesses answer the critical question: </a:t>
            </a: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"What is likely to happen next?"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by identifying risks and opportunities before they occur.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724650" y="2662237"/>
            <a:ext cx="472059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Strategic Importance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724650" y="3262312"/>
            <a:ext cx="44958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By moving from "What happened?" to "What will happen?", organizations can optimize pricing, improve customer retention, and manage supply chains with greater precision.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Defining Predictive Analytics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DE223-6D12-4D60-B648-48468D82FE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A256D-A283-4CB8-BA33-FAB283B2910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908453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078AF-61E5-4824-8D8A-05F3284EB6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581025" y="5022056"/>
            <a:ext cx="110299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This iterative process ensures that models remain relevant as market dynamics shift.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581025" y="3407568"/>
            <a:ext cx="1102995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12100" y="3164681"/>
            <a:ext cx="26953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1. Define Issue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76275" y="3764756"/>
            <a:ext cx="25669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Select the specific business question or problem to solve.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3269575" y="2212181"/>
            <a:ext cx="289536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2. Data Plan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3338512" y="2812256"/>
            <a:ext cx="27574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Collect historical data and identify key variables.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127075" y="3164681"/>
            <a:ext cx="26953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3. Pick Model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191250" y="3764756"/>
            <a:ext cx="25669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Choose the forecasting technique (e.g., Regression).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8784550" y="2212181"/>
            <a:ext cx="289536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4. Evaluate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8853487" y="2812256"/>
            <a:ext cx="275748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Test the model for accuracy and deployment.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The Predictive Modeling Lifecycle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1864518" y="35218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622006" y="35218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7379493" y="35218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0136981" y="35218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26019-43F8-45E6-A55B-4B02348C64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A492C-5484-4FDC-A7B4-8B840AB28DD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106594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09DB6-F0A1-4BE2-96B2-33F0319FF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252662"/>
            <a:ext cx="52768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581025" y="2252662"/>
            <a:ext cx="55406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Linear &amp; Logistic Analysis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581025" y="2852737"/>
            <a:ext cx="52768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Regression analysis models the relationship between a dependent variable and one or more independent variables.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81025" y="4786312"/>
            <a:ext cx="52768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is the cornerstone of forecasting in marketing, finance, and operations.</a:t>
            </a:r>
            <a:endParaRPr/>
          </a:p>
        </p:txBody>
      </p:sp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52662"/>
            <a:ext cx="52768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666750" y="3545681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71525" y="3548062"/>
            <a:ext cx="50863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Linear Regression: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Used for predicting continuous values (e.g., Sales revenue).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66750" y="4088606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71525" y="4090987"/>
            <a:ext cx="50863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Logistic Regression: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Used for categorical outcomes (e.g., Churn vs. Stay).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Essential Technique: Regression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5FC64-0C81-4FBF-ACB6-29C3F2F3B5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9AA53-C193-4790-A2DB-2F4576DC55B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825240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AB99-7545-4306-8BD6-2374722E2E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474118"/>
            <a:ext cx="3486150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25" y="2474118"/>
            <a:ext cx="3486150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5" y="2474118"/>
            <a:ext cx="3486150" cy="289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876300" y="3512343"/>
            <a:ext cx="30403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876300" y="4112418"/>
            <a:ext cx="28956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Segmenting leads and calculating "Expect to Purchase" scores for personalized ads.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4648200" y="3512343"/>
            <a:ext cx="30403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Finance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648200" y="4112418"/>
            <a:ext cx="28956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Fraud detection by indicating unusual transactions and credit scoring for loans.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8420100" y="3512343"/>
            <a:ext cx="30403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Supply Chain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8420100" y="4112418"/>
            <a:ext cx="28956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Demand forecasting and predicting equipment maintenance to avoid raw material waste.</a:t>
            </a:r>
            <a:endParaRPr/>
          </a:p>
        </p:txBody>
      </p:sp>
      <p:pic>
        <p:nvPicPr>
          <p:cNvPr id="164" name="Google Shape;16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" y="2855118"/>
            <a:ext cx="533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2855118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0100" y="2855118"/>
            <a:ext cx="5334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Business Applications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0DD06-EDC6-49AD-9D34-FC0E741CB0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1B574-A521-4546-B0C5-4D919B5CEE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000625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8B90-6B92-4DEB-9A4A-B0E112CC3B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/>
        </p:nvSpPr>
        <p:spPr>
          <a:xfrm>
            <a:off x="581025" y="2124075"/>
            <a:ext cx="110299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EA5E9"/>
                </a:solidFill>
                <a:latin typeface="Lato"/>
                <a:ea typeface="Lato"/>
                <a:cs typeface="Lato"/>
                <a:sym typeface="Lato"/>
              </a:rPr>
              <a:t>PART 02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305276" y="2581275"/>
            <a:ext cx="11581447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Data Visualization Methods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5619750" y="3771900"/>
            <a:ext cx="952500" cy="4762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581025" y="4105275"/>
            <a:ext cx="110299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Graphical Representation of Data for Clear Communication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A622A-029E-4931-B48E-0587353B2A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CE849-8BF4-4E1E-A0D5-33C340390E6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584895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0A2EA-0043-49D8-ACCE-23887AED8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575" y="2252662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6334125" y="2581275"/>
            <a:ext cx="55406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Storytelling with Purpose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6334125" y="3181350"/>
            <a:ext cx="52768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Data visualization highlights trends, patterns, and correlations that might go unnoticed in a massive spreadsheet.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6334125" y="3867150"/>
            <a:ext cx="52768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Benefits:</a:t>
            </a:r>
            <a:endParaRPr/>
          </a:p>
        </p:txBody>
      </p:sp>
      <p:pic>
        <p:nvPicPr>
          <p:cNvPr id="187" name="Google Shape;18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100" y="2262187"/>
            <a:ext cx="33147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6610350" y="4288631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6715125" y="4291012"/>
            <a:ext cx="48958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Speeds up the decision-making process.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6610350" y="4560093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6715125" y="4562475"/>
            <a:ext cx="48958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Communicates insights universally.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6610350" y="4831556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715125" y="4833937"/>
            <a:ext cx="48958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Makes patterns and outliers easy to internalize.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The Role of Visualization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D0C1C-E35D-49DB-818F-90323FA65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18E1A-1C79-4E85-BBA2-4B3DB0E2E9A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3951849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3E635-E6C0-43A6-A14D-36ABC1A5D9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1"/>
          <p:cNvGraphicFramePr/>
          <p:nvPr/>
        </p:nvGraphicFramePr>
        <p:xfrm>
          <a:off x="581025" y="2350293"/>
          <a:ext cx="11029975" cy="3138500"/>
        </p:xfrm>
        <a:graphic>
          <a:graphicData uri="http://schemas.openxmlformats.org/drawingml/2006/table">
            <a:tbl>
              <a:tblPr firstRow="1" bandRow="1">
                <a:noFill/>
                <a:tableStyleId>{6DBE0975-2F02-4B7B-AF26-3D1434683423}</a:tableStyleId>
              </a:tblPr>
              <a:tblGrid>
                <a:gridCol w="246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Criteria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Classification 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F172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Common Examples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Dimensionality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1D, 2D, 3D, n-D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Graphs, Scatter Plots, Heatmaps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Data 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Scalar, Vector, Tensor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Temperature gradients, Wind flow maps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User Interaction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Static vs. Interactive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Printed reports vs. Tableau Dashboards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Domain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Scientific, BI, Geospatial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CT Scans, KPI Dashboards, World Maps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21"/>
          <p:cNvSpPr/>
          <p:nvPr/>
        </p:nvSpPr>
        <p:spPr>
          <a:xfrm>
            <a:off x="581025" y="2950368"/>
            <a:ext cx="2461914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3042939" y="2950368"/>
            <a:ext cx="3334196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6377136" y="2950368"/>
            <a:ext cx="5233838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581025" y="3602831"/>
            <a:ext cx="24619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3042939" y="3602831"/>
            <a:ext cx="33341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6377136" y="3602831"/>
            <a:ext cx="52338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81025" y="4226718"/>
            <a:ext cx="24619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3042939" y="4226718"/>
            <a:ext cx="33341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6377136" y="4226718"/>
            <a:ext cx="52338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581025" y="4850606"/>
            <a:ext cx="24619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3042939" y="4850606"/>
            <a:ext cx="33341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6377136" y="4850606"/>
            <a:ext cx="52338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81025" y="5474493"/>
            <a:ext cx="24619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3042939" y="5474493"/>
            <a:ext cx="33341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6377136" y="5474493"/>
            <a:ext cx="52338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Classification of Visual Systems</a:t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9D7F1-2AA3-43A7-A827-CCFF6B07E7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03/03/2026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38D5A-B607-4D7E-80A1-165D3870B9A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120662" cy="365125"/>
          </a:xfrm>
        </p:spPr>
        <p:txBody>
          <a:bodyPr/>
          <a:lstStyle/>
          <a:p>
            <a:r>
              <a:rPr lang="en-US" dirty="0"/>
              <a:t>Predictive Analytics &amp; Data Visualization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E196-471B-4563-83C0-648F4EB404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Poppins</vt:lpstr>
      <vt:lpstr>Merriweather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</cp:revision>
  <dcterms:modified xsi:type="dcterms:W3CDTF">2026-05-20T10:19:45Z</dcterms:modified>
</cp:coreProperties>
</file>