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5143500" type="screen16x9"/>
  <p:notesSz cx="6858000" cy="9144000"/>
  <p:embeddedFontLst>
    <p:embeddedFont>
      <p:font typeface="Comic Neue" panose="020B0604020202020204" charset="0"/>
      <p:regular r:id="rId14"/>
      <p:bold r:id="rId15"/>
      <p:italic r:id="rId16"/>
      <p:boldItalic r:id="rId17"/>
    </p:embeddedFont>
    <p:embeddedFont>
      <p:font typeface="Livvic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33c01405ae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33c01405ae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33c0141cd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33c0141cd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33c01430f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33c01430f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33c01445b9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33c01445b9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6933c014942f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6933c014942f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6933c014e126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6933c014e126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933c01518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933c01518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6933c01568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6933c01568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6933c0157c7e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6933c0157c7e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95B193-847F-443D-83D1-AE0DA24FF152}"/>
              </a:ext>
            </a:extLst>
          </p:cNvPr>
          <p:cNvSpPr/>
          <p:nvPr/>
        </p:nvSpPr>
        <p:spPr>
          <a:xfrm>
            <a:off x="7618866" y="4568544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1C9B02-A11B-491C-918A-2AD04939DAE8}"/>
              </a:ext>
            </a:extLst>
          </p:cNvPr>
          <p:cNvSpPr/>
          <p:nvPr/>
        </p:nvSpPr>
        <p:spPr>
          <a:xfrm>
            <a:off x="7793665" y="4582633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0140E-404D-4FEC-8714-897048AD722E}"/>
              </a:ext>
            </a:extLst>
          </p:cNvPr>
          <p:cNvSpPr/>
          <p:nvPr/>
        </p:nvSpPr>
        <p:spPr>
          <a:xfrm>
            <a:off x="803679" y="1010056"/>
            <a:ext cx="7293934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Theory</a:t>
            </a:r>
          </a:p>
          <a:p>
            <a:pPr lvl="0" algn="ctr">
              <a:spcBef>
                <a:spcPts val="360"/>
              </a:spcBef>
            </a:pPr>
            <a:r>
              <a:rPr lang="en-GB" sz="18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Properties of Entropy</a:t>
            </a: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D2F0A-F7E2-47D5-AE5A-ED3AD3ED266F}"/>
              </a:ext>
            </a:extLst>
          </p:cNvPr>
          <p:cNvSpPr/>
          <p:nvPr/>
        </p:nvSpPr>
        <p:spPr>
          <a:xfrm>
            <a:off x="1174898" y="429866"/>
            <a:ext cx="716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C1BC2-ED7F-453C-8680-8C6B7257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5" y="10679"/>
            <a:ext cx="620619" cy="556677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B81D35F-9912-4B55-9589-2B8DEBA6218B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2093" y="757305"/>
            <a:ext cx="3054068" cy="241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5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Reflection &amp; Assessment</a:t>
            </a:r>
            <a:endParaRPr sz="325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Reflect &amp; Share</a:t>
            </a:r>
            <a:endParaRPr sz="215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What surprised you about entropy?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How might you apply this in your work or studies?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Peer Sharing</a:t>
            </a:r>
            <a:endParaRPr sz="215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Discuss in pairs: 'Can a message be too predictable?'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Quick Assessment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Question:</a:t>
            </a: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If a source emits two symbols with probabilities 0.9 and 0.1, is its entropy higher or lower than a source with 0.5 and 0.5? Why?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5DFF00-6F79-48EC-BFB4-891404DEDC2E}"/>
              </a:ext>
            </a:extLst>
          </p:cNvPr>
          <p:cNvSpPr/>
          <p:nvPr/>
        </p:nvSpPr>
        <p:spPr>
          <a:xfrm>
            <a:off x="7616951" y="4564026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7210C-E6E4-47CA-9F0F-9CB70A8BA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281A2E-1222-4A44-BA92-C97F571A60A7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68F98C-AA4C-44F0-8586-F04FB2BB2A91}"/>
              </a:ext>
            </a:extLst>
          </p:cNvPr>
          <p:cNvSpPr/>
          <p:nvPr/>
        </p:nvSpPr>
        <p:spPr>
          <a:xfrm>
            <a:off x="7904988" y="4617720"/>
            <a:ext cx="1124712" cy="525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A08EB-390A-4168-9EFD-B932AF71051C}"/>
              </a:ext>
            </a:extLst>
          </p:cNvPr>
          <p:cNvSpPr/>
          <p:nvPr/>
        </p:nvSpPr>
        <p:spPr>
          <a:xfrm>
            <a:off x="2806133" y="2110085"/>
            <a:ext cx="3531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9BB12-463F-4F6D-A21C-010FA17FF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304825-E10E-41EB-B824-0FA9160A0070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11/11</a:t>
            </a:r>
          </a:p>
        </p:txBody>
      </p:sp>
    </p:spTree>
    <p:extLst>
      <p:ext uri="{BB962C8B-B14F-4D97-AF65-F5344CB8AC3E}">
        <p14:creationId xmlns:p14="http://schemas.microsoft.com/office/powerpoint/2010/main" val="325795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013" y="955906"/>
            <a:ext cx="2879828" cy="309636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351931" y="34290"/>
            <a:ext cx="4644832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5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Properties of Entropy</a:t>
            </a:r>
            <a:endParaRPr sz="325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926B5C-89AF-487E-8095-844F0839FBEC}"/>
              </a:ext>
            </a:extLst>
          </p:cNvPr>
          <p:cNvSpPr/>
          <p:nvPr/>
        </p:nvSpPr>
        <p:spPr>
          <a:xfrm>
            <a:off x="7616952" y="274320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F7643-4575-4EB2-B4E1-C4673F87D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047F19-EC1E-4D1A-A961-AE8DCCBDF546}"/>
              </a:ext>
            </a:extLst>
          </p:cNvPr>
          <p:cNvSpPr/>
          <p:nvPr/>
        </p:nvSpPr>
        <p:spPr>
          <a:xfrm>
            <a:off x="-1" y="4882264"/>
            <a:ext cx="6879265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Properties of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2/11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AC9EA-A244-4A49-ACA2-E071A47666A6}"/>
              </a:ext>
            </a:extLst>
          </p:cNvPr>
          <p:cNvSpPr/>
          <p:nvPr/>
        </p:nvSpPr>
        <p:spPr>
          <a:xfrm>
            <a:off x="4594860" y="9559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</a:rPr>
              <a:t>Entropy (H)</a:t>
            </a:r>
            <a:r>
              <a:rPr lang="en-US" sz="1600" dirty="0">
                <a:latin typeface="Times New Roman" panose="02020603050405020304" pitchFamily="18" charset="0"/>
              </a:rPr>
              <a:t> is a measure of </a:t>
            </a:r>
            <a:r>
              <a:rPr lang="en-US" sz="1600" b="1" dirty="0">
                <a:latin typeface="Times New Roman" panose="02020603050405020304" pitchFamily="18" charset="0"/>
              </a:rPr>
              <a:t>uncertainty</a:t>
            </a:r>
            <a:r>
              <a:rPr lang="en-US" sz="1600" dirty="0">
                <a:latin typeface="Times New Roman" panose="02020603050405020304" pitchFamily="18" charset="0"/>
              </a:rPr>
              <a:t> or </a:t>
            </a:r>
            <a:r>
              <a:rPr lang="en-US" sz="1600" b="1" dirty="0">
                <a:latin typeface="Times New Roman" panose="02020603050405020304" pitchFamily="18" charset="0"/>
              </a:rPr>
              <a:t>average information</a:t>
            </a:r>
            <a:r>
              <a:rPr lang="en-US" sz="1600" dirty="0">
                <a:latin typeface="Times New Roman" panose="02020603050405020304" pitchFamily="18" charset="0"/>
              </a:rPr>
              <a:t> contained in a random variable.</a:t>
            </a:r>
            <a:br>
              <a:rPr lang="en-US" sz="1600" dirty="0">
                <a:latin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</a:rPr>
              <a:t>The </a:t>
            </a:r>
            <a:r>
              <a:rPr lang="en-US" sz="1600" i="1" dirty="0">
                <a:latin typeface="Times New Roman" panose="02020603050405020304" pitchFamily="18" charset="0"/>
              </a:rPr>
              <a:t>properties of entropy</a:t>
            </a:r>
            <a:r>
              <a:rPr lang="en-US" sz="1600" dirty="0">
                <a:latin typeface="Times New Roman" panose="02020603050405020304" pitchFamily="18" charset="0"/>
              </a:rPr>
              <a:t> describe how this uncertainty behaves under different conditions.</a:t>
            </a:r>
            <a:br>
              <a:rPr lang="en-US" sz="1600" dirty="0">
                <a:latin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7422" y="800100"/>
            <a:ext cx="3690827" cy="26129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Recap &amp; Icebreaker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Let’s Reflect</a:t>
            </a:r>
            <a:endParaRPr sz="215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  <a:p>
            <a:pPr marL="457200" lvl="0" indent="-330200" algn="just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What do you recall about information theory?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Can you name a real-world system where data must be compressed efficiently?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Quick Thought Experiment</a:t>
            </a:r>
            <a:endParaRPr sz="215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  <a:p>
            <a:pPr marL="0" lvl="0" indent="0" algn="just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Imagine texting without compression—how much longer would it take to send a photo? Why does it matter?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AC7AE5-373E-442C-850B-7690683A82C1}"/>
              </a:ext>
            </a:extLst>
          </p:cNvPr>
          <p:cNvSpPr/>
          <p:nvPr/>
        </p:nvSpPr>
        <p:spPr>
          <a:xfrm>
            <a:off x="7616951" y="4574659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729E5-48A9-4A27-BA9E-24C79636F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AA80EB-C238-479A-935F-9CC8033C1D0C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3/11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038" y="550873"/>
            <a:ext cx="3179135" cy="303825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Lesson Objective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By the End of This Session, You Will:</a:t>
            </a:r>
            <a:endParaRPr sz="215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Define entropy in the context of information theory.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Explain the key mathematical properties of entropy.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Apply entropy concepts to evaluate coding efficiency.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Connect entropy to real-world applications in data compression and communication.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3B2800-6F98-45CB-B336-5CDF51AA0BEC}"/>
              </a:ext>
            </a:extLst>
          </p:cNvPr>
          <p:cNvSpPr/>
          <p:nvPr/>
        </p:nvSpPr>
        <p:spPr>
          <a:xfrm>
            <a:off x="7616951" y="4564026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E5AE8-6ECC-4C4F-868D-0FCF70991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87DFFF-CA9F-478E-9509-E49E7C268333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4/11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0" y="753237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1650" y="753237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7640" y="753237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2200" y="753237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0" y="-6114"/>
            <a:ext cx="8572500" cy="58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Design Thinking: Persona &amp; Problem</a:t>
            </a:r>
            <a:endParaRPr sz="29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0" y="2176324"/>
            <a:ext cx="238893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Empathize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Arjun, a Mumbai telecom engineer, faces peak-hour bandwidth limits and slow data complaints.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206050" y="2151418"/>
            <a:ext cx="224016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Define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Transmit more info with less bandwidth, without losing data integrity?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412040" y="2151418"/>
            <a:ext cx="224016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Ideate</a:t>
            </a:r>
            <a:endParaRPr sz="2000" b="1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Entropy coding: Huffman, Shannon-Fano. Compress data by modeling message unpredictability.</a:t>
            </a:r>
            <a:endParaRPr sz="160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606600" y="2151418"/>
            <a:ext cx="25374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Prototype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Simulate message source, apply variable-length coding based on symbol probabilities.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95419F-3823-4910-8D58-AF8C79C9DAFC}"/>
              </a:ext>
            </a:extLst>
          </p:cNvPr>
          <p:cNvSpPr/>
          <p:nvPr/>
        </p:nvSpPr>
        <p:spPr>
          <a:xfrm>
            <a:off x="7616951" y="4564026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59B3DA-0872-483A-AA60-516E15771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5EECAF-B2A9-4F6C-A8F9-3FEB8ABB4781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5/11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2065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5960" y="57765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294" y="52065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5060" y="475116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0" y="-222939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Core Properties of Entropy</a:t>
            </a:r>
            <a:endParaRPr sz="29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0" y="2000889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Non-Negativity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Entropy is always ≥ 0. It reaches zero only when one outcome is certain—no uncertainty.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966020" y="2052528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Symmetry</a:t>
            </a:r>
            <a:endParaRPr sz="2000" b="1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The entropy of a distribution doesn’t depend on the order of outcomes—only their probabilities.</a:t>
            </a:r>
            <a:endParaRPr sz="160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4058978" y="2081768"/>
            <a:ext cx="2490677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Maximum Entropy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When all outcomes are equally likely, entropy is maximized—maximum uncertainty.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371612" y="2000889"/>
            <a:ext cx="2772387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Additivity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For independent sources, total entropy equals the sum of individual entropies.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C14D8A-C194-4255-BEB3-22B16FFEBBE4}"/>
              </a:ext>
            </a:extLst>
          </p:cNvPr>
          <p:cNvSpPr/>
          <p:nvPr/>
        </p:nvSpPr>
        <p:spPr>
          <a:xfrm>
            <a:off x="7616951" y="4564026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1BB7E-849D-453C-B99A-B348B745E1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1CD73B-B2E3-49E3-B23F-307B26C4F728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6/11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143000"/>
            <a:ext cx="3095403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1143000"/>
            <a:ext cx="2437514" cy="12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Entropy: Mathematical &amp; Conceptual View</a:t>
            </a:r>
            <a:endParaRPr sz="2900" b="1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212652" y="2570421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Formula</a:t>
            </a:r>
            <a:endParaRPr sz="215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H(X) = -Σ p(x) log₂ p(x)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Measures average uncertainty in bits. Higher H(X) = more unpredictable.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572000" y="2509922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Analogy</a:t>
            </a:r>
            <a:endParaRPr sz="215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Entropy is a message's 'surprise factor.' Predictable cricket match = low entropy; </a:t>
            </a: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close contest = high entropy.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57C676-5184-48E2-8516-CD1B4D3262AC}"/>
              </a:ext>
            </a:extLst>
          </p:cNvPr>
          <p:cNvSpPr/>
          <p:nvPr/>
        </p:nvSpPr>
        <p:spPr>
          <a:xfrm>
            <a:off x="7616951" y="4564026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A5721-BD8A-44DA-913D-8D96FF977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F7B52D-A0C4-46CA-8269-AE36095003DB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7/11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526" y="1007435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4870" y="10287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1924" y="914399"/>
            <a:ext cx="1645388" cy="103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388620" y="-53163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T-Shaped Learning: Depth &amp; Breadth</a:t>
            </a:r>
            <a:endParaRPr sz="2900" b="1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45660" y="2384006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Vertical (Depth)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Explore joint entropy, conditional entropy, and the chain rule in information theory.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215352" y="22860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Horizontal (Breadth)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Link to AI: Entropy used in decision trees to split data based on information gain.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385044" y="2437222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Applications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Used in ZIP files, MP3s, JPEGs, and 5G data transmission for optimal encoding.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272942" y="1988806"/>
            <a:ext cx="2816601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Future Scope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Quantum information theory uses entropy to measure quantum entanglement and data security.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8EC13A-9D45-424E-B0B7-3C96BA00633E}"/>
              </a:ext>
            </a:extLst>
          </p:cNvPr>
          <p:cNvSpPr/>
          <p:nvPr/>
        </p:nvSpPr>
        <p:spPr>
          <a:xfrm>
            <a:off x="7616951" y="4564026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93393D-BBD0-4ABF-9E16-FFF1127010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8B96A1-D212-4F43-924B-0E3A0C4D2B4A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8/11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554" y="43753"/>
            <a:ext cx="2635823" cy="332676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159063" y="328905"/>
            <a:ext cx="4412937" cy="57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25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Summary Mind Map</a:t>
            </a:r>
            <a:endParaRPr sz="325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85720" y="900990"/>
            <a:ext cx="5169834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Entropy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Measure of uncertainty and information content in a message source.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11569" y="1834170"/>
            <a:ext cx="4955854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Key Properties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Non-negativity, symmetry, maximum for uniform distributions, additivity.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59063" y="2695646"/>
            <a:ext cx="5169834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Coding </a:t>
            </a:r>
            <a:r>
              <a:rPr lang="en-GB" sz="2000" b="1" dirty="0" err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Link</a:t>
            </a:r>
            <a:r>
              <a:rPr lang="en-GB" sz="1600" dirty="0" err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opy</a:t>
            </a: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means more bits needed—drives efficient coding strategies.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18873" y="3684913"/>
            <a:ext cx="504855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Real-World Use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Data compression, cryptography, machine learning, and communication systems.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0856E3-B358-4AFA-8D67-3BBC7AC2A443}"/>
              </a:ext>
            </a:extLst>
          </p:cNvPr>
          <p:cNvSpPr/>
          <p:nvPr/>
        </p:nvSpPr>
        <p:spPr>
          <a:xfrm>
            <a:off x="7616951" y="4574659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E4085B-42F8-4015-8C4C-455930A5D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44923"/>
            <a:ext cx="806062" cy="7230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EF2C5D4-8358-44FB-990F-C218B951726B}"/>
              </a:ext>
            </a:extLst>
          </p:cNvPr>
          <p:cNvSpPr/>
          <p:nvPr/>
        </p:nvSpPr>
        <p:spPr>
          <a:xfrm>
            <a:off x="0" y="4892897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9/11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714</Words>
  <Application>Microsoft Office PowerPoint</Application>
  <PresentationFormat>On-screen Show (16:9)</PresentationFormat>
  <Paragraphs>86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Comic Neue</vt:lpstr>
      <vt:lpstr>Times New Roman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modified xsi:type="dcterms:W3CDTF">2025-12-06T10:12:09Z</dcterms:modified>
</cp:coreProperties>
</file>