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8229600" cx="14630400"/>
  <p:notesSz cx="8229600" cy="14630400"/>
  <p:embeddedFontLst>
    <p:embeddedFont>
      <p:font typeface="Arial Black"/>
      <p:regular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6" roundtripDataSignature="AMtx7mgJgn+AOnsklCXTlM6GTdLqdVfv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ArialBlack-regular.fntdata"/><Relationship Id="rId14" Type="http://schemas.openxmlformats.org/officeDocument/2006/relationships/slide" Target="slides/slide10.xml"/><Relationship Id="rId16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71850" y="1097275"/>
            <a:ext cx="5486650" cy="54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" name="Google Shape;95;p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5" name="Google Shape;185;p1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p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5" name="Google Shape;145;p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5" name="Google Shape;155;p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5" name="Google Shape;165;p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5" name="Google Shape;175;p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/>
          <p:nvPr>
            <p:ph type="ctrTitle"/>
          </p:nvPr>
        </p:nvSpPr>
        <p:spPr>
          <a:xfrm>
            <a:off x="1828800" y="1346836"/>
            <a:ext cx="10972800" cy="28651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" type="subTitle"/>
          </p:nvPr>
        </p:nvSpPr>
        <p:spPr>
          <a:xfrm>
            <a:off x="1828800" y="4322446"/>
            <a:ext cx="10972800" cy="1986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  <a:defRPr sz="2880"/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 sz="216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9pPr>
          </a:lstStyle>
          <a:p/>
        </p:txBody>
      </p:sp>
      <p:sp>
        <p:nvSpPr>
          <p:cNvPr id="27" name="Google Shape;27;p22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2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/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3"/>
          <p:cNvSpPr txBox="1"/>
          <p:nvPr>
            <p:ph idx="1" type="body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3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3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/>
          <p:nvPr>
            <p:ph type="title"/>
          </p:nvPr>
        </p:nvSpPr>
        <p:spPr>
          <a:xfrm>
            <a:off x="998220" y="2051686"/>
            <a:ext cx="12618720" cy="34232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4"/>
          <p:cNvSpPr txBox="1"/>
          <p:nvPr>
            <p:ph idx="1" type="body"/>
          </p:nvPr>
        </p:nvSpPr>
        <p:spPr>
          <a:xfrm>
            <a:off x="998220" y="5507356"/>
            <a:ext cx="12618720" cy="1800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880"/>
              <a:buNone/>
              <a:defRPr sz="288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160"/>
              <a:buNone/>
              <a:defRPr sz="216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24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4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4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5"/>
          <p:cNvSpPr txBox="1"/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5"/>
          <p:cNvSpPr txBox="1"/>
          <p:nvPr>
            <p:ph idx="1" type="body"/>
          </p:nvPr>
        </p:nvSpPr>
        <p:spPr>
          <a:xfrm>
            <a:off x="1005840" y="2190750"/>
            <a:ext cx="6217920" cy="5221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25"/>
          <p:cNvSpPr txBox="1"/>
          <p:nvPr>
            <p:ph idx="2" type="body"/>
          </p:nvPr>
        </p:nvSpPr>
        <p:spPr>
          <a:xfrm>
            <a:off x="7406640" y="2190750"/>
            <a:ext cx="6217920" cy="5221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5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5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5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/>
          <p:nvPr>
            <p:ph type="title"/>
          </p:nvPr>
        </p:nvSpPr>
        <p:spPr>
          <a:xfrm>
            <a:off x="1007746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1" type="body"/>
          </p:nvPr>
        </p:nvSpPr>
        <p:spPr>
          <a:xfrm>
            <a:off x="1007746" y="2017396"/>
            <a:ext cx="6189344" cy="9886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  <a:defRPr b="1" sz="288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 b="1" sz="216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9pPr>
          </a:lstStyle>
          <a:p/>
        </p:txBody>
      </p:sp>
      <p:sp>
        <p:nvSpPr>
          <p:cNvPr id="52" name="Google Shape;52;p26"/>
          <p:cNvSpPr txBox="1"/>
          <p:nvPr>
            <p:ph idx="2" type="body"/>
          </p:nvPr>
        </p:nvSpPr>
        <p:spPr>
          <a:xfrm>
            <a:off x="1007746" y="3006090"/>
            <a:ext cx="6189344" cy="44215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idx="3" type="body"/>
          </p:nvPr>
        </p:nvSpPr>
        <p:spPr>
          <a:xfrm>
            <a:off x="7406640" y="2017396"/>
            <a:ext cx="6219826" cy="9886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  <a:defRPr b="1" sz="288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 b="1" sz="216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9pPr>
          </a:lstStyle>
          <a:p/>
        </p:txBody>
      </p:sp>
      <p:sp>
        <p:nvSpPr>
          <p:cNvPr id="54" name="Google Shape;54;p26"/>
          <p:cNvSpPr txBox="1"/>
          <p:nvPr>
            <p:ph idx="4" type="body"/>
          </p:nvPr>
        </p:nvSpPr>
        <p:spPr>
          <a:xfrm>
            <a:off x="7406640" y="3006090"/>
            <a:ext cx="6219826" cy="44215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26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6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/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7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7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8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8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8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9"/>
          <p:cNvSpPr txBox="1"/>
          <p:nvPr>
            <p:ph type="title"/>
          </p:nvPr>
        </p:nvSpPr>
        <p:spPr>
          <a:xfrm>
            <a:off x="1007746" y="548640"/>
            <a:ext cx="4718684" cy="1920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Calibri"/>
              <a:buNone/>
              <a:defRPr sz="384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9"/>
          <p:cNvSpPr txBox="1"/>
          <p:nvPr>
            <p:ph idx="1" type="body"/>
          </p:nvPr>
        </p:nvSpPr>
        <p:spPr>
          <a:xfrm>
            <a:off x="6219826" y="1184911"/>
            <a:ext cx="7406640" cy="5848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7244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840"/>
              <a:buChar char="•"/>
              <a:defRPr sz="3840"/>
            </a:lvl1pPr>
            <a:lvl2pPr indent="-44196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360"/>
              <a:buChar char="•"/>
              <a:defRPr sz="3359"/>
            </a:lvl2pPr>
            <a:lvl3pPr indent="-41148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Char char="•"/>
              <a:defRPr sz="2880"/>
            </a:lvl3pPr>
            <a:lvl4pPr indent="-3810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4pPr>
            <a:lvl5pPr indent="-3810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indent="-3810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70" name="Google Shape;70;p29"/>
          <p:cNvSpPr txBox="1"/>
          <p:nvPr>
            <p:ph idx="2" type="body"/>
          </p:nvPr>
        </p:nvSpPr>
        <p:spPr>
          <a:xfrm>
            <a:off x="1007746" y="2468880"/>
            <a:ext cx="4718684" cy="4573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44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71" name="Google Shape;71;p29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9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9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/>
          <p:nvPr>
            <p:ph type="title"/>
          </p:nvPr>
        </p:nvSpPr>
        <p:spPr>
          <a:xfrm>
            <a:off x="1007746" y="548640"/>
            <a:ext cx="4718684" cy="1920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Calibri"/>
              <a:buNone/>
              <a:defRPr sz="384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0"/>
          <p:cNvSpPr/>
          <p:nvPr>
            <p:ph idx="2" type="pic"/>
          </p:nvPr>
        </p:nvSpPr>
        <p:spPr>
          <a:xfrm>
            <a:off x="6219826" y="1184911"/>
            <a:ext cx="7406640" cy="584835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30"/>
          <p:cNvSpPr txBox="1"/>
          <p:nvPr>
            <p:ph idx="1" type="body"/>
          </p:nvPr>
        </p:nvSpPr>
        <p:spPr>
          <a:xfrm>
            <a:off x="1007746" y="2468880"/>
            <a:ext cx="4718684" cy="4573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44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78" name="Google Shape;78;p30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0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0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1"/>
          <p:cNvSpPr txBox="1"/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1"/>
          <p:cNvSpPr txBox="1"/>
          <p:nvPr>
            <p:ph idx="1" type="body"/>
          </p:nvPr>
        </p:nvSpPr>
        <p:spPr>
          <a:xfrm rot="5400000">
            <a:off x="4704397" y="-1507807"/>
            <a:ext cx="5221606" cy="12618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31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1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1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2"/>
          <p:cNvSpPr txBox="1"/>
          <p:nvPr>
            <p:ph type="title"/>
          </p:nvPr>
        </p:nvSpPr>
        <p:spPr>
          <a:xfrm rot="5400000">
            <a:off x="8560117" y="2347913"/>
            <a:ext cx="6974206" cy="315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2"/>
          <p:cNvSpPr txBox="1"/>
          <p:nvPr>
            <p:ph idx="1" type="body"/>
          </p:nvPr>
        </p:nvSpPr>
        <p:spPr>
          <a:xfrm rot="5400000">
            <a:off x="2159317" y="-715327"/>
            <a:ext cx="6974206" cy="9281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32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2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2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22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23" Type="http://schemas.openxmlformats.org/officeDocument/2006/relationships/theme" Target="../theme/theme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80"/>
              <a:buFont typeface="Calibri"/>
              <a:buNone/>
              <a:defRPr b="0" i="0" sz="52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4196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b="0" i="0" sz="33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1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1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" name="Google Shape;11;p1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6138" y="61061"/>
            <a:ext cx="1938651" cy="17793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1"/>
          <p:cNvSpPr txBox="1"/>
          <p:nvPr/>
        </p:nvSpPr>
        <p:spPr>
          <a:xfrm>
            <a:off x="381000" y="7450368"/>
            <a:ext cx="17937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21.02.2026</a:t>
            </a:r>
            <a:endParaRPr/>
          </a:p>
        </p:txBody>
      </p:sp>
      <p:sp>
        <p:nvSpPr>
          <p:cNvPr id="13" name="Google Shape;13;p11"/>
          <p:cNvSpPr txBox="1"/>
          <p:nvPr/>
        </p:nvSpPr>
        <p:spPr>
          <a:xfrm>
            <a:off x="1760837" y="7481146"/>
            <a:ext cx="111087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23ENG101 |Communicative English/One Word Substitution and Reading – Understanding the Context / R.N.Raja Ravi Shanker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6532" y="2348169"/>
            <a:ext cx="6146157" cy="406420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/>
          <p:cNvSpPr/>
          <p:nvPr/>
        </p:nvSpPr>
        <p:spPr>
          <a:xfrm>
            <a:off x="3880782" y="732674"/>
            <a:ext cx="6868835" cy="712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800"/>
              <a:buFont typeface="Arial Black"/>
              <a:buNone/>
            </a:pPr>
            <a:r>
              <a:rPr lang="en-US" sz="48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Recap: Word Formation</a:t>
            </a:r>
            <a:endParaRPr sz="4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758309" y="2348169"/>
            <a:ext cx="7627382" cy="693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Let's connect today's topic with our previous session on prefixes and suffixes.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758309" y="3574677"/>
            <a:ext cx="7627382" cy="203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Prefixes modify word meaning (un-, re-, pre-)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Suffixes change word class (tion, ment, ness)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Both create new words from root forms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Essential for expanding vocabulary efficiently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Foundation for advanced one-word substitution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2" name="Google Shape;102;p1"/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1/10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88" name="Google Shape;18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1667638"/>
            <a:ext cx="4728091" cy="531435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0"/>
          <p:cNvSpPr/>
          <p:nvPr/>
        </p:nvSpPr>
        <p:spPr>
          <a:xfrm>
            <a:off x="3501509" y="242222"/>
            <a:ext cx="7627382" cy="14254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800"/>
              <a:buFont typeface="Arial Black"/>
              <a:buNone/>
            </a:pPr>
            <a:r>
              <a:rPr lang="en-US" sz="48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Answers and Key Takeaways</a:t>
            </a:r>
            <a:endParaRPr sz="4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0" name="Google Shape;190;p10"/>
          <p:cNvSpPr/>
          <p:nvPr/>
        </p:nvSpPr>
        <p:spPr>
          <a:xfrm>
            <a:off x="758309" y="2386275"/>
            <a:ext cx="7627382" cy="346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Check your work and remember these insights.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1" name="Google Shape;191;p10"/>
          <p:cNvSpPr/>
          <p:nvPr/>
        </p:nvSpPr>
        <p:spPr>
          <a:xfrm>
            <a:off x="758309" y="3231173"/>
            <a:ext cx="7627382" cy="2383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Answers: Philanthropist, Remove "of water", Apiary, b) Ornithology, Autobiographer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Master common substitution patterns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Context determines correct word choice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Practice improves accuracy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Apply skills in technical writing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2" name="Google Shape;192;p10"/>
          <p:cNvSpPr/>
          <p:nvPr/>
        </p:nvSpPr>
        <p:spPr>
          <a:xfrm>
            <a:off x="758309" y="6078498"/>
            <a:ext cx="7627382" cy="346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None/>
            </a:pPr>
            <a:r>
              <a:rPr b="1"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Your vocabulary journey continues—keep learning!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3" name="Google Shape;193;p10"/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10/10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8" name="Google Shape;10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5428" y="2171822"/>
            <a:ext cx="5486400" cy="449806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/>
          <p:nvPr/>
        </p:nvSpPr>
        <p:spPr>
          <a:xfrm>
            <a:off x="3501509" y="340461"/>
            <a:ext cx="7627382" cy="14254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800"/>
              <a:buFont typeface="Arial Black"/>
              <a:buNone/>
            </a:pPr>
            <a:r>
              <a:rPr lang="en-US" sz="48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Design Thinking Approach</a:t>
            </a:r>
            <a:endParaRPr sz="4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758309" y="2171822"/>
            <a:ext cx="7627382" cy="346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Five stages align with grammar mastery process.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758309" y="3352562"/>
            <a:ext cx="7627382" cy="203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b="1"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Empathize:</a:t>
            </a: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 Understand communication challenges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b="1"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Define:</a:t>
            </a: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 Identify one-word substitution concept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b="1"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Ideate:</a:t>
            </a: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 Brainstorm substitution patterns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b="1"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Prototype:</a:t>
            </a: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 Practice with example sentences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b="1"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Test:</a:t>
            </a: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 Apply in real workplace scenarios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2/10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9210" y="2474016"/>
            <a:ext cx="6012881" cy="389206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/>
          <p:nvPr/>
        </p:nvSpPr>
        <p:spPr>
          <a:xfrm>
            <a:off x="4464427" y="316804"/>
            <a:ext cx="5701546" cy="712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450"/>
              <a:buFont typeface="Arial Black"/>
              <a:buNone/>
            </a:pPr>
            <a:r>
              <a:rPr lang="en-US" sz="445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EMPATHY</a:t>
            </a:r>
            <a:endParaRPr/>
          </a:p>
          <a:p>
            <a:pPr indent="0" lvl="0" marL="0" marR="0" rtl="0" algn="ctr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450"/>
              <a:buFont typeface="Arial Black"/>
              <a:buNone/>
            </a:pPr>
            <a:r>
              <a:rPr lang="en-US" sz="445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Why This Matters ?</a:t>
            </a:r>
            <a:endParaRPr sz="445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758309" y="2474016"/>
            <a:ext cx="7627382" cy="693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Arial Black"/>
              <a:buNone/>
            </a:pPr>
            <a:r>
              <a:rPr lang="en-US" sz="17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Mastering one-word substitution enhances professional communication.</a:t>
            </a:r>
            <a:endParaRPr sz="17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758309" y="3706579"/>
            <a:ext cx="7627382" cy="203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Arial Black"/>
              <a:buChar char="•"/>
            </a:pPr>
            <a:r>
              <a:rPr lang="en-US" sz="17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Poor vocabulary creates communication barriers</a:t>
            </a:r>
            <a:endParaRPr sz="17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Arial Black"/>
              <a:buChar char="•"/>
            </a:pPr>
            <a:r>
              <a:rPr lang="en-US" sz="17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Interviews demand precise language skills</a:t>
            </a:r>
            <a:endParaRPr sz="17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Arial Black"/>
              <a:buChar char="•"/>
            </a:pPr>
            <a:r>
              <a:rPr lang="en-US" sz="17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Workplace emails require clarity and brevity</a:t>
            </a:r>
            <a:endParaRPr sz="17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Arial Black"/>
              <a:buChar char="•"/>
            </a:pPr>
            <a:r>
              <a:rPr lang="en-US" sz="17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Technical documentation needs accuracy</a:t>
            </a:r>
            <a:endParaRPr sz="17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Arial Black"/>
              <a:buChar char="•"/>
            </a:pPr>
            <a:r>
              <a:rPr lang="en-US" sz="17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Competitive exams test substitution knowledge</a:t>
            </a:r>
            <a:endParaRPr sz="17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3/10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8658" y="2048719"/>
            <a:ext cx="5943433" cy="469932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"/>
          <p:cNvSpPr/>
          <p:nvPr/>
        </p:nvSpPr>
        <p:spPr>
          <a:xfrm>
            <a:off x="4464427" y="376994"/>
            <a:ext cx="5701546" cy="712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800"/>
              <a:buFont typeface="Arial Black"/>
              <a:buNone/>
            </a:pPr>
            <a:r>
              <a:rPr lang="en-US" sz="48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Concept Definition</a:t>
            </a:r>
            <a:endParaRPr sz="4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301276" y="2153445"/>
            <a:ext cx="7627382" cy="346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None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One word substitution replaces phrases with single precise terms.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758309" y="3096577"/>
            <a:ext cx="7627382" cy="203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Expresses complex ideas concisely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Enhances writing efficiency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Improves reading comprehension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Common in technical and formal writing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Requires context understanding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2" name="Google Shape;132;p4"/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4/10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38" name="Google Shape;13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1661" y="1485951"/>
            <a:ext cx="7083706" cy="551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"/>
          <p:cNvSpPr/>
          <p:nvPr/>
        </p:nvSpPr>
        <p:spPr>
          <a:xfrm>
            <a:off x="4464427" y="426533"/>
            <a:ext cx="5701546" cy="712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800"/>
              <a:buFont typeface="Arial Black"/>
              <a:buNone/>
            </a:pPr>
            <a:r>
              <a:rPr lang="en-US" sz="48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Core Rules (Part 1)</a:t>
            </a:r>
            <a:endParaRPr sz="4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758309" y="1979249"/>
            <a:ext cx="7627382" cy="346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Master fundamental substitution patterns.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758309" y="2998192"/>
            <a:ext cx="7627382" cy="203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Identify phrase meaning precisely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Find exact single-word equivalent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Maintain original sentence context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Consider word form and tense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Practice common substitution types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2" name="Google Shape;142;p5"/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5/10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48" name="Google Shape;14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1808" y="2185228"/>
            <a:ext cx="5729467" cy="447460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6"/>
          <p:cNvSpPr/>
          <p:nvPr/>
        </p:nvSpPr>
        <p:spPr>
          <a:xfrm>
            <a:off x="3501509" y="500777"/>
            <a:ext cx="7627382" cy="14254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450"/>
              <a:buFont typeface="Arial Black"/>
              <a:buNone/>
            </a:pPr>
            <a:r>
              <a:rPr lang="en-US" sz="445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Rules with Examples (Part 2)</a:t>
            </a:r>
            <a:endParaRPr sz="445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0" name="Google Shape;150;p6"/>
          <p:cNvSpPr/>
          <p:nvPr/>
        </p:nvSpPr>
        <p:spPr>
          <a:xfrm>
            <a:off x="758309" y="2472764"/>
            <a:ext cx="7627382" cy="346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Arial Black"/>
              <a:buNone/>
            </a:pPr>
            <a:r>
              <a:rPr lang="en-US" sz="17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Apply rules to technical and workplace contexts.</a:t>
            </a:r>
            <a:endParaRPr sz="17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758309" y="3404310"/>
            <a:ext cx="7627382" cy="203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Arial Black"/>
              <a:buChar char="•"/>
            </a:pPr>
            <a:r>
              <a:rPr lang="en-US" sz="17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"Person who studies ancient artifacts" = Archaeologist</a:t>
            </a:r>
            <a:endParaRPr sz="17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Arial Black"/>
              <a:buChar char="•"/>
            </a:pPr>
            <a:r>
              <a:rPr lang="en-US" sz="17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"Fear of heights" = Acrophobia</a:t>
            </a:r>
            <a:endParaRPr sz="17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Arial Black"/>
              <a:buChar char="•"/>
            </a:pPr>
            <a:r>
              <a:rPr lang="en-US" sz="17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"Place where dead bodies are kept" = Mortuary</a:t>
            </a:r>
            <a:endParaRPr sz="17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Arial Black"/>
              <a:buChar char="•"/>
            </a:pPr>
            <a:r>
              <a:rPr lang="en-US" sz="17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"One who cannot read or write" = Illiterate</a:t>
            </a:r>
            <a:endParaRPr sz="17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Arial Black"/>
              <a:buChar char="•"/>
            </a:pPr>
            <a:r>
              <a:rPr lang="en-US" sz="17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"Study of earthquakes" = Seismology</a:t>
            </a:r>
            <a:endParaRPr sz="17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2" name="Google Shape;152;p6"/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6/10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58" name="Google Shape;15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5691" y="1724628"/>
            <a:ext cx="5011838" cy="508128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7"/>
          <p:cNvSpPr/>
          <p:nvPr/>
        </p:nvSpPr>
        <p:spPr>
          <a:xfrm>
            <a:off x="4464427" y="423293"/>
            <a:ext cx="5701546" cy="712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800"/>
              <a:buFont typeface="Arial Black"/>
              <a:buNone/>
            </a:pPr>
            <a:r>
              <a:rPr lang="en-US" sz="48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Classroom Activity</a:t>
            </a:r>
            <a:endParaRPr sz="4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0" name="Google Shape;160;p7"/>
          <p:cNvSpPr/>
          <p:nvPr/>
        </p:nvSpPr>
        <p:spPr>
          <a:xfrm>
            <a:off x="758309" y="2176594"/>
            <a:ext cx="7627382" cy="346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Interactive pair work to practice substitution skills.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758309" y="3096577"/>
            <a:ext cx="7627382" cy="203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Form pairs and receive phrase cards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Convert phrases to single words (3 minutes)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Exchange cards with another pair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Review and correct each other's answers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Share best substitutions with class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2" name="Google Shape;162;p7"/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7/10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6694" y="2002420"/>
            <a:ext cx="6528122" cy="459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8"/>
          <p:cNvSpPr/>
          <p:nvPr/>
        </p:nvSpPr>
        <p:spPr>
          <a:xfrm>
            <a:off x="4421505" y="583657"/>
            <a:ext cx="5787390" cy="712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800"/>
              <a:buFont typeface="Arial Black"/>
              <a:buNone/>
            </a:pPr>
            <a:r>
              <a:rPr lang="en-US" sz="48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Mind Map Summary</a:t>
            </a:r>
            <a:endParaRPr sz="4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0" name="Google Shape;170;p8"/>
          <p:cNvSpPr/>
          <p:nvPr/>
        </p:nvSpPr>
        <p:spPr>
          <a:xfrm>
            <a:off x="422644" y="2256776"/>
            <a:ext cx="7627382" cy="346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Visual representation of key concepts and connections.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1" name="Google Shape;171;p8"/>
          <p:cNvSpPr/>
          <p:nvPr/>
        </p:nvSpPr>
        <p:spPr>
          <a:xfrm>
            <a:off x="758309" y="3367415"/>
            <a:ext cx="7627382" cy="203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Central node: One Word Substitution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Branch 1: Types and Categories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Branch 2: Rules and Patterns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Branch 3: Common Examples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Branch 4: Application Areas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8/10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78" name="Google Shape;17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50460" y="1851949"/>
            <a:ext cx="4728091" cy="497711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9"/>
          <p:cNvSpPr/>
          <p:nvPr/>
        </p:nvSpPr>
        <p:spPr>
          <a:xfrm>
            <a:off x="4464427" y="502634"/>
            <a:ext cx="5701546" cy="712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800"/>
              <a:buFont typeface="Arial Black"/>
              <a:buNone/>
            </a:pPr>
            <a:r>
              <a:rPr lang="en-US" sz="48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Practice Exercises</a:t>
            </a:r>
            <a:endParaRPr sz="4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758309" y="2418270"/>
            <a:ext cx="7627382" cy="346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Test your understanding with these questions.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758309" y="3403392"/>
            <a:ext cx="7627382" cy="2036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Replace "one who loves mankind" with one word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Correct: "He is suffering from hydrophobia of water"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Identify: "place where bees are kept"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MCQ: "Study of birds" is: a) Zoology b) Ornithology c) Entomology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Char char="•"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Complete: "Person who writes about their own life" = ________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2" name="Google Shape;182;p9"/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9/10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2026-03-16T16:42:04Z</dcterms:created>
</cp:coreProperties>
</file>