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7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Arial Black" panose="020B0A04020102020204" pitchFamily="34" charset="0"/>
      <p:bold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318" autoAdjust="0"/>
    <p:restoredTop sz="94610"/>
  </p:normalViewPr>
  <p:slideViewPr>
    <p:cSldViewPr snapToGrid="0" snapToObjects="1">
      <p:cViewPr varScale="1">
        <p:scale>
          <a:sx n="55" d="100"/>
          <a:sy n="55" d="100"/>
        </p:scale>
        <p:origin x="16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31" d="100"/>
          <a:sy n="31" d="100"/>
        </p:scale>
        <p:origin x="2996" y="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A2CB3C3-B523-65D0-6358-C40AF334BC4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565525" cy="733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074D76-ADDB-7703-7573-2D36FD31AB6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660900" y="0"/>
            <a:ext cx="3567113" cy="733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289817-A03E-466D-B470-8F6074AC9C87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6E7631-A5C7-4BC6-7D45-3614F9E9C7C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3896975"/>
            <a:ext cx="3565525" cy="733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4FB4CA-E6C4-C231-2F7A-A70CC8C04D6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660900" y="13896975"/>
            <a:ext cx="3567113" cy="733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55D62A-8D91-4E0A-8226-0CD3E1BE3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78514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44994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0ED03-4B3C-8AD4-2DD3-F22C8D214F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BF8070-6F04-5FD8-BFBE-62DF2DA64E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845D9D-0C8F-A952-7B28-3FA7E6403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519110-C028-A0B3-8D28-1A0B9D9FC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BCC13C-31FC-63D0-830E-3BCE77161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1D147-C112-4244-8FDC-AE7E8540D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01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0710A-FEBE-F07F-89E5-E186BCA31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178648-BC8B-9FA4-8253-FB8E0625C3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6F8739-1547-06C8-5836-4AA7EA73F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07C9C1-ADFE-3CEB-652F-ACAE2DC61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AFBAD-0C0A-5608-CB61-0D12FE4C7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1D147-C112-4244-8FDC-AE7E8540D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228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ADFD40-098F-B9BC-E153-B1B93FBE7F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D77275-FB46-4EB5-CBC3-EA0976D8A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76CE3-A051-C519-DCED-94F3F301B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AE5D57-683D-F425-52E5-C0CD45A52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6A3FE4-0788-FFA6-FAE1-079D1F7B4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1D147-C112-4244-8FDC-AE7E8540D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4257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0FB6CD-666C-8F78-F549-FCE3E4463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B0D49D-5C7A-E51D-7846-BAC929F05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3D86E0-7E2D-FBE8-0A83-E8271E93F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1D147-C112-4244-8FDC-AE7E8540D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8006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57695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772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86734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5325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5200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02320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5804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78A31-9DEB-E4EC-59AE-79A3A07F7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C8D1A6-D1FB-4A06-EBA0-930722C516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3FBAC3-33FC-159B-9E18-8C5302D40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36556E-DDB4-A1E0-1885-EB92FF278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2049B6-C0C5-B955-CAC1-831885969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1D147-C112-4244-8FDC-AE7E8540D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3558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43192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3712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2B2CA-C715-F7C5-CD19-B7F201B7A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EA3067-0788-C520-E679-2F9C09667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0A887F-C414-DBFB-F600-0E527B73B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F82E4A-9BF0-E75A-CBF1-54E9991FD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70CAE6-87A8-4929-3099-5C10997E5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1D147-C112-4244-8FDC-AE7E8540D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91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B16D1-C8C9-5E7E-5E01-953C49C04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762C6B-2A56-4CF4-FA95-B2E8ED88A9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67AA96-D583-CFCE-C0DC-E64F8BE566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FCD4C0-DEA4-1B9A-16AB-C9A5D2BA5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181F02-22BC-F006-A74A-512453B9C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3826C0-F6EC-BD5B-1B49-EFB1062CC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1D147-C112-4244-8FDC-AE7E8540D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29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75BE3-77EC-0D48-A25E-53CD36265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332CE1-4BBD-1755-3D89-DE1528FAD6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EA08A7-C22A-0A9D-E0B9-3EF4EE9FDA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CE2EFC-D7D9-ABF2-758D-E6064392DB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CE7908-B36A-EE23-546B-C8033E04F9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679EA1-4C8E-7AA1-A3D1-080C09246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29912B-3B7E-A6DA-2F2F-F1FB56275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6DE284-CC75-0E82-8761-94350F8A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1D147-C112-4244-8FDC-AE7E8540D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175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EE710-AFB1-5D22-AC4B-5C7681718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094DF9-B38B-A844-B8B0-997BB7CED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2394AF-52C3-B16D-31B7-23C0DF06F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1EDB92-170E-848D-8EAF-8E6A5D1B7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1D147-C112-4244-8FDC-AE7E8540D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28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A422A7-B4C6-25CF-C71C-4325E90F8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D19D8F-A9F3-FBA5-F159-3DE20FA76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7A52C5-6384-1EF5-660F-0ADF2F660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1D147-C112-4244-8FDC-AE7E8540D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286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12C69-8205-3C29-3ADD-B385C8D5F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092425-55B1-701F-B2C2-7AAF843DBE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6FD4F0-C1B4-20F3-D1EA-BEDAE58A1B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A7CEC4-105B-7A32-6A49-9EFFFE4AC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BE65D6-E325-FBCB-5627-58B6D4282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06D2D7-2177-1D06-FB30-2C5E44D8F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1D147-C112-4244-8FDC-AE7E8540D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340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C7D75-BD42-0FBD-695A-25381ED85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616CDA-DC9E-DFBF-D53E-488A1F7487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C43137-1EE6-27FD-6713-02262C12E8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771695-611E-5803-2094-DFF0E4E65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3EE8D5-E1B0-EF26-602F-57F3484DB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6234F3-8318-472A-AA3A-06448AA32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1D147-C112-4244-8FDC-AE7E8540D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857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40BAD8-03DB-1B45-F70F-C0445DE87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411AA1-1461-9CC7-0A0B-E18DBB621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D4D156-D8CE-F59A-7516-F27F6AF925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110394-3163-E499-56EB-B3F9417F2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D384D-6A80-3C78-6EFB-3A019C89D0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E1D147-C112-4244-8FDC-AE7E8540D5E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32EA79-5F14-447E-172D-2D05ED109255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455842" y="137338"/>
            <a:ext cx="1938651" cy="15015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0CE2274-392B-7583-A7E3-555251B38E07}"/>
              </a:ext>
            </a:extLst>
          </p:cNvPr>
          <p:cNvSpPr txBox="1"/>
          <p:nvPr userDrawn="1"/>
        </p:nvSpPr>
        <p:spPr>
          <a:xfrm>
            <a:off x="381000" y="7450368"/>
            <a:ext cx="1793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05.03.2026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5DF83A-521D-227F-A7DA-E7CC0981F819}"/>
              </a:ext>
            </a:extLst>
          </p:cNvPr>
          <p:cNvSpPr txBox="1"/>
          <p:nvPr userDrawn="1"/>
        </p:nvSpPr>
        <p:spPr>
          <a:xfrm>
            <a:off x="1760837" y="7481146"/>
            <a:ext cx="11108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+mj-lt"/>
              </a:rPr>
              <a:t>23ENG101 |Communicative English/ </a:t>
            </a:r>
            <a:r>
              <a:rPr lang="en-US" sz="1600" b="1" dirty="0">
                <a:latin typeface="+mj-lt"/>
              </a:rPr>
              <a:t>Technical Vocabulary and Synonyms</a:t>
            </a:r>
            <a:endParaRPr lang="en-US" sz="1600" dirty="0">
              <a:latin typeface="+mj-lt"/>
            </a:endParaRPr>
          </a:p>
          <a:p>
            <a:pPr algn="ctr"/>
            <a:r>
              <a:rPr lang="en-US" sz="1600" dirty="0">
                <a:latin typeface="+mj-lt"/>
              </a:rPr>
              <a:t> / </a:t>
            </a:r>
            <a:r>
              <a:rPr lang="en-US" sz="1600" dirty="0" err="1">
                <a:latin typeface="+mj-lt"/>
              </a:rPr>
              <a:t>R.N.Raja</a:t>
            </a:r>
            <a:r>
              <a:rPr lang="en-US" sz="1600" dirty="0">
                <a:latin typeface="+mj-lt"/>
              </a:rPr>
              <a:t> Ravi Shanker</a:t>
            </a:r>
          </a:p>
        </p:txBody>
      </p:sp>
    </p:spTree>
    <p:extLst>
      <p:ext uri="{BB962C8B-B14F-4D97-AF65-F5344CB8AC3E}">
        <p14:creationId xmlns:p14="http://schemas.microsoft.com/office/powerpoint/2010/main" val="1620333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764" r:id="rId16"/>
    <p:sldLayoutId id="2147483765" r:id="rId17"/>
    <p:sldLayoutId id="2147483766" r:id="rId18"/>
    <p:sldLayoutId id="2147483767" r:id="rId19"/>
    <p:sldLayoutId id="2147483768" r:id="rId20"/>
    <p:sldLayoutId id="2147483769" r:id="rId21"/>
  </p:sldLayoutIdLst>
  <p:hf hdr="0" ftr="0" dt="0"/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109428" y="2576071"/>
            <a:ext cx="6517672" cy="405622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934350" y="479484"/>
            <a:ext cx="9520009" cy="1425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600"/>
              </a:lnSpc>
              <a:buNone/>
            </a:pPr>
            <a:r>
              <a:rPr lang="en-US" sz="4800" dirty="0">
                <a:solidFill>
                  <a:srgbClr val="1F1E1E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Technical Vocabulary and Synonyms</a:t>
            </a:r>
            <a:endParaRPr lang="en-US" sz="4800" dirty="0">
              <a:latin typeface="Arial Black" panose="020B0A040201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862481" y="2576071"/>
            <a:ext cx="762738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000" b="1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Recap: Indefinite Articles and Prepositions</a:t>
            </a:r>
            <a:endParaRPr lang="en-US" sz="2000" dirty="0">
              <a:latin typeface="Arial Black" panose="020B0A040201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862481" y="3136593"/>
            <a:ext cx="6097119" cy="21702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20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Indefinite articles (a, an) introduce non-specific nouns</a:t>
            </a:r>
            <a:endParaRPr lang="en-US" sz="2000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20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Prepositions show relationships between words</a:t>
            </a:r>
            <a:endParaRPr lang="en-US" sz="2000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20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Common errors include wrong article selection</a:t>
            </a:r>
            <a:endParaRPr lang="en-US" sz="2000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20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Preposition choice affects meaning clarity</a:t>
            </a:r>
            <a:endParaRPr lang="en-US" sz="2000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20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Today's topic builds on precise word choice</a:t>
            </a:r>
            <a:endParaRPr lang="en-US" sz="2000" dirty="0">
              <a:latin typeface="Arial Black" panose="020B0A040201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572623-4408-CDFB-7515-94872ED29A49}"/>
              </a:ext>
            </a:extLst>
          </p:cNvPr>
          <p:cNvSpPr txBox="1"/>
          <p:nvPr/>
        </p:nvSpPr>
        <p:spPr>
          <a:xfrm>
            <a:off x="13033154" y="7481146"/>
            <a:ext cx="846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Black" panose="020B0A04020102020204" pitchFamily="34" charset="0"/>
              </a:rPr>
              <a:t>1/10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3058" y="1700631"/>
            <a:ext cx="4815068" cy="531435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501509" y="275215"/>
            <a:ext cx="7627382" cy="1425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600"/>
              </a:lnSpc>
              <a:buNone/>
            </a:pPr>
            <a:r>
              <a:rPr lang="en-US" sz="5400" dirty="0">
                <a:solidFill>
                  <a:srgbClr val="1F1E1E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Answer Key &amp; Key Takeaways</a:t>
            </a:r>
            <a:endParaRPr lang="en-US" sz="5400" dirty="0">
              <a:latin typeface="Arial Black" panose="020B0A040201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58309" y="2229416"/>
            <a:ext cx="762738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Check your work and remember these essential lessons</a:t>
            </a:r>
            <a:endParaRPr lang="en-US" sz="2000" dirty="0">
              <a:latin typeface="Arial Black" panose="020B0A040201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58309" y="3118321"/>
            <a:ext cx="7627382" cy="2383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2000" b="1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Answers:</a:t>
            </a:r>
            <a:r>
              <a:rPr lang="en-US" sz="20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 1-instrument, 2-"component failed," 3-(b), 4-technical term, 5-varies</a:t>
            </a:r>
            <a:endParaRPr lang="en-US" sz="2000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20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Technical vocabulary demonstrates engineering competence</a:t>
            </a:r>
            <a:endParaRPr lang="en-US" sz="2000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20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Synonyms must preserve precision and meaning</a:t>
            </a:r>
            <a:endParaRPr lang="en-US" sz="2000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20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Context determines appropriate terminology</a:t>
            </a:r>
            <a:endParaRPr lang="en-US" sz="2000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20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Practice transforms vocabulary into natural skill</a:t>
            </a:r>
            <a:endParaRPr lang="en-US" sz="2000" dirty="0">
              <a:latin typeface="Arial Black" panose="020B0A040201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202724" y="6149205"/>
            <a:ext cx="762738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000" b="1" dirty="0">
                <a:solidFill>
                  <a:srgbClr val="DA1B2E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Your precise communication shapes your engineering future.</a:t>
            </a:r>
            <a:endParaRPr lang="en-US" sz="2000" dirty="0">
              <a:latin typeface="Arial Black" panose="020B0A040201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FE5508-3BA2-75A9-9406-C5641264E55C}"/>
              </a:ext>
            </a:extLst>
          </p:cNvPr>
          <p:cNvSpPr txBox="1"/>
          <p:nvPr/>
        </p:nvSpPr>
        <p:spPr>
          <a:xfrm>
            <a:off x="13033154" y="7481146"/>
            <a:ext cx="846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Black" panose="020B0A04020102020204" pitchFamily="34" charset="0"/>
              </a:rPr>
              <a:t>10/10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7964" y="2102496"/>
            <a:ext cx="4514127" cy="449097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501509" y="433359"/>
            <a:ext cx="7627382" cy="1425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600"/>
              </a:lnSpc>
              <a:buNone/>
            </a:pPr>
            <a:r>
              <a:rPr lang="en-US" sz="5400" dirty="0">
                <a:solidFill>
                  <a:srgbClr val="1F1E1E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Design Thinking Alignment</a:t>
            </a:r>
            <a:endParaRPr lang="en-US" sz="5400" dirty="0">
              <a:latin typeface="Arial Black" panose="020B0A040201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58309" y="2099548"/>
            <a:ext cx="762738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Connecting grammar mastery to the design thinking process</a:t>
            </a:r>
            <a:endParaRPr lang="en-US" sz="2000" dirty="0">
              <a:latin typeface="Arial Black" panose="020B0A040201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58309" y="3096577"/>
            <a:ext cx="7627382" cy="20364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2000" b="1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Empathize:</a:t>
            </a:r>
            <a:r>
              <a:rPr lang="en-US" sz="20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 Understand communication barriers engineers face</a:t>
            </a:r>
            <a:endParaRPr lang="en-US" sz="2000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2000" b="1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Define:</a:t>
            </a:r>
            <a:r>
              <a:rPr lang="en-US" sz="20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 Identify technical vocabulary gaps in your skillset</a:t>
            </a:r>
            <a:endParaRPr lang="en-US" sz="2000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2000" b="1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Ideate:</a:t>
            </a:r>
            <a:r>
              <a:rPr lang="en-US" sz="20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 Brainstorm synonym alternatives for precision</a:t>
            </a:r>
            <a:endParaRPr lang="en-US" sz="2000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2000" b="1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Prototype:</a:t>
            </a:r>
            <a:r>
              <a:rPr lang="en-US" sz="20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 Practice using technical terms in context</a:t>
            </a:r>
            <a:endParaRPr lang="en-US" sz="2000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2000" b="1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Test:</a:t>
            </a:r>
            <a:r>
              <a:rPr lang="en-US" sz="20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 Apply vocabulary in real engineering scenarios</a:t>
            </a:r>
            <a:endParaRPr lang="en-US" sz="2000" dirty="0"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4D4056-DC9F-21BE-2E0A-896A5A87B2E9}"/>
              </a:ext>
            </a:extLst>
          </p:cNvPr>
          <p:cNvSpPr txBox="1"/>
          <p:nvPr/>
        </p:nvSpPr>
        <p:spPr>
          <a:xfrm>
            <a:off x="13033154" y="7481146"/>
            <a:ext cx="846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Black" panose="020B0A04020102020204" pitchFamily="34" charset="0"/>
              </a:rPr>
              <a:t>2/10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43463" y="2280213"/>
            <a:ext cx="6331352" cy="466459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76071" y="535035"/>
            <a:ext cx="570154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600"/>
              </a:lnSpc>
              <a:buNone/>
            </a:pPr>
            <a:r>
              <a:rPr lang="en-US" sz="5400" dirty="0">
                <a:solidFill>
                  <a:srgbClr val="1F1E1E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EMPATHY</a:t>
            </a:r>
            <a:br>
              <a:rPr lang="en-US" sz="5400" dirty="0">
                <a:solidFill>
                  <a:srgbClr val="1F1E1E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</a:br>
            <a:r>
              <a:rPr lang="en-US" sz="5400" dirty="0">
                <a:solidFill>
                  <a:srgbClr val="1F1E1E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Why This Matters ?</a:t>
            </a:r>
          </a:p>
          <a:p>
            <a:pPr marL="0" indent="0" algn="l">
              <a:lnSpc>
                <a:spcPts val="5600"/>
              </a:lnSpc>
              <a:buNone/>
            </a:pPr>
            <a:endParaRPr lang="en-US" sz="5400" dirty="0">
              <a:latin typeface="Arial Black" panose="020B0A040201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283747" y="3156905"/>
            <a:ext cx="762738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Without strong technical vocabulary, communication breaks down in critical moments</a:t>
            </a:r>
            <a:endParaRPr lang="en-US" sz="2000" dirty="0">
              <a:latin typeface="Arial Black" panose="020B0A040201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283747" y="4114800"/>
            <a:ext cx="7627382" cy="20364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20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Interviews: Imprecise language raises red flags</a:t>
            </a:r>
            <a:endParaRPr lang="en-US" sz="2000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20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Team meetings: Ambiguity causes costly errors</a:t>
            </a:r>
            <a:endParaRPr lang="en-US" sz="2000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20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Documentation: Poor word choice reduces credibility</a:t>
            </a:r>
            <a:endParaRPr lang="en-US" sz="2000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20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Exams: Vague answers lose points unnecessarily</a:t>
            </a:r>
            <a:endParaRPr lang="en-US" sz="2000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20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Client presentations: Unclear terms erode trust</a:t>
            </a:r>
            <a:endParaRPr lang="en-US" sz="2000" dirty="0"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C5D2B2-6EF0-CFBC-5D02-EAE1A889978A}"/>
              </a:ext>
            </a:extLst>
          </p:cNvPr>
          <p:cNvSpPr txBox="1"/>
          <p:nvPr/>
        </p:nvSpPr>
        <p:spPr>
          <a:xfrm>
            <a:off x="13033154" y="7481146"/>
            <a:ext cx="846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Black" panose="020B0A04020102020204" pitchFamily="34" charset="0"/>
              </a:rPr>
              <a:t>3/10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2507" y="1821013"/>
            <a:ext cx="4490977" cy="518545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329488" y="308134"/>
            <a:ext cx="10527008" cy="21381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600"/>
              </a:lnSpc>
              <a:buNone/>
            </a:pPr>
            <a:r>
              <a:rPr lang="en-US" sz="4400" dirty="0">
                <a:solidFill>
                  <a:srgbClr val="1F1E1E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What Are Technical Vocabulary and Synonyms?</a:t>
            </a:r>
            <a:endParaRPr lang="en-US" sz="4400" dirty="0">
              <a:latin typeface="Arial Black" panose="020B0A040201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58309" y="2770714"/>
            <a:ext cx="762738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Specialized words and their alternatives that convey precise meaning in engineering contexts</a:t>
            </a:r>
            <a:endParaRPr lang="en-US" sz="2000" dirty="0">
              <a:latin typeface="Arial Black" panose="020B0A040201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58309" y="3905686"/>
            <a:ext cx="7627382" cy="2383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2000" b="1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Technical vocabulary:</a:t>
            </a:r>
            <a:r>
              <a:rPr lang="en-US" sz="20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 Field-specific terminology with exact meanings</a:t>
            </a:r>
            <a:endParaRPr lang="en-US" sz="2000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2000" b="1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Synonyms:</a:t>
            </a:r>
            <a:r>
              <a:rPr lang="en-US" sz="20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 Alternative words that maintain technical precision</a:t>
            </a:r>
            <a:endParaRPr lang="en-US" sz="2000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20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Used when standard words lack specificity</a:t>
            </a:r>
            <a:endParaRPr lang="en-US" sz="2000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20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Essential for clear technical communication</a:t>
            </a:r>
            <a:endParaRPr lang="en-US" sz="2000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20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Builds professional credibility</a:t>
            </a:r>
            <a:endParaRPr lang="en-US" sz="2000" dirty="0"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57D435-A847-1E68-6216-608172344FFF}"/>
              </a:ext>
            </a:extLst>
          </p:cNvPr>
          <p:cNvSpPr txBox="1"/>
          <p:nvPr/>
        </p:nvSpPr>
        <p:spPr>
          <a:xfrm>
            <a:off x="13033154" y="7481146"/>
            <a:ext cx="846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Black" panose="020B0A04020102020204" pitchFamily="34" charset="0"/>
              </a:rPr>
              <a:t>4/10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2344" y="2048718"/>
            <a:ext cx="4352081" cy="451412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464427" y="517410"/>
            <a:ext cx="570154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600"/>
              </a:lnSpc>
              <a:buNone/>
            </a:pPr>
            <a:r>
              <a:rPr lang="en-US" sz="5400" dirty="0">
                <a:solidFill>
                  <a:srgbClr val="1F1E1E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Core Rules: Part 1</a:t>
            </a:r>
            <a:endParaRPr lang="en-US" sz="5400" dirty="0">
              <a:latin typeface="Arial Black" panose="020B0A040201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58309" y="2631484"/>
            <a:ext cx="7627382" cy="20364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24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Choose the most specific term available for your field</a:t>
            </a:r>
            <a:endParaRPr lang="en-US" sz="2400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24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Verify synonyms maintain technical accuracy</a:t>
            </a:r>
            <a:endParaRPr lang="en-US" sz="2400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24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Avoid generic replacements that lose precision</a:t>
            </a:r>
            <a:endParaRPr lang="en-US" sz="2400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24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Match formality level to audience expectations</a:t>
            </a:r>
            <a:endParaRPr lang="en-US" sz="2400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24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Consult field-specific references for verification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891011-01C5-7FAF-4B94-AE4C1B09CCF9}"/>
              </a:ext>
            </a:extLst>
          </p:cNvPr>
          <p:cNvSpPr txBox="1"/>
          <p:nvPr/>
        </p:nvSpPr>
        <p:spPr>
          <a:xfrm>
            <a:off x="13033154" y="7481146"/>
            <a:ext cx="846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Black" panose="020B0A04020102020204" pitchFamily="34" charset="0"/>
              </a:rPr>
              <a:t>5/10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5691" y="2361235"/>
            <a:ext cx="5272435" cy="396758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033945" y="409941"/>
            <a:ext cx="7627382" cy="1425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600"/>
              </a:lnSpc>
              <a:buNone/>
            </a:pPr>
            <a:r>
              <a:rPr lang="en-US" sz="5400" dirty="0">
                <a:solidFill>
                  <a:srgbClr val="1F1E1E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Core Rules: Part 2 with Examples</a:t>
            </a:r>
            <a:endParaRPr lang="en-US" sz="5400" dirty="0">
              <a:latin typeface="Arial Black" panose="020B0A040201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07838" y="2682478"/>
            <a:ext cx="7627382" cy="23074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2400" b="1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Example:</a:t>
            </a:r>
            <a:r>
              <a:rPr lang="en-US" sz="24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 "The </a:t>
            </a:r>
            <a:r>
              <a:rPr lang="en-US" sz="2400" dirty="0">
                <a:solidFill>
                  <a:srgbClr val="DA1B2E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semiconductor</a:t>
            </a:r>
            <a:r>
              <a:rPr lang="en-US" sz="24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 malfunctioned" (specific) vs. "The part broke" (vague)</a:t>
            </a:r>
            <a:endParaRPr lang="en-US" sz="2400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2400" b="1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Example:</a:t>
            </a:r>
            <a:r>
              <a:rPr lang="en-US" sz="24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 "Calculate </a:t>
            </a:r>
            <a:r>
              <a:rPr lang="en-US" sz="2400" dirty="0">
                <a:solidFill>
                  <a:srgbClr val="DA1B2E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stress distribution</a:t>
            </a:r>
            <a:r>
              <a:rPr lang="en-US" sz="24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" (technical) vs. "Figure out pressure" (generic)</a:t>
            </a:r>
            <a:endParaRPr lang="en-US" sz="2400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24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Industry jargon varies—know your audience's terminology</a:t>
            </a:r>
            <a:endParaRPr lang="en-US" sz="2400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24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Technical writing demands formal register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9FF93C-ACD7-FA28-603E-DF269EC42AC1}"/>
              </a:ext>
            </a:extLst>
          </p:cNvPr>
          <p:cNvSpPr txBox="1"/>
          <p:nvPr/>
        </p:nvSpPr>
        <p:spPr>
          <a:xfrm>
            <a:off x="13033154" y="7481146"/>
            <a:ext cx="846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Black" panose="020B0A04020102020204" pitchFamily="34" charset="0"/>
              </a:rPr>
              <a:t>6/10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2552538"/>
            <a:ext cx="4583575" cy="427106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719829" y="401692"/>
            <a:ext cx="9936699" cy="1425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600"/>
              </a:lnSpc>
              <a:buNone/>
            </a:pPr>
            <a:r>
              <a:rPr lang="en-US" sz="4800" dirty="0">
                <a:solidFill>
                  <a:srgbClr val="1F1E1E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Classroom Activity: Precision Challenge</a:t>
            </a:r>
            <a:endParaRPr lang="en-US" sz="4800" dirty="0">
              <a:latin typeface="Arial Black" panose="020B0A040201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5962" y="2150362"/>
            <a:ext cx="5774838" cy="13387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Pair up and transform vague sentences into technical precision</a:t>
            </a:r>
            <a:endParaRPr lang="en-US" sz="2000" dirty="0">
              <a:latin typeface="Arial Black" panose="020B0A040201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25962" y="3248739"/>
            <a:ext cx="7627382" cy="20364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2400" b="1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Step 1:</a:t>
            </a:r>
            <a:r>
              <a:rPr lang="en-US" sz="24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 Form pairs and receive sentence cards</a:t>
            </a:r>
            <a:endParaRPr lang="en-US" sz="2400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2400" b="1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Step 2:</a:t>
            </a:r>
            <a:r>
              <a:rPr lang="en-US" sz="24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 Identify vague terms needing replacement</a:t>
            </a:r>
            <a:endParaRPr lang="en-US" sz="2400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2400" b="1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Step 3:</a:t>
            </a:r>
            <a:r>
              <a:rPr lang="en-US" sz="24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 Research precise technical vocabulary</a:t>
            </a:r>
            <a:endParaRPr lang="en-US" sz="2400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2400" b="1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Step 4:</a:t>
            </a:r>
            <a:r>
              <a:rPr lang="en-US" sz="24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 Rewrite sentences with accurate terminology</a:t>
            </a:r>
            <a:endParaRPr lang="en-US" sz="2400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2400" b="1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Step 5:</a:t>
            </a:r>
            <a:r>
              <a:rPr lang="en-US" sz="24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 Present to class and explain your choices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7473D8-7C83-FE8B-A8A9-BB5CF137B740}"/>
              </a:ext>
            </a:extLst>
          </p:cNvPr>
          <p:cNvSpPr txBox="1"/>
          <p:nvPr/>
        </p:nvSpPr>
        <p:spPr>
          <a:xfrm>
            <a:off x="13033154" y="7481146"/>
            <a:ext cx="846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Black" panose="020B0A04020102020204" pitchFamily="34" charset="0"/>
              </a:rPr>
              <a:t>7/10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511970" y="2083443"/>
            <a:ext cx="6716040" cy="442152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572000" y="471675"/>
            <a:ext cx="7242215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600"/>
              </a:lnSpc>
              <a:buNone/>
            </a:pPr>
            <a:r>
              <a:rPr lang="en-US" sz="6000" dirty="0">
                <a:solidFill>
                  <a:srgbClr val="1F1E1E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Mind Map: Key Concepts</a:t>
            </a:r>
            <a:endParaRPr lang="en-US" sz="6000" dirty="0">
              <a:latin typeface="Arial Black" panose="020B0A040201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275069" y="2475682"/>
            <a:ext cx="7627382" cy="37699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2000" b="1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Technical Vocabulary</a:t>
            </a:r>
            <a:r>
              <a:rPr lang="en-US" sz="20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 connects to: specificity, precision, jargon, formal register, field-specific</a:t>
            </a:r>
            <a:endParaRPr lang="en-US" sz="2000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2000" b="1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Synonyms</a:t>
            </a:r>
            <a:r>
              <a:rPr lang="en-US" sz="20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 connects to: alternatives, precision, context, accuracy, variety</a:t>
            </a:r>
            <a:endParaRPr lang="en-US" sz="2000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2000" b="1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Application</a:t>
            </a:r>
            <a:r>
              <a:rPr lang="en-US" sz="20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 connects to: documentation, presentations, emails, reports, meetings</a:t>
            </a:r>
            <a:endParaRPr lang="en-US" sz="2000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2000" b="1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Resources</a:t>
            </a:r>
            <a:r>
              <a:rPr lang="en-US" sz="20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 connects to: glossaries, manuals, journals, textbooks, databases</a:t>
            </a:r>
            <a:endParaRPr lang="en-US" sz="2000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2000" b="1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Practice</a:t>
            </a:r>
            <a:r>
              <a:rPr lang="en-US" sz="20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 connects to: writing, speaking, reading, listening, feedback</a:t>
            </a:r>
            <a:endParaRPr lang="en-US" sz="2000" dirty="0"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A392A1-1855-BB66-47BD-DEAC66A50659}"/>
              </a:ext>
            </a:extLst>
          </p:cNvPr>
          <p:cNvSpPr txBox="1"/>
          <p:nvPr/>
        </p:nvSpPr>
        <p:spPr>
          <a:xfrm>
            <a:off x="13033154" y="7481146"/>
            <a:ext cx="846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Black" panose="020B0A04020102020204" pitchFamily="34" charset="0"/>
              </a:rPr>
              <a:t>8/10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2021304"/>
            <a:ext cx="5486400" cy="493294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464427" y="301748"/>
            <a:ext cx="570154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5400" dirty="0">
                <a:solidFill>
                  <a:srgbClr val="1F1E1E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Practice Exercises</a:t>
            </a:r>
            <a:endParaRPr lang="en-US" sz="5400" dirty="0">
              <a:latin typeface="Arial Black" panose="020B0A040201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493614" y="1629095"/>
            <a:ext cx="762738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Test your understanding with these moderate difficulty questions</a:t>
            </a:r>
            <a:endParaRPr lang="en-US" sz="2000" dirty="0">
              <a:latin typeface="Arial Black" panose="020B0A040201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58309" y="2495293"/>
            <a:ext cx="7627382" cy="34232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20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Fill blank: The _____ measured voltage dropped (device/instrument)</a:t>
            </a:r>
            <a:endParaRPr lang="en-US" sz="2000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20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Correct error: "The machine broke" → [technical precision]</a:t>
            </a:r>
            <a:endParaRPr lang="en-US" sz="2000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20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MCQ: Which term is most precise? (a) tool (b) torque wrench (c) device</a:t>
            </a:r>
            <a:endParaRPr lang="en-US" sz="2000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20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Replace vague: "The system has a problem" with technical vocabulary</a:t>
            </a:r>
            <a:endParaRPr lang="en-US" sz="2000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20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Workplace scenario: Write email describing component failure using precise terms</a:t>
            </a:r>
            <a:endParaRPr lang="en-US" sz="2000" dirty="0"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4CBC23-7988-ECED-B346-76605D568A0C}"/>
              </a:ext>
            </a:extLst>
          </p:cNvPr>
          <p:cNvSpPr txBox="1"/>
          <p:nvPr/>
        </p:nvSpPr>
        <p:spPr>
          <a:xfrm>
            <a:off x="13033154" y="7481146"/>
            <a:ext cx="846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Black" panose="020B0A04020102020204" pitchFamily="34" charset="0"/>
              </a:rPr>
              <a:t>9/10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</TotalTime>
  <Words>578</Words>
  <Application>Microsoft Office PowerPoint</Application>
  <PresentationFormat>Custom</PresentationFormat>
  <Paragraphs>87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 Black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P BHAVANI SHANKAR</cp:lastModifiedBy>
  <cp:revision>10</cp:revision>
  <dcterms:created xsi:type="dcterms:W3CDTF">2026-03-08T05:07:15Z</dcterms:created>
  <dcterms:modified xsi:type="dcterms:W3CDTF">2026-03-17T19:48:27Z</dcterms:modified>
</cp:coreProperties>
</file>