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5143500" type="screen16x9"/>
  <p:notesSz cx="6858000" cy="9144000"/>
  <p:embeddedFontLst>
    <p:embeddedFont>
      <p:font typeface="Comic Neue" panose="020B0604020202020204" charset="0"/>
      <p:regular r:id="rId19"/>
      <p:bold r:id="rId20"/>
      <p:italic r:id="rId21"/>
      <p:boldItalic r:id="rId22"/>
    </p:embeddedFont>
    <p:embeddedFont>
      <p:font typeface="Livvic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39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b90fb12cc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b90fb12cc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69b90fb256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69b90fb256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69b90fb2567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69b90fb2567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69b90fb2597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69b90fb2597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69b90fb2735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69b90fb2735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69b90fb27397b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69b90fb27397b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b90fb156d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b90fb156d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69b90fb1930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69b90fb1930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69b90fb1bccc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69b90fb1bccc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69b90fb1bce3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69b90fb1bce3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69b90fb1df6b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69b90fb1df6b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69b90fb1f280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69b90fb1f280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69b90fb2176c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69b90fb2176c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69b90fb255f6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69b90fb255f6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A278AB-9EAB-4E36-9755-B43030E396D6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702FF8-2DD3-49C3-A8F0-5449A51E1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0ED4C04-7FC3-4FAD-B85F-6A1328604A77}"/>
              </a:ext>
            </a:extLst>
          </p:cNvPr>
          <p:cNvSpPr/>
          <p:nvPr/>
        </p:nvSpPr>
        <p:spPr>
          <a:xfrm>
            <a:off x="888808" y="817823"/>
            <a:ext cx="729393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CRC Codes</a:t>
            </a:r>
          </a:p>
          <a:p>
            <a:pPr lvl="0" algn="ctr">
              <a:spcBef>
                <a:spcPts val="360"/>
              </a:spcBef>
            </a:pPr>
            <a:endParaRPr lang="en-GB" sz="1800" b="1" dirty="0">
              <a:solidFill>
                <a:srgbClr val="7030A0"/>
              </a:solidFill>
              <a:latin typeface="Times New Roman" panose="02020603050405020304" pitchFamily="18" charset="0"/>
              <a:ea typeface="Livvic"/>
              <a:cs typeface="Times New Roman" panose="02020603050405020304" pitchFamily="18" charset="0"/>
              <a:sym typeface="Livvic"/>
            </a:endParaRP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61E06B-719B-495D-915B-C740CD5ADEDD}"/>
              </a:ext>
            </a:extLst>
          </p:cNvPr>
          <p:cNvSpPr/>
          <p:nvPr/>
        </p:nvSpPr>
        <p:spPr>
          <a:xfrm>
            <a:off x="1084590" y="193404"/>
            <a:ext cx="7601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b="1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b="1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b="1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724E728-AE53-43D9-8BF7-43405CFB5F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479657"/>
              </p:ext>
            </p:extLst>
          </p:nvPr>
        </p:nvGraphicFramePr>
        <p:xfrm>
          <a:off x="2979420" y="3623595"/>
          <a:ext cx="3549396" cy="193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9396">
                  <a:extLst>
                    <a:ext uri="{9D8B030D-6E8A-4147-A177-3AD203B41FA5}">
                      <a16:colId xmlns:a16="http://schemas.microsoft.com/office/drawing/2014/main" val="2615264973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ERROR DETECTION AND CORRECTION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343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067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What's the right order? 🥚​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9" name="Google Shape;119;p21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Drag the steps to put the CRC generation process in the correct order.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0" name="Google Shape;120;p21"/>
          <p:cNvSpPr txBox="1"/>
          <p:nvPr/>
        </p:nvSpPr>
        <p:spPr>
          <a:xfrm>
            <a:off x="1714500" y="17716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Start with the original Data message.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1" name="Google Shape;121;p21"/>
          <p:cNvSpPr txBox="1"/>
          <p:nvPr/>
        </p:nvSpPr>
        <p:spPr>
          <a:xfrm>
            <a:off x="1714500" y="25146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Perform Modulo-2 division with the Generator.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2" name="Google Shape;122;p21"/>
          <p:cNvSpPr txBox="1"/>
          <p:nvPr/>
        </p:nvSpPr>
        <p:spPr>
          <a:xfrm>
            <a:off x="1714500" y="32575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Append the remainder to the original data.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3" name="Google Shape;123;p21"/>
          <p:cNvSpPr txBox="1"/>
          <p:nvPr/>
        </p:nvSpPr>
        <p:spPr>
          <a:xfrm>
            <a:off x="1714500" y="40005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Add 'n' zero bits to the end of the data.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4981194" y="120015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9AB449-44FB-4654-8651-002028A94D3D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259B69-1A36-4B14-BB2C-114E842E86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BB9A33B-E4F7-4EDD-AB52-FAC1D570CBE8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10/16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What's the right order? 🥚​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2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Drag the steps to put the CRC generation process in the correct order.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2"/>
          <p:cNvSpPr txBox="1"/>
          <p:nvPr/>
        </p:nvSpPr>
        <p:spPr>
          <a:xfrm>
            <a:off x="1714500" y="17716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Append the remainder to the original data.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2" name="Google Shape;132;p22"/>
          <p:cNvSpPr txBox="1"/>
          <p:nvPr/>
        </p:nvSpPr>
        <p:spPr>
          <a:xfrm>
            <a:off x="7635240" y="188595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3" name="Google Shape;133;p22"/>
          <p:cNvSpPr txBox="1"/>
          <p:nvPr/>
        </p:nvSpPr>
        <p:spPr>
          <a:xfrm>
            <a:off x="1714500" y="25146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Perform Modulo-2 division with the Generator.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4" name="Google Shape;134;p22"/>
          <p:cNvSpPr txBox="1"/>
          <p:nvPr/>
        </p:nvSpPr>
        <p:spPr>
          <a:xfrm>
            <a:off x="7635240" y="262890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1714500" y="325755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Add 'n' zero bits to the end of the data.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7635240" y="337185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1714500" y="4000500"/>
            <a:ext cx="5715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Start with the original Data message.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8" name="Google Shape;138;p22"/>
          <p:cNvSpPr txBox="1"/>
          <p:nvPr/>
        </p:nvSpPr>
        <p:spPr>
          <a:xfrm>
            <a:off x="7635240" y="411480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9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7031419" y="58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498D66-FE7E-461F-BF27-7B26FDD07971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A66D892-7DE8-4570-B669-B2C9EB015D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0ECC0A0-A29E-470E-B680-BFDB87078162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11/16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Horizontal Breadth: Applications &amp; Scope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285750" y="11430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Where is CRC used?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Ethernet &amp; Wi-Fi: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Ensures packet integrity at the data link layer.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Storage Devices: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Hard drives and SSDs use it to verify data writes.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Zip Files: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Verifying that extracted files aren't corrupted.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USB Protocols: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Detects errors in high-speed transfers.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6" name="Google Shape;146;p23"/>
          <p:cNvSpPr txBox="1"/>
          <p:nvPr/>
        </p:nvSpPr>
        <p:spPr>
          <a:xfrm>
            <a:off x="4686300" y="11430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Future Scope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As data rates move to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5G and 6G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, the complexity of CRC polynomials increases to handle higher noise levels. While newer codes (like LDPC) are used for </a:t>
            </a:r>
            <a:r>
              <a:rPr lang="en" sz="1600" i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correction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, CRC remains the standard for </a:t>
            </a:r>
            <a:r>
              <a:rPr lang="en" sz="1600" i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detection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due to its speed.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578647-1D66-4724-AAAB-00F76AD42366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6904E9-BB73-44EA-BE5C-11274A918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1C38086-EA81-49AE-ACFC-B6506C4DC6A2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12/16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Summary &amp; Key Takeaways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53" name="Google Shape;153;p24"/>
          <p:cNvSpPr txBox="1"/>
          <p:nvPr/>
        </p:nvSpPr>
        <p:spPr>
          <a:xfrm>
            <a:off x="42862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Mind Map Recap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Need for error-free transmission.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Detecting errors efficiently.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Prototype: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Binary polynomial division.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Test: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Zero remainder = Success.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Key Concepts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CRC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is based on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Modulo-2 Arithmetic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It is highly effective at detecting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burst errors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Used widely in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Networks (Ethernet)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and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Storage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C876FF-99F2-461D-8E49-9DE1DC49E8F0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61D26A-F243-42B5-9144-ED3A9A6BB0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7DD93A0-2958-4588-A976-ABBAF54EAC2E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13/16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Assessment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59" name="Google Shape;159;p25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At the receiver end, if the division of the received data by the Generator Polynomial yields a remainder of 0, it means: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0" name="Google Shape;160;p25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857250" y="1543050"/>
            <a:ext cx="4592574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data has errors that need correction.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3" name="Google Shape;163;p25"/>
          <p:cNvSpPr txBox="1"/>
          <p:nvPr/>
        </p:nvSpPr>
        <p:spPr>
          <a:xfrm>
            <a:off x="857250" y="2400300"/>
            <a:ext cx="4592574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data is error-free and accepted.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4" name="Google Shape;164;p25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5" name="Google Shape;165;p25"/>
          <p:cNvSpPr txBox="1"/>
          <p:nvPr/>
        </p:nvSpPr>
        <p:spPr>
          <a:xfrm>
            <a:off x="857250" y="3257550"/>
            <a:ext cx="4592574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Generator polynomial is wrong.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6" name="Google Shape;166;p25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7" name="Google Shape;167;p25"/>
          <p:cNvSpPr txBox="1"/>
          <p:nvPr/>
        </p:nvSpPr>
        <p:spPr>
          <a:xfrm>
            <a:off x="857250" y="4114800"/>
            <a:ext cx="4592574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sender needs to retransmit.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8" name="Google Shape;168;p25"/>
          <p:cNvSpPr txBox="1"/>
          <p:nvPr/>
        </p:nvSpPr>
        <p:spPr>
          <a:xfrm>
            <a:off x="4953762" y="446141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CA93A7-F0C4-4AAA-8703-D6D3CE2FCBB5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753C21-0C33-4D72-870E-67F472AD9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A065ABA-6A99-4864-A190-8AEB4D1405AF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14/16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Assessment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At the receiver end, if the division of the received data by the Generator Polynomial yields a remainder of 0, it means: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6" name="Google Shape;176;p26"/>
          <p:cNvSpPr txBox="1"/>
          <p:nvPr/>
        </p:nvSpPr>
        <p:spPr>
          <a:xfrm>
            <a:off x="857250" y="1543050"/>
            <a:ext cx="4574286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data has errors that need correction.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7" name="Google Shape;177;p26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8" name="Google Shape;178;p26"/>
          <p:cNvSpPr txBox="1"/>
          <p:nvPr/>
        </p:nvSpPr>
        <p:spPr>
          <a:xfrm>
            <a:off x="857250" y="2400300"/>
            <a:ext cx="4574286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The data is error-free and accepted.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9" name="Google Shape;179;p26"/>
          <p:cNvSpPr txBox="1"/>
          <p:nvPr/>
        </p:nvSpPr>
        <p:spPr>
          <a:xfrm>
            <a:off x="5872734" y="24180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👍​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0" name="Google Shape;180;p26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1" name="Google Shape;181;p26"/>
          <p:cNvSpPr txBox="1"/>
          <p:nvPr/>
        </p:nvSpPr>
        <p:spPr>
          <a:xfrm>
            <a:off x="857250" y="3257550"/>
            <a:ext cx="4574286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Generator polynomial is wrong.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2" name="Google Shape;182;p26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3" name="Google Shape;183;p26"/>
          <p:cNvSpPr txBox="1"/>
          <p:nvPr/>
        </p:nvSpPr>
        <p:spPr>
          <a:xfrm>
            <a:off x="857250" y="4114800"/>
            <a:ext cx="4574286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sender needs to retransmit.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4" name="Google Shape;184;p26"/>
          <p:cNvSpPr txBox="1"/>
          <p:nvPr/>
        </p:nvSpPr>
        <p:spPr>
          <a:xfrm>
            <a:off x="7031419" y="520101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3FA4BB-59EF-4366-A093-E87799F8777B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390E868-D503-4FE7-B151-CD9E13D587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8E669F6-9238-492D-8C76-9B0493B2870E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15/16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6A4A50-213F-4FFB-BB09-105A4EA60A0F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6F162C-666F-43B7-8F42-F8693ABACB9B}"/>
              </a:ext>
            </a:extLst>
          </p:cNvPr>
          <p:cNvSpPr/>
          <p:nvPr/>
        </p:nvSpPr>
        <p:spPr>
          <a:xfrm>
            <a:off x="2459885" y="2110085"/>
            <a:ext cx="4224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FE2226-6976-4BD7-94D6-21F22F3F4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DD2AE3A-47D8-461E-A467-14962D5F480B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16/16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9790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99032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CRC Codes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Ensuring Data Integrity in Digital Communication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B7611B-CF84-4B30-A574-1847F45F99AB}"/>
              </a:ext>
            </a:extLst>
          </p:cNvPr>
          <p:cNvSpPr/>
          <p:nvPr/>
        </p:nvSpPr>
        <p:spPr>
          <a:xfrm>
            <a:off x="6757416" y="0"/>
            <a:ext cx="2353617" cy="16178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CC99CF-6CA9-43C8-8C29-88AF948D05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A11878D-798C-4B3C-8358-7BC84A5C3C06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745" y="650180"/>
            <a:ext cx="8103870" cy="3874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13332" y="1660592"/>
            <a:ext cx="2354580" cy="1853946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4297680" y="1828800"/>
            <a:ext cx="3136392" cy="138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Session Opener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Think about downloading a large file (like a software update or game). If even a single bit of data flips from 0 to 1 during transmission, the file becomes corrupted. How can the receiver possibly know that an error occurred without seeing the original file?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FDD198-655D-4A2D-9BEC-1F22FA8A0A93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7EBCD2-68A7-4ED1-9579-3780884248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8201" y="-36576"/>
            <a:ext cx="685800" cy="6151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492449A-D496-4AA3-B5CC-D18F65221FB6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3/16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6229350" cy="3536442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982980" y="1657350"/>
            <a:ext cx="5116068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You might have said...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Comparison with a known checksum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Redundancy bits added by sender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Mathematical verification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305769" y="658733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638138-D728-4AF8-A238-2E5A3C49B570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23D521-019F-4400-8799-8CF4DEF679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422F28-4AC3-40DF-88A0-BE54837CBE1C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4/16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Thinking: The Challenge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Persona: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Alex, a Network Engineer.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Need: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Alex manages high-speed financial transactions. A single corrupted byte could mean a loss of millions. He needs a way to detect errors instantly without slowing down the network.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Core Problem: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do we transmit data efficiently while ensuring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100% detection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of common transmission errors?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need a method that is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mathematically rigorous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yet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computationally fast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324C4D-13E0-44E5-B1AB-E83187FD9FAC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129AB5-D22C-4096-9D89-C65054D6A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A2F9001-1BEA-4D03-AED0-AB94B4B70A29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5/16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4171950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800100"/>
            <a:ext cx="4171950" cy="22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Ideate: The Solution Space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6" name="Google Shape;86;p17"/>
          <p:cNvSpPr txBox="1"/>
          <p:nvPr/>
        </p:nvSpPr>
        <p:spPr>
          <a:xfrm>
            <a:off x="285750" y="314325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Parity Check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Simple but weak. Only detects odd numbers of bit flips.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4686300" y="314325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CRC (Cyclic Redundancy Check)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Powerful, efficient, and detects burst errors. Uses polynomial division.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BFC102-AD5B-42DA-A9E6-9B911F3D2CC4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847759-98BD-4ED0-A2B4-C7434E25D7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FD8BF0B-0604-4AB3-91ED-98CDC93958DF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6/16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7850" y="1115568"/>
            <a:ext cx="2388870" cy="2688336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8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Prototype: How CRC Works</a:t>
            </a:r>
            <a:endParaRPr sz="325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CRC Explained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CRC treats data as a binary number, dividing it by a fixed Generator Polynomial using modulo-2 division (XOR, no carries).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Process: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Append 'n' zeros to data (n = generator degree).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Perform XOR division.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remainder is the CRC Code (or FCS).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Transmit original data + CRC.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21FEDA-1514-4503-B326-649DA4C995C7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073336-5AD5-409B-A7BD-8C9E509DF6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FB4375A-1592-4AB7-A804-1CC913397365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7/16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8572500" cy="40576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Modulo-2 Division Visualized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ED8AC3-7154-4D37-81B0-F82C56C72B3B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F4F5A8-1F7F-4250-B07A-5EB7352732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5FEAF3-BF69-4FFA-B8CD-D58450887B46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8/16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4942" y="209169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48685" y="209169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22420" y="1744668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0"/>
          <p:cNvSpPr txBox="1"/>
          <p:nvPr/>
        </p:nvSpPr>
        <p:spPr>
          <a:xfrm>
            <a:off x="285750" y="144018"/>
            <a:ext cx="8572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Vertical Depth: Sender &amp; Receiver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93726" y="630936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Sender Side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Data is divided by the Generator. The remainder is appended to the data and sent.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3121533" y="630936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Receiver Side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received data (code + data) is divided by the SAME Generator.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6021324" y="544218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Verification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the remainder is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zero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, data is accepted. If non-zero, an error is detected.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5D4C93-2ED2-4344-85AE-8DB4D197D60D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7B55FA0-F9F9-44BD-98F7-B22CD6B590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B54144E-0A1D-4890-9528-B3036E7C0AA4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CRC Codes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9/16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1054</Words>
  <Application>Microsoft Office PowerPoint</Application>
  <PresentationFormat>On-screen Show (16:9)</PresentationFormat>
  <Paragraphs>127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Times New Roman</vt:lpstr>
      <vt:lpstr>Comic Neue</vt:lpstr>
      <vt:lpstr>Livvic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9</cp:revision>
  <dcterms:modified xsi:type="dcterms:W3CDTF">2026-03-19T22:19:38Z</dcterms:modified>
</cp:coreProperties>
</file>