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4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Merriweather" panose="00000500000000000000" pitchFamily="2" charset="0"/>
      <p:regular r:id="rId25"/>
      <p:bold r:id="rId26"/>
      <p:italic r:id="rId27"/>
      <p:boldItalic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  <p:embeddedFont>
      <p:font typeface="Poppins SemiBold" panose="00000700000000000000" pitchFamily="2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F2477C-6294-461A-8741-DA9D6A7E5F7B}">
  <a:tblStyle styleId="{CBF2477C-6294-461A-8741-DA9D6A7E5F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3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3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9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2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9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5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9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7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0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5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08/01/2026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F4FEAB5-027C-4A5C-9062-ABE2BABB1C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374" y="230188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5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9151" y="2897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551424" y="4012011"/>
            <a:ext cx="11401425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Foundations of Business Intelligence &amp; Decision Support</a:t>
            </a:r>
            <a:endParaRPr lang="en-US" sz="2400"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551424" y="2834980"/>
            <a:ext cx="11401425" cy="108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Data Marts &amp; </a:t>
            </a:r>
            <a:br>
              <a:rPr lang="en-US" sz="320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-US" sz="320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Analytical Data</a:t>
            </a:r>
          </a:p>
        </p:txBody>
      </p:sp>
      <p:sp>
        <p:nvSpPr>
          <p:cNvPr id="94" name="Google Shape;94;p13"/>
          <p:cNvSpPr txBox="1"/>
          <p:nvPr/>
        </p:nvSpPr>
        <p:spPr>
          <a:xfrm>
            <a:off x="666749" y="4731171"/>
            <a:ext cx="108585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Dr. Angel </a:t>
            </a:r>
            <a:r>
              <a:rPr lang="en-US" sz="1425" b="1" i="0" u="none" strike="noStrike" cap="none" dirty="0" err="1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Latha</a:t>
            </a: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Mary S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SNS College of Technology | Coimbatore</a:t>
            </a:r>
            <a:endParaRPr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B74EA01-7735-4BAD-9668-D1E5959A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872" y="214472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58358-0EB4-4D06-83BB-BEB9333B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7770-E1F9-4855-9C1F-81034518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27098" cy="365125"/>
          </a:xfrm>
        </p:spPr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DD1BE-FE14-4790-ABA5-FAEB214F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C78D4-86D9-4F09-91E3-B1D45A5E8497}"/>
              </a:ext>
            </a:extLst>
          </p:cNvPr>
          <p:cNvSpPr txBox="1"/>
          <p:nvPr/>
        </p:nvSpPr>
        <p:spPr>
          <a:xfrm>
            <a:off x="1453557" y="340758"/>
            <a:ext cx="928488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SNS COLLEGE OF TECHNOLOGY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Coimbatore-35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An Autonomous Institution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endParaRPr lang="en-I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BF14D91-387E-4BB4-9459-F04273F0D132}"/>
              </a:ext>
            </a:extLst>
          </p:cNvPr>
          <p:cNvSpPr txBox="1"/>
          <p:nvPr/>
        </p:nvSpPr>
        <p:spPr>
          <a:xfrm>
            <a:off x="4481272" y="1554512"/>
            <a:ext cx="3541727" cy="34266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Department of  AIML</a:t>
            </a:r>
          </a:p>
          <a:p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85;p13">
            <a:extLst>
              <a:ext uri="{FF2B5EF4-FFF2-40B4-BE49-F238E27FC236}">
                <a16:creationId xmlns:a16="http://schemas.microsoft.com/office/drawing/2014/main" id="{AB6D1003-58C5-4616-8349-018B0405457A}"/>
              </a:ext>
            </a:extLst>
          </p:cNvPr>
          <p:cNvSpPr txBox="1"/>
          <p:nvPr/>
        </p:nvSpPr>
        <p:spPr>
          <a:xfrm>
            <a:off x="791452" y="2115596"/>
            <a:ext cx="1092136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23AMO304-Introduction To Business Intelligence</a:t>
            </a:r>
            <a:endParaRPr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09822"/>
            <a:ext cx="11953875" cy="5648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1919436"/>
            <a:ext cx="10668000" cy="436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6353175"/>
            <a:ext cx="10668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2"/>
          <p:cNvSpPr txBox="1"/>
          <p:nvPr/>
        </p:nvSpPr>
        <p:spPr>
          <a:xfrm>
            <a:off x="952500" y="919311"/>
            <a:ext cx="1100137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OLTP vs. Analytical OLAP</a:t>
            </a:r>
            <a:endParaRPr/>
          </a:p>
        </p:txBody>
      </p:sp>
      <p:sp>
        <p:nvSpPr>
          <p:cNvPr id="255" name="Google Shape;255;p22"/>
          <p:cNvSpPr/>
          <p:nvPr/>
        </p:nvSpPr>
        <p:spPr>
          <a:xfrm>
            <a:off x="762000" y="919311"/>
            <a:ext cx="57150" cy="619125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2"/>
          <p:cNvSpPr txBox="1"/>
          <p:nvPr/>
        </p:nvSpPr>
        <p:spPr>
          <a:xfrm>
            <a:off x="762000" y="4855368"/>
            <a:ext cx="10668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While </a:t>
            </a: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OLTP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focuses on "running" the business (seconds), </a:t>
            </a: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OLAP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focuses on "analyzing" the business (trends).</a:t>
            </a:r>
            <a:endParaRPr/>
          </a:p>
        </p:txBody>
      </p:sp>
      <p:sp>
        <p:nvSpPr>
          <p:cNvPr id="257" name="Google Shape;257;p22"/>
          <p:cNvSpPr txBox="1"/>
          <p:nvPr/>
        </p:nvSpPr>
        <p:spPr>
          <a:xfrm>
            <a:off x="762000" y="6457950"/>
            <a:ext cx="118110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System Comparison</a:t>
            </a:r>
            <a:endParaRPr/>
          </a:p>
        </p:txBody>
      </p:sp>
      <p:sp>
        <p:nvSpPr>
          <p:cNvPr id="258" name="Google Shape;258;p22"/>
          <p:cNvSpPr txBox="1"/>
          <p:nvPr/>
        </p:nvSpPr>
        <p:spPr>
          <a:xfrm>
            <a:off x="10963275" y="6457950"/>
            <a:ext cx="46672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Slide 10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6E159-9F8B-4247-A0F2-6796AC55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93682C-03AF-4004-95FA-D8E2FC81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63BFD-6F00-4B91-B46E-726B39B2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22362"/>
            <a:ext cx="11953875" cy="553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188368"/>
            <a:ext cx="519112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75" y="2188368"/>
            <a:ext cx="519112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6353175"/>
            <a:ext cx="10668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3"/>
          <p:cNvSpPr txBox="1"/>
          <p:nvPr/>
        </p:nvSpPr>
        <p:spPr>
          <a:xfrm>
            <a:off x="952500" y="919311"/>
            <a:ext cx="1100137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Data Marts in Action</a:t>
            </a:r>
            <a:endParaRPr/>
          </a:p>
        </p:txBody>
      </p:sp>
      <p:sp>
        <p:nvSpPr>
          <p:cNvPr id="268" name="Google Shape;268;p23"/>
          <p:cNvSpPr/>
          <p:nvPr/>
        </p:nvSpPr>
        <p:spPr>
          <a:xfrm>
            <a:off x="762000" y="919311"/>
            <a:ext cx="57150" cy="619125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3"/>
          <p:cNvSpPr txBox="1"/>
          <p:nvPr/>
        </p:nvSpPr>
        <p:spPr>
          <a:xfrm>
            <a:off x="762000" y="6457950"/>
            <a:ext cx="125730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Practical Application</a:t>
            </a:r>
            <a:endParaRPr/>
          </a:p>
        </p:txBody>
      </p:sp>
      <p:sp>
        <p:nvSpPr>
          <p:cNvPr id="270" name="Google Shape;270;p23"/>
          <p:cNvSpPr txBox="1"/>
          <p:nvPr/>
        </p:nvSpPr>
        <p:spPr>
          <a:xfrm>
            <a:off x="10963275" y="6457950"/>
            <a:ext cx="46672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Slide 11</a:t>
            </a:r>
            <a:endParaRPr/>
          </a:p>
        </p:txBody>
      </p:sp>
      <p:sp>
        <p:nvSpPr>
          <p:cNvPr id="271" name="Google Shape;271;p23"/>
          <p:cNvSpPr txBox="1"/>
          <p:nvPr/>
        </p:nvSpPr>
        <p:spPr>
          <a:xfrm>
            <a:off x="762000" y="4874418"/>
            <a:ext cx="545068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F46E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Finance</a:t>
            </a:r>
            <a:endParaRPr/>
          </a:p>
        </p:txBody>
      </p:sp>
      <p:sp>
        <p:nvSpPr>
          <p:cNvPr id="272" name="Google Shape;272;p23"/>
          <p:cNvSpPr txBox="1"/>
          <p:nvPr/>
        </p:nvSpPr>
        <p:spPr>
          <a:xfrm>
            <a:off x="762000" y="5522118"/>
            <a:ext cx="51911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Analyzing quarterly performance and risk management silos.</a:t>
            </a:r>
            <a:endParaRPr/>
          </a:p>
        </p:txBody>
      </p:sp>
      <p:sp>
        <p:nvSpPr>
          <p:cNvPr id="273" name="Google Shape;273;p23"/>
          <p:cNvSpPr txBox="1"/>
          <p:nvPr/>
        </p:nvSpPr>
        <p:spPr>
          <a:xfrm>
            <a:off x="6238875" y="4874418"/>
            <a:ext cx="545068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F46E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Marketing</a:t>
            </a:r>
            <a:endParaRPr/>
          </a:p>
        </p:txBody>
      </p:sp>
      <p:sp>
        <p:nvSpPr>
          <p:cNvPr id="274" name="Google Shape;274;p23"/>
          <p:cNvSpPr txBox="1"/>
          <p:nvPr/>
        </p:nvSpPr>
        <p:spPr>
          <a:xfrm>
            <a:off x="6238875" y="5522118"/>
            <a:ext cx="51911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Tracking customer behavior and campaign ROI in real-time.</a:t>
            </a:r>
            <a:endParaRPr/>
          </a:p>
        </p:txBody>
      </p:sp>
      <p:pic>
        <p:nvPicPr>
          <p:cNvPr id="275" name="Google Shape;275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2188368"/>
            <a:ext cx="519112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38875" y="2188368"/>
            <a:ext cx="5191125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1191F-D9B1-4651-8447-749697A6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4A26E-9B62-4D20-B206-5457335C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Marts &amp;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02A8D-5F94-4643-9731-474FCB6A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53550"/>
            <a:ext cx="12012930" cy="570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5727352"/>
            <a:ext cx="1066800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6362700"/>
            <a:ext cx="10668000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4"/>
          <p:cNvSpPr txBox="1"/>
          <p:nvPr/>
        </p:nvSpPr>
        <p:spPr>
          <a:xfrm>
            <a:off x="952500" y="919311"/>
            <a:ext cx="110013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Conclusion &amp; Q&amp;A</a:t>
            </a:r>
            <a:endParaRPr/>
          </a:p>
        </p:txBody>
      </p:sp>
      <p:sp>
        <p:nvSpPr>
          <p:cNvPr id="285" name="Google Shape;285;p24"/>
          <p:cNvSpPr/>
          <p:nvPr/>
        </p:nvSpPr>
        <p:spPr>
          <a:xfrm>
            <a:off x="762000" y="919311"/>
            <a:ext cx="57150" cy="47625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1776561"/>
            <a:ext cx="10668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4"/>
          <p:cNvSpPr txBox="1"/>
          <p:nvPr/>
        </p:nvSpPr>
        <p:spPr>
          <a:xfrm>
            <a:off x="495300" y="3472011"/>
            <a:ext cx="112014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46E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Any Questions?</a:t>
            </a:r>
            <a:endParaRPr/>
          </a:p>
        </p:txBody>
      </p:sp>
      <p:sp>
        <p:nvSpPr>
          <p:cNvPr id="288" name="Google Shape;288;p24"/>
          <p:cNvSpPr txBox="1"/>
          <p:nvPr/>
        </p:nvSpPr>
        <p:spPr>
          <a:xfrm>
            <a:off x="2762250" y="4329261"/>
            <a:ext cx="6667500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Reflect on how your department could benefit from a subject-specific Data Mart.</a:t>
            </a:r>
            <a:endParaRPr/>
          </a:p>
        </p:txBody>
      </p:sp>
      <p:sp>
        <p:nvSpPr>
          <p:cNvPr id="289" name="Google Shape;289;p24"/>
          <p:cNvSpPr txBox="1"/>
          <p:nvPr/>
        </p:nvSpPr>
        <p:spPr>
          <a:xfrm>
            <a:off x="762000" y="6467475"/>
            <a:ext cx="63028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Thank You</a:t>
            </a:r>
            <a:endParaRPr/>
          </a:p>
        </p:txBody>
      </p:sp>
      <p:sp>
        <p:nvSpPr>
          <p:cNvPr id="291" name="Google Shape;291;p24"/>
          <p:cNvSpPr txBox="1"/>
          <p:nvPr/>
        </p:nvSpPr>
        <p:spPr>
          <a:xfrm>
            <a:off x="10947945" y="6467475"/>
            <a:ext cx="48190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Slide 12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516968-4297-4B22-9C0C-B884490F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D0F67-50C2-4301-8EDB-E026E2AF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3027" y="6330601"/>
            <a:ext cx="5836920" cy="365125"/>
          </a:xfrm>
        </p:spPr>
        <p:txBody>
          <a:bodyPr/>
          <a:lstStyle/>
          <a:p>
            <a:r>
              <a:rPr lang="en-US" dirty="0"/>
              <a:t>Data Marts &amp;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F50F4-DB86-4BDD-8381-B8083095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6353175"/>
            <a:ext cx="10668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2575560" y="2539454"/>
            <a:ext cx="70408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Strategic Overview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2286000" y="4365873"/>
            <a:ext cx="76200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Moving from centralized chaos to departmental intelligence through structured Data Marts.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762000" y="6457950"/>
            <a:ext cx="91440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Analytical Data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11039475" y="6457950"/>
            <a:ext cx="39052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Slide 2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28FDD-8EB2-48F2-99E2-B0B81FD4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732D42-7DBE-440F-9A9D-DA4576FA6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4731"/>
            <a:ext cx="4114800" cy="365125"/>
          </a:xfrm>
        </p:spPr>
        <p:txBody>
          <a:bodyPr/>
          <a:lstStyle/>
          <a:p>
            <a:r>
              <a:rPr lang="en-US" dirty="0"/>
              <a:t>Data Marts &amp;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3B152-8A29-4429-8D80-209B9200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6D02B58-F4A6-4FE9-B955-A49DF4B6F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872" y="214472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35832"/>
            <a:ext cx="11953875" cy="592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093118"/>
            <a:ext cx="504825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93118"/>
            <a:ext cx="504825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6353175"/>
            <a:ext cx="10668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952500" y="919311"/>
            <a:ext cx="1100137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is a Data Mart?</a:t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762000" y="919311"/>
            <a:ext cx="57150" cy="619125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762000" y="5312568"/>
            <a:ext cx="1066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"The primary goal is to provide business units with the data they need, when they need it, without the clutter of enterprise-wide tables."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11039475" y="6457950"/>
            <a:ext cx="91440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Slide 3</a:t>
            </a:r>
            <a:endParaRPr dirty="0"/>
          </a:p>
        </p:txBody>
      </p:sp>
      <p:sp>
        <p:nvSpPr>
          <p:cNvPr id="120" name="Google Shape;120;p15"/>
          <p:cNvSpPr txBox="1"/>
          <p:nvPr/>
        </p:nvSpPr>
        <p:spPr>
          <a:xfrm>
            <a:off x="1152525" y="2788443"/>
            <a:ext cx="44805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F46E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Subject-Oriented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152525" y="3436143"/>
            <a:ext cx="4267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 Data Mart is a subset of a Data Warehouse focused on a specific department, line of business, or subject area like Finance, Marketing, or HR.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6772275" y="2788443"/>
            <a:ext cx="44805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F46E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Efficient &amp; Focused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6772275" y="3436143"/>
            <a:ext cx="4267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Designed for analytical speed, it contains highly curated, structured data optimized for the specific queries of departmental analysts.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EC449-8EE7-4A8D-947B-3C66AC19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BE864-C570-4945-A807-93EAF856F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4350" y="6405563"/>
            <a:ext cx="4114800" cy="365125"/>
          </a:xfrm>
        </p:spPr>
        <p:txBody>
          <a:bodyPr/>
          <a:lstStyle/>
          <a:p>
            <a:r>
              <a:rPr lang="en-US" dirty="0"/>
              <a:t>Data Marts &amp;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06EC3-8CD0-4627-8E30-4DEC7D312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94228"/>
            <a:ext cx="11839575" cy="5563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53175"/>
            <a:ext cx="10668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952500" y="919311"/>
            <a:ext cx="1100137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Three Pillars of Mart Architecture</a:t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762000" y="919311"/>
            <a:ext cx="57150" cy="619125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762000" y="6457950"/>
            <a:ext cx="108585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Data Management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5986462" y="6457950"/>
            <a:ext cx="91440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Analytical Data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11039475" y="6457950"/>
            <a:ext cx="39052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Slide 4</a:t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762000" y="2936081"/>
            <a:ext cx="10668000" cy="233362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6" name="Google Shape;136;p16"/>
          <p:cNvGraphicFramePr/>
          <p:nvPr/>
        </p:nvGraphicFramePr>
        <p:xfrm>
          <a:off x="762000" y="2936081"/>
          <a:ext cx="10667975" cy="2333600"/>
        </p:xfrm>
        <a:graphic>
          <a:graphicData uri="http://schemas.openxmlformats.org/drawingml/2006/table">
            <a:tbl>
              <a:tblPr firstRow="1" bandRow="1">
                <a:noFill/>
                <a:tableStyleId>{CBF2477C-6294-461A-8741-DA9D6A7E5F7B}</a:tableStyleId>
              </a:tblPr>
              <a:tblGrid>
                <a:gridCol w="154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Type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4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Approach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4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Source of Data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4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Best For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F4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Dependent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Top-Down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Enterprise Data Warehouse (EDW)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Large organizations with established EDWs.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Independent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Bottom-Up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Direct from External Sources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Small companies or urgent standalone projects.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Hybrid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Mixed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EDW + External Feeds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Testing new products or ad-hoc data integration.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7" name="Google Shape;137;p16"/>
          <p:cNvSpPr/>
          <p:nvPr/>
        </p:nvSpPr>
        <p:spPr>
          <a:xfrm>
            <a:off x="762000" y="4112418"/>
            <a:ext cx="154736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2309366" y="4112418"/>
            <a:ext cx="146536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3774727" y="4112418"/>
            <a:ext cx="329416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7068889" y="4112418"/>
            <a:ext cx="43611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762000" y="4683918"/>
            <a:ext cx="154736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2309366" y="4683918"/>
            <a:ext cx="146536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3774727" y="4683918"/>
            <a:ext cx="329416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7068889" y="4683918"/>
            <a:ext cx="43611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762000" y="5255418"/>
            <a:ext cx="154736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2309366" y="5255418"/>
            <a:ext cx="146536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3774727" y="5255418"/>
            <a:ext cx="329416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7068889" y="5255418"/>
            <a:ext cx="436111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EFB8A-0BC0-482D-8E95-5BD4A86F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912AE7-9D27-495D-B5B5-909A73D79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06E62-9C59-4DBC-8EAC-CBBA8B52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66092"/>
            <a:ext cx="11953875" cy="5591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53175"/>
            <a:ext cx="10668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/>
        </p:nvSpPr>
        <p:spPr>
          <a:xfrm>
            <a:off x="952500" y="919311"/>
            <a:ext cx="1100137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Hub-and-Spoke Model</a:t>
            </a: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762000" y="919311"/>
            <a:ext cx="57150" cy="619125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762000" y="6457950"/>
            <a:ext cx="119062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Architecture Layout</a:t>
            </a:r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11039475" y="6457950"/>
            <a:ext cx="39052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Slide 5</a:t>
            </a:r>
            <a:endParaRPr/>
          </a:p>
        </p:txBody>
      </p:sp>
      <p:sp>
        <p:nvSpPr>
          <p:cNvPr id="161" name="Google Shape;161;p17"/>
          <p:cNvSpPr txBox="1"/>
          <p:nvPr/>
        </p:nvSpPr>
        <p:spPr>
          <a:xfrm>
            <a:off x="762000" y="2502693"/>
            <a:ext cx="53006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F46E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Architecture Layers</a:t>
            </a:r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762000" y="3150393"/>
            <a:ext cx="50482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Effective data mart deployment follows a logical flow to ensure data integrity across the organization.</a:t>
            </a:r>
            <a:endParaRPr/>
          </a:p>
        </p:txBody>
      </p:sp>
      <p:sp>
        <p:nvSpPr>
          <p:cNvPr id="164" name="Google Shape;164;p17"/>
          <p:cNvSpPr txBox="1"/>
          <p:nvPr/>
        </p:nvSpPr>
        <p:spPr>
          <a:xfrm>
            <a:off x="1238250" y="3950493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Source Layer: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Raw data from CRM/ERP systems.</a:t>
            </a:r>
            <a:endParaRPr/>
          </a:p>
        </p:txBody>
      </p:sp>
      <p:sp>
        <p:nvSpPr>
          <p:cNvPr id="165" name="Google Shape;165;p17"/>
          <p:cNvSpPr txBox="1"/>
          <p:nvPr/>
        </p:nvSpPr>
        <p:spPr>
          <a:xfrm>
            <a:off x="1238250" y="4493418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Transformation: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Cleaning and subject-tagging.</a:t>
            </a:r>
            <a:endParaRPr/>
          </a:p>
        </p:txBody>
      </p:sp>
      <p:sp>
        <p:nvSpPr>
          <p:cNvPr id="166" name="Google Shape;166;p17"/>
          <p:cNvSpPr txBox="1"/>
          <p:nvPr/>
        </p:nvSpPr>
        <p:spPr>
          <a:xfrm>
            <a:off x="1238250" y="5036343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Storage: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Optimized schema deployment.</a:t>
            </a:r>
            <a:endParaRPr/>
          </a:p>
        </p:txBody>
      </p:sp>
      <p:pic>
        <p:nvPicPr>
          <p:cNvPr id="167" name="Google Shape;167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3988593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4531518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" y="5074443"/>
            <a:ext cx="25717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3C2827-6751-408D-AAF0-8A6BA9E8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1CAD8-E4C4-43CA-908B-C85A5CE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800" y="6328177"/>
            <a:ext cx="4114800" cy="365125"/>
          </a:xfrm>
        </p:spPr>
        <p:txBody>
          <a:bodyPr/>
          <a:lstStyle/>
          <a:p>
            <a:r>
              <a:rPr lang="en-US" dirty="0"/>
              <a:t>Data Marts &amp;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AA6A1-8483-4193-BA1E-1BD6FEF0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83494"/>
            <a:ext cx="11953875" cy="557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488406"/>
            <a:ext cx="336545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3200" y="2488406"/>
            <a:ext cx="336545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2488406"/>
            <a:ext cx="336545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8"/>
          <p:cNvSpPr txBox="1"/>
          <p:nvPr/>
        </p:nvSpPr>
        <p:spPr>
          <a:xfrm>
            <a:off x="952500" y="919311"/>
            <a:ext cx="1100137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Essential Attributes of Analytical Data</a:t>
            </a:r>
            <a:endParaRPr/>
          </a:p>
        </p:txBody>
      </p:sp>
      <p:sp>
        <p:nvSpPr>
          <p:cNvPr id="180" name="Google Shape;180;p18"/>
          <p:cNvSpPr/>
          <p:nvPr/>
        </p:nvSpPr>
        <p:spPr>
          <a:xfrm>
            <a:off x="762000" y="919311"/>
            <a:ext cx="57150" cy="47625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762000" y="6467475"/>
            <a:ext cx="874662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Data Attributes</a:t>
            </a:r>
            <a:endParaRPr/>
          </a:p>
        </p:txBody>
      </p:sp>
      <p:sp>
        <p:nvSpPr>
          <p:cNvPr id="183" name="Google Shape;183;p18"/>
          <p:cNvSpPr txBox="1"/>
          <p:nvPr/>
        </p:nvSpPr>
        <p:spPr>
          <a:xfrm>
            <a:off x="11022210" y="6467475"/>
            <a:ext cx="40778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Slide 6</a:t>
            </a:r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977901" y="3602831"/>
            <a:ext cx="293364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F46E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Time-Variant</a:t>
            </a:r>
            <a:endParaRPr/>
          </a:p>
        </p:txBody>
      </p:sp>
      <p:sp>
        <p:nvSpPr>
          <p:cNvPr id="185" name="Google Shape;185;p18"/>
          <p:cNvSpPr txBox="1"/>
          <p:nvPr/>
        </p:nvSpPr>
        <p:spPr>
          <a:xfrm>
            <a:off x="1047750" y="4145756"/>
            <a:ext cx="27939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Contains a historical flow of data points, allowing for trend analysis over months or years.</a:t>
            </a:r>
            <a:endParaRPr/>
          </a:p>
        </p:txBody>
      </p:sp>
      <p:sp>
        <p:nvSpPr>
          <p:cNvPr id="186" name="Google Shape;186;p18"/>
          <p:cNvSpPr txBox="1"/>
          <p:nvPr/>
        </p:nvSpPr>
        <p:spPr>
          <a:xfrm>
            <a:off x="4629101" y="3602831"/>
            <a:ext cx="293364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F46E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Integrated</a:t>
            </a:r>
            <a:endParaRPr/>
          </a:p>
        </p:txBody>
      </p:sp>
      <p:sp>
        <p:nvSpPr>
          <p:cNvPr id="187" name="Google Shape;187;p18"/>
          <p:cNvSpPr txBox="1"/>
          <p:nvPr/>
        </p:nvSpPr>
        <p:spPr>
          <a:xfrm>
            <a:off x="4698950" y="4145756"/>
            <a:ext cx="27939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Data from disparate sources is unified into a consistent format and naming convention.</a:t>
            </a:r>
            <a:endParaRPr/>
          </a:p>
        </p:txBody>
      </p:sp>
      <p:sp>
        <p:nvSpPr>
          <p:cNvPr id="188" name="Google Shape;188;p18"/>
          <p:cNvSpPr txBox="1"/>
          <p:nvPr/>
        </p:nvSpPr>
        <p:spPr>
          <a:xfrm>
            <a:off x="8280302" y="3602831"/>
            <a:ext cx="293364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F46E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Granularity</a:t>
            </a:r>
            <a:endParaRPr/>
          </a:p>
        </p:txBody>
      </p:sp>
      <p:sp>
        <p:nvSpPr>
          <p:cNvPr id="189" name="Google Shape;189;p18"/>
          <p:cNvSpPr txBox="1"/>
          <p:nvPr/>
        </p:nvSpPr>
        <p:spPr>
          <a:xfrm>
            <a:off x="8350150" y="4145756"/>
            <a:ext cx="27939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Balances high-level summaries with detailed records to support "drill-down" capabilities.</a:t>
            </a:r>
            <a:endParaRPr/>
          </a:p>
        </p:txBody>
      </p:sp>
      <p:pic>
        <p:nvPicPr>
          <p:cNvPr id="190" name="Google Shape;190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66801" y="2812256"/>
            <a:ext cx="355699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8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18001" y="2812256"/>
            <a:ext cx="355699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8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69201" y="2812256"/>
            <a:ext cx="355699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AF23D-1316-488B-906E-B92289B0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6D2801-CF47-44D2-AC7E-1C87938C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5350" y="6360343"/>
            <a:ext cx="4114800" cy="365125"/>
          </a:xfrm>
        </p:spPr>
        <p:txBody>
          <a:bodyPr/>
          <a:lstStyle/>
          <a:p>
            <a:r>
              <a:rPr lang="en-US" dirty="0"/>
              <a:t>Data Marts &amp;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A1BCB-5A0D-4E23-AA83-FEC15D5E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97280"/>
            <a:ext cx="12192000" cy="576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1919436"/>
            <a:ext cx="10668000" cy="436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6353175"/>
            <a:ext cx="10668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9"/>
          <p:cNvSpPr txBox="1"/>
          <p:nvPr/>
        </p:nvSpPr>
        <p:spPr>
          <a:xfrm>
            <a:off x="952500" y="919311"/>
            <a:ext cx="1100137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Schema Selection Trends</a:t>
            </a:r>
            <a:endParaRPr/>
          </a:p>
        </p:txBody>
      </p:sp>
      <p:sp>
        <p:nvSpPr>
          <p:cNvPr id="201" name="Google Shape;201;p19"/>
          <p:cNvSpPr/>
          <p:nvPr/>
        </p:nvSpPr>
        <p:spPr>
          <a:xfrm>
            <a:off x="762000" y="919311"/>
            <a:ext cx="57150" cy="619125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762000" y="6457950"/>
            <a:ext cx="112395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Modeling &amp; Design</a:t>
            </a:r>
            <a:endParaRPr/>
          </a:p>
        </p:txBody>
      </p:sp>
      <p:sp>
        <p:nvSpPr>
          <p:cNvPr id="203" name="Google Shape;203;p19"/>
          <p:cNvSpPr txBox="1"/>
          <p:nvPr/>
        </p:nvSpPr>
        <p:spPr>
          <a:xfrm>
            <a:off x="11039475" y="6457950"/>
            <a:ext cx="39052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Slide 7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87770-2F04-49B0-B5FF-962A3EEC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FE7AE0-87E6-4500-B45B-D0BD0570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B042C-DDCC-481E-ADAA-82AC91EA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41008"/>
            <a:ext cx="11839575" cy="581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6353175"/>
            <a:ext cx="10668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 txBox="1"/>
          <p:nvPr/>
        </p:nvSpPr>
        <p:spPr>
          <a:xfrm>
            <a:off x="952500" y="919311"/>
            <a:ext cx="1100137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Analytical Pipeline</a:t>
            </a:r>
            <a:endParaRPr/>
          </a:p>
        </p:txBody>
      </p:sp>
      <p:sp>
        <p:nvSpPr>
          <p:cNvPr id="211" name="Google Shape;211;p20"/>
          <p:cNvSpPr/>
          <p:nvPr/>
        </p:nvSpPr>
        <p:spPr>
          <a:xfrm>
            <a:off x="762000" y="919311"/>
            <a:ext cx="57150" cy="619125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762000" y="6457950"/>
            <a:ext cx="103822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ETL Process Flow</a:t>
            </a:r>
            <a:endParaRPr/>
          </a:p>
        </p:txBody>
      </p:sp>
      <p:sp>
        <p:nvSpPr>
          <p:cNvPr id="213" name="Google Shape;213;p20"/>
          <p:cNvSpPr txBox="1"/>
          <p:nvPr/>
        </p:nvSpPr>
        <p:spPr>
          <a:xfrm>
            <a:off x="11039475" y="6457950"/>
            <a:ext cx="39052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Slide 8</a:t>
            </a:r>
            <a:endParaRPr/>
          </a:p>
        </p:txBody>
      </p:sp>
      <p:sp>
        <p:nvSpPr>
          <p:cNvPr id="214" name="Google Shape;214;p20"/>
          <p:cNvSpPr/>
          <p:nvPr/>
        </p:nvSpPr>
        <p:spPr>
          <a:xfrm>
            <a:off x="762000" y="4083843"/>
            <a:ext cx="10668000" cy="381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0"/>
          <p:cNvSpPr/>
          <p:nvPr/>
        </p:nvSpPr>
        <p:spPr>
          <a:xfrm>
            <a:off x="1840185" y="4245768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4F46E5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0"/>
          <p:cNvSpPr txBox="1"/>
          <p:nvPr/>
        </p:nvSpPr>
        <p:spPr>
          <a:xfrm>
            <a:off x="703328" y="3617118"/>
            <a:ext cx="246421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F46E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Extract</a:t>
            </a:r>
            <a:endParaRPr/>
          </a:p>
        </p:txBody>
      </p:sp>
      <p:sp>
        <p:nvSpPr>
          <p:cNvPr id="217" name="Google Shape;217;p20"/>
          <p:cNvSpPr txBox="1"/>
          <p:nvPr/>
        </p:nvSpPr>
        <p:spPr>
          <a:xfrm>
            <a:off x="762000" y="4264818"/>
            <a:ext cx="234687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Capturing data from operational databases (OLTP).</a:t>
            </a:r>
            <a:endParaRPr/>
          </a:p>
        </p:txBody>
      </p:sp>
      <p:sp>
        <p:nvSpPr>
          <p:cNvPr id="218" name="Google Shape;218;p20"/>
          <p:cNvSpPr/>
          <p:nvPr/>
        </p:nvSpPr>
        <p:spPr>
          <a:xfrm>
            <a:off x="4613895" y="4245768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4F46E5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3477037" y="3617118"/>
            <a:ext cx="246421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F46E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Transform</a:t>
            </a:r>
            <a:endParaRPr/>
          </a:p>
        </p:txBody>
      </p:sp>
      <p:sp>
        <p:nvSpPr>
          <p:cNvPr id="220" name="Google Shape;220;p20"/>
          <p:cNvSpPr txBox="1"/>
          <p:nvPr/>
        </p:nvSpPr>
        <p:spPr>
          <a:xfrm>
            <a:off x="3535709" y="4264818"/>
            <a:ext cx="234687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Cleaning, de-duplication, and business logic mapping.</a:t>
            </a:r>
            <a:endParaRPr/>
          </a:p>
        </p:txBody>
      </p:sp>
      <p:sp>
        <p:nvSpPr>
          <p:cNvPr id="221" name="Google Shape;221;p20"/>
          <p:cNvSpPr/>
          <p:nvPr/>
        </p:nvSpPr>
        <p:spPr>
          <a:xfrm>
            <a:off x="7387604" y="4245768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4F46E5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6250747" y="3617118"/>
            <a:ext cx="246421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F46E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Load</a:t>
            </a:r>
            <a:endParaRPr/>
          </a:p>
        </p:txBody>
      </p:sp>
      <p:sp>
        <p:nvSpPr>
          <p:cNvPr id="223" name="Google Shape;223;p20"/>
          <p:cNvSpPr txBox="1"/>
          <p:nvPr/>
        </p:nvSpPr>
        <p:spPr>
          <a:xfrm>
            <a:off x="6309419" y="4264818"/>
            <a:ext cx="234687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Bulk insertion into the subject-specific storage.</a:t>
            </a:r>
            <a:endParaRPr/>
          </a:p>
        </p:txBody>
      </p:sp>
      <p:sp>
        <p:nvSpPr>
          <p:cNvPr id="224" name="Google Shape;224;p20"/>
          <p:cNvSpPr/>
          <p:nvPr/>
        </p:nvSpPr>
        <p:spPr>
          <a:xfrm>
            <a:off x="10161314" y="4245768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4F46E5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0"/>
          <p:cNvSpPr txBox="1"/>
          <p:nvPr/>
        </p:nvSpPr>
        <p:spPr>
          <a:xfrm>
            <a:off x="9024457" y="3617118"/>
            <a:ext cx="246421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F46E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Analyze</a:t>
            </a:r>
            <a:endParaRPr/>
          </a:p>
        </p:txBody>
      </p:sp>
      <p:sp>
        <p:nvSpPr>
          <p:cNvPr id="226" name="Google Shape;226;p20"/>
          <p:cNvSpPr txBox="1"/>
          <p:nvPr/>
        </p:nvSpPr>
        <p:spPr>
          <a:xfrm>
            <a:off x="9083129" y="4264818"/>
            <a:ext cx="234687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End-user discovery via BI tools like PowerBI or Tableau.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C08E92-3E9E-4A76-B8B3-B004F8C6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214A2-BB8E-4879-B097-0E055952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0DED4-F6E5-40E5-A0A2-9CB8C779D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97280"/>
            <a:ext cx="11953875" cy="576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197893"/>
            <a:ext cx="50482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6353175"/>
            <a:ext cx="10668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1"/>
          <p:cNvSpPr txBox="1"/>
          <p:nvPr/>
        </p:nvSpPr>
        <p:spPr>
          <a:xfrm>
            <a:off x="952500" y="919311"/>
            <a:ext cx="11001375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Why Deploy Data Marts?</a:t>
            </a:r>
            <a:endParaRPr/>
          </a:p>
        </p:txBody>
      </p:sp>
      <p:sp>
        <p:nvSpPr>
          <p:cNvPr id="235" name="Google Shape;235;p21"/>
          <p:cNvSpPr/>
          <p:nvPr/>
        </p:nvSpPr>
        <p:spPr>
          <a:xfrm>
            <a:off x="762000" y="919311"/>
            <a:ext cx="57150" cy="619125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1"/>
          <p:cNvSpPr txBox="1"/>
          <p:nvPr/>
        </p:nvSpPr>
        <p:spPr>
          <a:xfrm>
            <a:off x="762000" y="6457950"/>
            <a:ext cx="87630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Business Value</a:t>
            </a:r>
            <a:endParaRPr/>
          </a:p>
        </p:txBody>
      </p:sp>
      <p:sp>
        <p:nvSpPr>
          <p:cNvPr id="237" name="Google Shape;237;p21"/>
          <p:cNvSpPr txBox="1"/>
          <p:nvPr/>
        </p:nvSpPr>
        <p:spPr>
          <a:xfrm>
            <a:off x="11039475" y="6457950"/>
            <a:ext cx="39052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Slide 9</a:t>
            </a:r>
            <a:endParaRPr/>
          </a:p>
        </p:txBody>
      </p:sp>
      <p:pic>
        <p:nvPicPr>
          <p:cNvPr id="238" name="Google Shape;238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2197893"/>
            <a:ext cx="2133600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1"/>
          <p:cNvSpPr txBox="1"/>
          <p:nvPr/>
        </p:nvSpPr>
        <p:spPr>
          <a:xfrm>
            <a:off x="1238250" y="2350293"/>
            <a:ext cx="457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Performance: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Queries run up to 10x faster than in cluttered warehouses.</a:t>
            </a:r>
            <a:endParaRPr/>
          </a:p>
        </p:txBody>
      </p:sp>
      <p:sp>
        <p:nvSpPr>
          <p:cNvPr id="240" name="Google Shape;240;p21"/>
          <p:cNvSpPr txBox="1"/>
          <p:nvPr/>
        </p:nvSpPr>
        <p:spPr>
          <a:xfrm>
            <a:off x="1238250" y="3198018"/>
            <a:ext cx="457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Security: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Granular control over who sees sensitive departmental data.</a:t>
            </a:r>
            <a:endParaRPr/>
          </a:p>
        </p:txBody>
      </p:sp>
      <p:sp>
        <p:nvSpPr>
          <p:cNvPr id="241" name="Google Shape;241;p21"/>
          <p:cNvSpPr txBox="1"/>
          <p:nvPr/>
        </p:nvSpPr>
        <p:spPr>
          <a:xfrm>
            <a:off x="1238250" y="4045743"/>
            <a:ext cx="457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Cost: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Implementation is significantly cheaper than an enterprise-wide project.</a:t>
            </a:r>
            <a:endParaRPr/>
          </a:p>
        </p:txBody>
      </p:sp>
      <p:sp>
        <p:nvSpPr>
          <p:cNvPr id="242" name="Google Shape;242;p21"/>
          <p:cNvSpPr txBox="1"/>
          <p:nvPr/>
        </p:nvSpPr>
        <p:spPr>
          <a:xfrm>
            <a:off x="1238250" y="4893468"/>
            <a:ext cx="457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Agility: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Faster response to changing departmental business requirements.</a:t>
            </a:r>
            <a:endParaRPr/>
          </a:p>
        </p:txBody>
      </p:sp>
      <p:pic>
        <p:nvPicPr>
          <p:cNvPr id="243" name="Google Shape;243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" y="2388393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000" y="3236118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1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2000" y="4083843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1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2000" y="4931568"/>
            <a:ext cx="1714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0E7C0-82B4-4EE5-8C6D-0FE104C3B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7490F-C39D-4A7E-949B-8E85B8BA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Marts &amp; | Introduction To Business Intelligence | Dr. Angel Latha Mary S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E3DFB-143D-4A4F-B2BB-68D270C7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713</Words>
  <Application>Microsoft Office PowerPoint</Application>
  <PresentationFormat>Widescreen</PresentationFormat>
  <Paragraphs>127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Poppins</vt:lpstr>
      <vt:lpstr>Poppins SemiBold</vt:lpstr>
      <vt:lpstr>Merriweather</vt:lpstr>
      <vt:lpstr>Calibri Light</vt:lpstr>
      <vt:lpstr>Lato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2</cp:revision>
  <dcterms:modified xsi:type="dcterms:W3CDTF">2026-05-20T05:47:13Z</dcterms:modified>
</cp:coreProperties>
</file>