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5143500" type="screen16x9"/>
  <p:notesSz cx="6858000" cy="9144000"/>
  <p:embeddedFontLst>
    <p:embeddedFont>
      <p:font typeface="Comic Neue" panose="020B0604020202020204" charset="0"/>
      <p:regular r:id="rId14"/>
      <p:bold r:id="rId15"/>
      <p:italic r:id="rId16"/>
      <p:boldItalic r:id="rId17"/>
    </p:embeddedFont>
    <p:embeddedFont>
      <p:font typeface="Livvic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39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694f6e7112c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694f6e7112c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694f6e712bd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694f6e712bd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694f6e7142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694f6e7142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694f6e7159a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694f6e7159a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694f6e71717ce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694f6e71717ce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694f6e718ae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694f6e718ae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694f6e71c4df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694f6e71c4df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694f6e71db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694f6e71db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694f6e72224e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694f6e72224e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0FAB00F-D6B3-41F3-9D7C-451759BF79B9}"/>
              </a:ext>
            </a:extLst>
          </p:cNvPr>
          <p:cNvSpPr/>
          <p:nvPr/>
        </p:nvSpPr>
        <p:spPr>
          <a:xfrm>
            <a:off x="7618866" y="4568544"/>
            <a:ext cx="1408176" cy="4686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C33A3A-FC26-46FD-AD6C-11F110FED6B3}"/>
              </a:ext>
            </a:extLst>
          </p:cNvPr>
          <p:cNvSpPr/>
          <p:nvPr/>
        </p:nvSpPr>
        <p:spPr>
          <a:xfrm>
            <a:off x="7793665" y="4582633"/>
            <a:ext cx="1350335" cy="445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01E963-F2B8-492D-9FEE-3CBFEBE5E7EF}"/>
              </a:ext>
            </a:extLst>
          </p:cNvPr>
          <p:cNvSpPr/>
          <p:nvPr/>
        </p:nvSpPr>
        <p:spPr>
          <a:xfrm>
            <a:off x="736408" y="665423"/>
            <a:ext cx="7293934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43480" marR="2437765" algn="ctr">
              <a:spcBef>
                <a:spcPts val="95"/>
              </a:spcBef>
            </a:pPr>
            <a:r>
              <a:rPr lang="en-US" sz="160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1600" spc="-16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Autonomous</a:t>
            </a:r>
            <a:r>
              <a:rPr lang="en-US" sz="1600" spc="-14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Institution Coimbatore-</a:t>
            </a:r>
            <a:r>
              <a:rPr lang="en-US" sz="1600" spc="-2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43480" marR="2437765" algn="ctr">
              <a:spcBef>
                <a:spcPts val="95"/>
              </a:spcBef>
            </a:pPr>
            <a:endParaRPr lang="en-US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" algn="ctr">
              <a:spcBef>
                <a:spcPts val="2100"/>
              </a:spcBef>
            </a:pPr>
            <a:r>
              <a:rPr lang="en-US" sz="1800" b="1" spc="-4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</a:t>
            </a:r>
            <a:r>
              <a:rPr lang="en-US" sz="1800" b="1" spc="-9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1800" b="1" spc="-16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pc="-3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en-US" sz="1800" b="1" spc="-95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pc="-1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  <a:endParaRPr lang="en-US" sz="18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65" marR="5080" algn="ctr">
              <a:lnSpc>
                <a:spcPts val="6409"/>
              </a:lnSpc>
              <a:spcBef>
                <a:spcPts val="710"/>
              </a:spcBef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23ITT304 </a:t>
            </a:r>
            <a:r>
              <a:rPr lang="en-US" sz="2000" b="1" spc="-13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5" algn="ctr">
              <a:spcBef>
                <a:spcPts val="110"/>
              </a:spcBef>
            </a:pP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1600" b="1" spc="-12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pc="-12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1600" b="1" spc="-125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5" algn="ctr">
              <a:spcBef>
                <a:spcPts val="110"/>
              </a:spcBef>
            </a:pPr>
            <a:endParaRPr lang="en-US" sz="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5" algn="ctr">
              <a:spcBef>
                <a:spcPts val="110"/>
              </a:spcBef>
            </a:pP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Theory</a:t>
            </a:r>
          </a:p>
          <a:p>
            <a:pPr lvl="0" algn="ctr">
              <a:spcBef>
                <a:spcPts val="360"/>
              </a:spcBef>
            </a:pPr>
            <a:r>
              <a:rPr lang="en-US" sz="1800" b="1" dirty="0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Joint and Conditional Entropy</a:t>
            </a:r>
          </a:p>
          <a:p>
            <a:pPr lvl="0">
              <a:spcBef>
                <a:spcPts val="360"/>
              </a:spcBef>
            </a:pPr>
            <a:endParaRPr lang="en-GB" sz="1800" b="1" dirty="0">
              <a:solidFill>
                <a:srgbClr val="7030A0"/>
              </a:solidFill>
              <a:latin typeface="Times New Roman" panose="02020603050405020304" pitchFamily="18" charset="0"/>
              <a:ea typeface="Livvic"/>
              <a:cs typeface="Times New Roman" panose="02020603050405020304" pitchFamily="18" charset="0"/>
              <a:sym typeface="Livvic"/>
            </a:endParaRPr>
          </a:p>
          <a:p>
            <a:pPr lvl="0">
              <a:spcBef>
                <a:spcPts val="360"/>
              </a:spcBef>
            </a:pPr>
            <a:r>
              <a:rPr lang="en-GB" sz="1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P.Thilagarani</a:t>
            </a:r>
            <a:r>
              <a:rPr lang="en-GB" sz="1800" b="1" dirty="0">
                <a:solidFill>
                  <a:srgbClr val="7030A0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AP/IT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127002-3F2D-4CA2-999E-FAE0C3836E32}"/>
              </a:ext>
            </a:extLst>
          </p:cNvPr>
          <p:cNvSpPr/>
          <p:nvPr/>
        </p:nvSpPr>
        <p:spPr>
          <a:xfrm>
            <a:off x="932190" y="68436"/>
            <a:ext cx="76014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/>
                <a:cs typeface="Times New Roman"/>
              </a:rPr>
              <a:t>SNS</a:t>
            </a:r>
            <a:r>
              <a:rPr lang="en-US" sz="3600" b="1" spc="-40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cs typeface="Times New Roman"/>
              </a:rPr>
              <a:t>COLLEGE</a:t>
            </a:r>
            <a:r>
              <a:rPr lang="en-US" sz="3600" b="1" spc="-30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3600" b="1" spc="-35" dirty="0">
                <a:solidFill>
                  <a:srgbClr val="7030A0"/>
                </a:solidFill>
                <a:latin typeface="Times New Roman"/>
                <a:cs typeface="Times New Roman"/>
              </a:rPr>
              <a:t>OF</a:t>
            </a:r>
            <a:r>
              <a:rPr lang="en-US" sz="3600" b="1" spc="-225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3600" b="1" spc="-10" dirty="0">
                <a:solidFill>
                  <a:srgbClr val="7030A0"/>
                </a:solidFill>
                <a:latin typeface="Times New Roman"/>
                <a:cs typeface="Times New Roman"/>
              </a:rPr>
              <a:t>TECHNOLOGY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EBAD6D-9908-4948-886E-27AE99085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3381" y="-9144"/>
            <a:ext cx="620619" cy="556677"/>
          </a:xfrm>
          <a:prstGeom prst="rect">
            <a:avLst/>
          </a:prstGeom>
        </p:spPr>
      </p:pic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8E1A80E4-ED2B-4EBD-9ECD-272E5C0752BB}"/>
              </a:ext>
            </a:extLst>
          </p:cNvPr>
          <p:cNvSpPr/>
          <p:nvPr/>
        </p:nvSpPr>
        <p:spPr>
          <a:xfrm>
            <a:off x="0" y="10679"/>
            <a:ext cx="138223" cy="5132821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4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26" y="482625"/>
            <a:ext cx="4171950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81678" y="2498040"/>
            <a:ext cx="2217420" cy="143103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1"/>
          <p:cNvSpPr txBox="1"/>
          <p:nvPr/>
        </p:nvSpPr>
        <p:spPr>
          <a:xfrm>
            <a:off x="138223" y="-92916"/>
            <a:ext cx="5575554" cy="706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 b="1" dirty="0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Summary &amp; Takeaways</a:t>
            </a:r>
            <a:endParaRPr sz="2900" b="1" dirty="0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33" name="Google Shape;133;p21"/>
          <p:cNvSpPr txBox="1"/>
          <p:nvPr/>
        </p:nvSpPr>
        <p:spPr>
          <a:xfrm>
            <a:off x="203454" y="2578608"/>
            <a:ext cx="4172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5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Key Concepts</a:t>
            </a:r>
            <a:endParaRPr sz="2150" b="1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3020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" sz="160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Joint Entropy</a:t>
            </a:r>
            <a:r>
              <a:rPr lang="en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: Total uncertainty of two variables.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" sz="160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Conditional Entropy</a:t>
            </a:r>
            <a:r>
              <a:rPr lang="en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: Remaining uncertainty when one is known.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" sz="160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Chain Rule</a:t>
            </a:r>
            <a:r>
              <a:rPr lang="en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: H(X,Y) = H(X) + H(Y|X)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These help design smarter, more efficient codes.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34" name="Google Shape;134;p21"/>
          <p:cNvSpPr txBox="1"/>
          <p:nvPr/>
        </p:nvSpPr>
        <p:spPr>
          <a:xfrm>
            <a:off x="4197248" y="582624"/>
            <a:ext cx="4853026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5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Reflect &amp; Share</a:t>
            </a:r>
            <a:endParaRPr sz="2150" b="1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Discuss: Where have you seen dependent events in your work? How could entropy optimize such systems?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Answer: Can conditional entropy be greater than joint entropy? Why/why not?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F2E634-E9F7-405E-8156-B44D72A6179A}"/>
              </a:ext>
            </a:extLst>
          </p:cNvPr>
          <p:cNvSpPr/>
          <p:nvPr/>
        </p:nvSpPr>
        <p:spPr>
          <a:xfrm>
            <a:off x="7982712" y="4730850"/>
            <a:ext cx="1011936" cy="412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6FDF77-CCD8-49B1-8E80-6C04F56485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8680" y="0"/>
            <a:ext cx="620619" cy="556677"/>
          </a:xfrm>
          <a:prstGeom prst="rect">
            <a:avLst/>
          </a:prstGeom>
        </p:spPr>
      </p:pic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E0F07317-E739-4FDD-A845-9E02B2C057DF}"/>
              </a:ext>
            </a:extLst>
          </p:cNvPr>
          <p:cNvSpPr/>
          <p:nvPr/>
        </p:nvSpPr>
        <p:spPr>
          <a:xfrm>
            <a:off x="0" y="10679"/>
            <a:ext cx="138223" cy="5132821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932A42-E3C1-4DA7-A1AA-17C5E5252805}"/>
              </a:ext>
            </a:extLst>
          </p:cNvPr>
          <p:cNvSpPr/>
          <p:nvPr/>
        </p:nvSpPr>
        <p:spPr>
          <a:xfrm>
            <a:off x="354330" y="4879136"/>
            <a:ext cx="7870924" cy="25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10.01.2026   </a:t>
            </a:r>
            <a:r>
              <a:rPr lang="en-US" sz="10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GB" sz="10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Joint and Conditional Entropy</a:t>
            </a:r>
            <a:r>
              <a:rPr lang="en-US" sz="1000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SNSCT	10/11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F0383E-3937-4C63-B03E-CFD0014F2CFA}"/>
              </a:ext>
            </a:extLst>
          </p:cNvPr>
          <p:cNvSpPr/>
          <p:nvPr/>
        </p:nvSpPr>
        <p:spPr>
          <a:xfrm>
            <a:off x="7028688" y="4375404"/>
            <a:ext cx="1965960" cy="6217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Process 2">
            <a:extLst>
              <a:ext uri="{FF2B5EF4-FFF2-40B4-BE49-F238E27FC236}">
                <a16:creationId xmlns:a16="http://schemas.microsoft.com/office/drawing/2014/main" id="{818F5540-4D65-49FF-A38A-1BA577C58D89}"/>
              </a:ext>
            </a:extLst>
          </p:cNvPr>
          <p:cNvSpPr/>
          <p:nvPr/>
        </p:nvSpPr>
        <p:spPr>
          <a:xfrm>
            <a:off x="0" y="10679"/>
            <a:ext cx="138223" cy="5132821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95F299-78E8-43A3-8DF3-E9FD242BAFF1}"/>
              </a:ext>
            </a:extLst>
          </p:cNvPr>
          <p:cNvSpPr/>
          <p:nvPr/>
        </p:nvSpPr>
        <p:spPr>
          <a:xfrm>
            <a:off x="1399032" y="2110085"/>
            <a:ext cx="499654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Thank you</a:t>
            </a:r>
          </a:p>
          <a:p>
            <a:pPr algn="ctr"/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BA57BD-FAF8-4899-BE5F-E41406D99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680" y="0"/>
            <a:ext cx="620619" cy="5566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A02D87B-D82D-43D7-92F3-F8780BB8B3A8}"/>
              </a:ext>
            </a:extLst>
          </p:cNvPr>
          <p:cNvSpPr/>
          <p:nvPr/>
        </p:nvSpPr>
        <p:spPr>
          <a:xfrm>
            <a:off x="354330" y="4879136"/>
            <a:ext cx="7870924" cy="25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10.01.2026   </a:t>
            </a:r>
            <a:r>
              <a:rPr lang="en-US" sz="10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GB" sz="10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Joint and Conditional Entropy</a:t>
            </a:r>
            <a:r>
              <a:rPr lang="en-US" sz="1000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SNSCT	2/11</a:t>
            </a:r>
          </a:p>
        </p:txBody>
      </p:sp>
    </p:spTree>
    <p:extLst>
      <p:ext uri="{BB962C8B-B14F-4D97-AF65-F5344CB8AC3E}">
        <p14:creationId xmlns:p14="http://schemas.microsoft.com/office/powerpoint/2010/main" val="1656506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30" y="1192149"/>
            <a:ext cx="2635758" cy="279577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982980" y="130764"/>
            <a:ext cx="6899148" cy="705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3250" b="1" dirty="0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Joint and Conditional Entropy</a:t>
            </a:r>
            <a:endParaRPr sz="3250" b="1" dirty="0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Understanding Information in Combined and Dependent Events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EC94CB-1AC0-438F-9723-FFDF1CEBB0A4}"/>
              </a:ext>
            </a:extLst>
          </p:cNvPr>
          <p:cNvSpPr/>
          <p:nvPr/>
        </p:nvSpPr>
        <p:spPr>
          <a:xfrm>
            <a:off x="7178040" y="6858"/>
            <a:ext cx="1965960" cy="1472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EEE370-4B70-48DA-84CD-3FB15A1C09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4044" y="6858"/>
            <a:ext cx="786889" cy="705816"/>
          </a:xfrm>
          <a:prstGeom prst="rect">
            <a:avLst/>
          </a:prstGeom>
        </p:spPr>
      </p:pic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123A6ECC-3A53-4E5A-9EA6-0BD643827A22}"/>
              </a:ext>
            </a:extLst>
          </p:cNvPr>
          <p:cNvSpPr/>
          <p:nvPr/>
        </p:nvSpPr>
        <p:spPr>
          <a:xfrm>
            <a:off x="0" y="10679"/>
            <a:ext cx="138223" cy="5132821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8B5349-1BA5-44FD-94A7-B4D5D8AEA659}"/>
              </a:ext>
            </a:extLst>
          </p:cNvPr>
          <p:cNvSpPr/>
          <p:nvPr/>
        </p:nvSpPr>
        <p:spPr>
          <a:xfrm>
            <a:off x="138223" y="4879136"/>
            <a:ext cx="6975809" cy="257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10.01.2026   </a:t>
            </a:r>
            <a:r>
              <a:rPr lang="en-US" sz="10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GB" sz="10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Joint and Conditional Entropy</a:t>
            </a:r>
            <a:r>
              <a:rPr lang="en-US" sz="1000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SNSCT	2/11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0713" y="558212"/>
            <a:ext cx="3282696" cy="2784348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148753" y="-18288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 b="1" dirty="0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Icebreaker: How Much Do You Know?</a:t>
            </a:r>
            <a:endParaRPr sz="2900" b="1" dirty="0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102870" y="317754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5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Let’s Reflect</a:t>
            </a:r>
            <a:endParaRPr sz="2150" b="1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3020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Have you ever compressed a file and wondered how much data was truly 'removed'?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Can knowing one event help predict another in communication systems?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Think of a real-life example where two events are linked—like rain and traffic delays.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We’ll build on these ideas to explore how information theory quantifies uncertainty in connected events.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07F1C1-C1A9-4BE8-9674-D5AF58E8503A}"/>
              </a:ext>
            </a:extLst>
          </p:cNvPr>
          <p:cNvSpPr/>
          <p:nvPr/>
        </p:nvSpPr>
        <p:spPr>
          <a:xfrm>
            <a:off x="7310415" y="-189738"/>
            <a:ext cx="1965960" cy="7410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28B103-8B02-4084-9931-13D9D6CA399B}"/>
              </a:ext>
            </a:extLst>
          </p:cNvPr>
          <p:cNvSpPr/>
          <p:nvPr/>
        </p:nvSpPr>
        <p:spPr>
          <a:xfrm>
            <a:off x="7028688" y="4521708"/>
            <a:ext cx="1965960" cy="6217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E2B8BF-31D3-485F-99BA-0687589E33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3395" y="-182879"/>
            <a:ext cx="826217" cy="741092"/>
          </a:xfrm>
          <a:prstGeom prst="rect">
            <a:avLst/>
          </a:prstGeom>
        </p:spPr>
      </p:pic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886081F8-0FDB-4C33-81FC-EB8118A37885}"/>
              </a:ext>
            </a:extLst>
          </p:cNvPr>
          <p:cNvSpPr/>
          <p:nvPr/>
        </p:nvSpPr>
        <p:spPr>
          <a:xfrm>
            <a:off x="0" y="10679"/>
            <a:ext cx="138223" cy="5132821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7D3362-E7C6-448C-8F98-8F7C5111D7AD}"/>
              </a:ext>
            </a:extLst>
          </p:cNvPr>
          <p:cNvSpPr/>
          <p:nvPr/>
        </p:nvSpPr>
        <p:spPr>
          <a:xfrm>
            <a:off x="354330" y="4879136"/>
            <a:ext cx="7870924" cy="25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10.01.2026   </a:t>
            </a:r>
            <a:r>
              <a:rPr lang="en-US" sz="10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GB" sz="10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Joint and Conditional Entropy</a:t>
            </a:r>
            <a:r>
              <a:rPr lang="en-US" sz="1000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SNSCT	3/11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2176272" cy="2345436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69111" y="-104035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 b="1" dirty="0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Session Objectives</a:t>
            </a:r>
            <a:endParaRPr sz="2900" b="1" dirty="0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166718" y="530915"/>
            <a:ext cx="50292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5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By the end of this session, you will:</a:t>
            </a:r>
            <a:endParaRPr sz="2150" b="1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3020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Define </a:t>
            </a:r>
            <a:r>
              <a:rPr lang="en" sz="160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joint entropy</a:t>
            </a:r>
            <a:r>
              <a:rPr lang="en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and </a:t>
            </a:r>
            <a:r>
              <a:rPr lang="en" sz="160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conditional entropy</a:t>
            </a:r>
            <a:r>
              <a:rPr lang="en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in information theory.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Compute both using probability distributions.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Understand their role in data compression and communication.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Apply concepts through real-world examples and group problem-solving.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Connect entropy to broader applications in AI, cryptography, and machine learning.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7DD0C6-2E92-48DF-B136-2EC89C0EF8BA}"/>
              </a:ext>
            </a:extLst>
          </p:cNvPr>
          <p:cNvSpPr/>
          <p:nvPr/>
        </p:nvSpPr>
        <p:spPr>
          <a:xfrm>
            <a:off x="5614416" y="3044952"/>
            <a:ext cx="3380232" cy="21259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241A1A-5A34-4A12-8AFD-DB41AC1F78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3381" y="0"/>
            <a:ext cx="620619" cy="556677"/>
          </a:xfrm>
          <a:prstGeom prst="rect">
            <a:avLst/>
          </a:prstGeom>
        </p:spPr>
      </p:pic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A042AE2A-5E56-48A8-ADFE-7AD69A2F7F26}"/>
              </a:ext>
            </a:extLst>
          </p:cNvPr>
          <p:cNvSpPr/>
          <p:nvPr/>
        </p:nvSpPr>
        <p:spPr>
          <a:xfrm>
            <a:off x="0" y="10679"/>
            <a:ext cx="138223" cy="5132821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ED4783-E441-46F6-B91E-EFB0EB16AD7E}"/>
              </a:ext>
            </a:extLst>
          </p:cNvPr>
          <p:cNvSpPr/>
          <p:nvPr/>
        </p:nvSpPr>
        <p:spPr>
          <a:xfrm>
            <a:off x="0" y="4875315"/>
            <a:ext cx="7870924" cy="25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10.01.2026   </a:t>
            </a:r>
            <a:r>
              <a:rPr lang="en-US" sz="10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GB" sz="10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Joint and Conditional Entropy</a:t>
            </a:r>
            <a:r>
              <a:rPr lang="en-US" sz="1000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SNSCT	4/11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/>
          <p:nvPr/>
        </p:nvSpPr>
        <p:spPr>
          <a:xfrm>
            <a:off x="0" y="761238"/>
            <a:ext cx="515786" cy="4116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2C6E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6"/>
          <p:cNvSpPr/>
          <p:nvPr/>
        </p:nvSpPr>
        <p:spPr>
          <a:xfrm>
            <a:off x="0" y="1687068"/>
            <a:ext cx="515786" cy="4116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2C6E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6"/>
          <p:cNvSpPr/>
          <p:nvPr/>
        </p:nvSpPr>
        <p:spPr>
          <a:xfrm>
            <a:off x="0" y="2612898"/>
            <a:ext cx="515786" cy="4116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2C6E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6"/>
          <p:cNvSpPr/>
          <p:nvPr/>
        </p:nvSpPr>
        <p:spPr>
          <a:xfrm>
            <a:off x="0" y="3538728"/>
            <a:ext cx="515786" cy="4116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2C6E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6"/>
          <p:cNvSpPr txBox="1"/>
          <p:nvPr/>
        </p:nvSpPr>
        <p:spPr>
          <a:xfrm>
            <a:off x="185834" y="-161187"/>
            <a:ext cx="7623810" cy="1167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50" b="1" dirty="0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Design Thinking: Persona &amp; Problem</a:t>
            </a:r>
            <a:endParaRPr sz="3250" b="1" dirty="0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0" y="761238"/>
            <a:ext cx="515786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1</a:t>
            </a:r>
            <a:endParaRPr sz="16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582930" y="704088"/>
            <a:ext cx="5715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Empathize</a:t>
            </a:r>
            <a:endParaRPr sz="2000" b="1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Arjun, a data engineer, needs efficient data compression without losing critical variable relationships.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0" y="1768188"/>
            <a:ext cx="515786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2</a:t>
            </a:r>
            <a:endParaRPr sz="16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582930" y="1629918"/>
            <a:ext cx="5715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Define</a:t>
            </a:r>
            <a:endParaRPr sz="2000" b="1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Measuring total uncertainty of two random variables &amp; how one reduces the other's.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0" y="2612898"/>
            <a:ext cx="515786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3</a:t>
            </a:r>
            <a:endParaRPr sz="16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582930" y="2555748"/>
            <a:ext cx="5715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Ideate</a:t>
            </a:r>
            <a:endParaRPr sz="2000" b="1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Joint/conditional entropy models dependencies, optimizes encoding via variable relationships.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0" y="3538728"/>
            <a:ext cx="515786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4</a:t>
            </a:r>
            <a:endParaRPr sz="16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582930" y="3481578"/>
            <a:ext cx="5715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Prototype</a:t>
            </a:r>
            <a:endParaRPr sz="2000" b="1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Predict user behavior from login patterns and device usage.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E7E534-DE40-4870-A5CF-C9F8C02E1275}"/>
              </a:ext>
            </a:extLst>
          </p:cNvPr>
          <p:cNvSpPr/>
          <p:nvPr/>
        </p:nvSpPr>
        <p:spPr>
          <a:xfrm>
            <a:off x="3735995" y="4258818"/>
            <a:ext cx="1978513" cy="2971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C7F74B-02E4-487F-ADF3-5C4B0C9FFA31}"/>
              </a:ext>
            </a:extLst>
          </p:cNvPr>
          <p:cNvSpPr/>
          <p:nvPr/>
        </p:nvSpPr>
        <p:spPr>
          <a:xfrm>
            <a:off x="8082534" y="4041708"/>
            <a:ext cx="957072" cy="10285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D0F5033-BF9D-4685-9BC2-037026B77D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3395" y="1535"/>
            <a:ext cx="620619" cy="556677"/>
          </a:xfrm>
          <a:prstGeom prst="rect">
            <a:avLst/>
          </a:prstGeom>
        </p:spPr>
      </p:pic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1F815C65-4805-4D98-B952-F921FB5694CE}"/>
              </a:ext>
            </a:extLst>
          </p:cNvPr>
          <p:cNvSpPr/>
          <p:nvPr/>
        </p:nvSpPr>
        <p:spPr>
          <a:xfrm>
            <a:off x="0" y="10679"/>
            <a:ext cx="138223" cy="5132821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1B0F063-240B-4F6F-8484-DCC63437E220}"/>
              </a:ext>
            </a:extLst>
          </p:cNvPr>
          <p:cNvSpPr/>
          <p:nvPr/>
        </p:nvSpPr>
        <p:spPr>
          <a:xfrm>
            <a:off x="354330" y="4879136"/>
            <a:ext cx="7870924" cy="25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10.01.2026   </a:t>
            </a:r>
            <a:r>
              <a:rPr lang="en-US" sz="10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GB" sz="10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Joint and Conditional Entropy</a:t>
            </a:r>
            <a:r>
              <a:rPr lang="en-US" sz="1000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SNSCT	5/11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7"/>
          <p:cNvPicPr preferRelativeResize="0"/>
          <p:nvPr/>
        </p:nvPicPr>
        <p:blipFill rotWithShape="1">
          <a:blip r:embed="rId4">
            <a:alphaModFix/>
          </a:blip>
          <a:srcRect l="22755" t="-59" r="22920" b="59"/>
          <a:stretch/>
        </p:blipFill>
        <p:spPr>
          <a:xfrm>
            <a:off x="932688" y="710388"/>
            <a:ext cx="4572000" cy="381132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 txBox="1"/>
          <p:nvPr/>
        </p:nvSpPr>
        <p:spPr>
          <a:xfrm>
            <a:off x="761238" y="162306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Joint Entropy: Total Uncertainty</a:t>
            </a:r>
            <a:endParaRPr sz="290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6EEB8A-95D2-42C1-84C8-65A577CF9031}"/>
              </a:ext>
            </a:extLst>
          </p:cNvPr>
          <p:cNvSpPr/>
          <p:nvPr/>
        </p:nvSpPr>
        <p:spPr>
          <a:xfrm>
            <a:off x="7028688" y="4521708"/>
            <a:ext cx="1965960" cy="6217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98D3C6-6A79-4468-8157-93EE93DC3D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3395" y="1535"/>
            <a:ext cx="620619" cy="556677"/>
          </a:xfrm>
          <a:prstGeom prst="rect">
            <a:avLst/>
          </a:prstGeom>
        </p:spPr>
      </p:pic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4280C508-A19C-46D7-91C4-F68C6A59913C}"/>
              </a:ext>
            </a:extLst>
          </p:cNvPr>
          <p:cNvSpPr/>
          <p:nvPr/>
        </p:nvSpPr>
        <p:spPr>
          <a:xfrm>
            <a:off x="0" y="10679"/>
            <a:ext cx="138223" cy="5132821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89B8B1-49B6-4467-BD80-7D070BF0C83F}"/>
              </a:ext>
            </a:extLst>
          </p:cNvPr>
          <p:cNvSpPr/>
          <p:nvPr/>
        </p:nvSpPr>
        <p:spPr>
          <a:xfrm>
            <a:off x="354330" y="4879136"/>
            <a:ext cx="7870924" cy="25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10.01.2026   </a:t>
            </a:r>
            <a:r>
              <a:rPr lang="en-US" sz="10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GB" sz="10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Joint and Conditional Entropy</a:t>
            </a:r>
            <a:r>
              <a:rPr lang="en-US" sz="1000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SNSCT	6/11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/>
          <p:nvPr/>
        </p:nvSpPr>
        <p:spPr>
          <a:xfrm>
            <a:off x="107442" y="2153412"/>
            <a:ext cx="2926200" cy="4002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400" cap="flat" cmpd="sng">
            <a:solidFill>
              <a:srgbClr val="2C6E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8"/>
          <p:cNvSpPr/>
          <p:nvPr/>
        </p:nvSpPr>
        <p:spPr>
          <a:xfrm>
            <a:off x="3033522" y="2153412"/>
            <a:ext cx="2926200" cy="4002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400" cap="flat" cmpd="sng">
            <a:solidFill>
              <a:srgbClr val="2C6E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8"/>
          <p:cNvSpPr/>
          <p:nvPr/>
        </p:nvSpPr>
        <p:spPr>
          <a:xfrm>
            <a:off x="5971032" y="2153412"/>
            <a:ext cx="2926200" cy="4002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400" cap="flat" cmpd="sng">
            <a:solidFill>
              <a:srgbClr val="2C6E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1742" y="553212"/>
            <a:ext cx="269748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47822" y="553212"/>
            <a:ext cx="269748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45302" y="677262"/>
            <a:ext cx="2592324" cy="126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 txBox="1"/>
          <p:nvPr/>
        </p:nvSpPr>
        <p:spPr>
          <a:xfrm>
            <a:off x="221742" y="-75438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Computing Joint Entropy</a:t>
            </a:r>
            <a:endParaRPr sz="290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-6978" y="2589889"/>
            <a:ext cx="29262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Step 1</a:t>
            </a:r>
            <a:endParaRPr sz="2000" b="1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List all possible outcomes of two variables, like (Weather, Traffic).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2816352" y="2610612"/>
            <a:ext cx="302907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Step 2</a:t>
            </a:r>
            <a:endParaRPr sz="2000" b="1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Build a joint probability table with p(x,y) for each pair.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07" name="Google Shape;107;p18"/>
          <p:cNvSpPr txBox="1"/>
          <p:nvPr/>
        </p:nvSpPr>
        <p:spPr>
          <a:xfrm>
            <a:off x="5845302" y="2610612"/>
            <a:ext cx="293763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Step 3</a:t>
            </a:r>
            <a:endParaRPr sz="2000" b="1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Apply formula: H(X,Y) = – Σ p(x,y) log₂ p(x,y) over all pairs.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1D9CC7-0242-4B0C-99EA-95B1C6574D73}"/>
              </a:ext>
            </a:extLst>
          </p:cNvPr>
          <p:cNvSpPr/>
          <p:nvPr/>
        </p:nvSpPr>
        <p:spPr>
          <a:xfrm>
            <a:off x="7178040" y="4475988"/>
            <a:ext cx="1965960" cy="6217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257E85-EB05-4928-92E0-D926C55B4D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3395" y="1535"/>
            <a:ext cx="620619" cy="556677"/>
          </a:xfrm>
          <a:prstGeom prst="rect">
            <a:avLst/>
          </a:prstGeom>
        </p:spPr>
      </p:pic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6F66AAD9-F62B-44AD-8590-7EC9324692EE}"/>
              </a:ext>
            </a:extLst>
          </p:cNvPr>
          <p:cNvSpPr/>
          <p:nvPr/>
        </p:nvSpPr>
        <p:spPr>
          <a:xfrm>
            <a:off x="0" y="10679"/>
            <a:ext cx="138223" cy="5132821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82906F-6D26-4A7B-9FD5-FB9B4AAFE876}"/>
              </a:ext>
            </a:extLst>
          </p:cNvPr>
          <p:cNvSpPr/>
          <p:nvPr/>
        </p:nvSpPr>
        <p:spPr>
          <a:xfrm>
            <a:off x="354330" y="4879136"/>
            <a:ext cx="7870924" cy="25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10.01.2026   </a:t>
            </a:r>
            <a:r>
              <a:rPr lang="en-US" sz="10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GB" sz="10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Joint and Conditional Entropy</a:t>
            </a:r>
            <a:r>
              <a:rPr lang="en-US" sz="1000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SNSCT	7/11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1446" y="521820"/>
            <a:ext cx="2718054" cy="2770632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9"/>
          <p:cNvSpPr txBox="1"/>
          <p:nvPr/>
        </p:nvSpPr>
        <p:spPr>
          <a:xfrm>
            <a:off x="138223" y="-93726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400" b="1" dirty="0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Conditional Entropy: Knowing One, Predicting Another</a:t>
            </a:r>
            <a:endParaRPr sz="2400" b="1" dirty="0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14" name="Google Shape;114;p19"/>
          <p:cNvSpPr txBox="1"/>
          <p:nvPr/>
        </p:nvSpPr>
        <p:spPr>
          <a:xfrm>
            <a:off x="138223" y="356616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5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What Is H(Y|X)?</a:t>
            </a:r>
            <a:endParaRPr sz="2150" b="1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It measures the average uncertainty in Y when X is known.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Formula:</a:t>
            </a:r>
            <a:r>
              <a:rPr lang="en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H(Y|X) = Σ p(x) H(Y|X=x)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5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Real-World Insight</a:t>
            </a:r>
            <a:endParaRPr sz="2150" b="1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If knowing the weather reduces uncertainty about traffic, then H(Traffic|Weather) &lt; H(Traffic).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This is key in efficient coding—why send full traffic data if weather already tells part of the story?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AF4E95-C398-4A9D-A749-A2D9319BBA14}"/>
              </a:ext>
            </a:extLst>
          </p:cNvPr>
          <p:cNvSpPr/>
          <p:nvPr/>
        </p:nvSpPr>
        <p:spPr>
          <a:xfrm>
            <a:off x="7696962" y="4718304"/>
            <a:ext cx="1368552" cy="361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8DC963-19CB-4B37-AE8D-D262B9B1ED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3395" y="1535"/>
            <a:ext cx="772119" cy="692568"/>
          </a:xfrm>
          <a:prstGeom prst="rect">
            <a:avLst/>
          </a:prstGeom>
        </p:spPr>
      </p:pic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7A6373B2-6358-43F2-8354-3DC520A1C391}"/>
              </a:ext>
            </a:extLst>
          </p:cNvPr>
          <p:cNvSpPr/>
          <p:nvPr/>
        </p:nvSpPr>
        <p:spPr>
          <a:xfrm>
            <a:off x="0" y="10679"/>
            <a:ext cx="138223" cy="5132821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1AE886-E4B8-42E1-9123-631F43517DA6}"/>
              </a:ext>
            </a:extLst>
          </p:cNvPr>
          <p:cNvSpPr/>
          <p:nvPr/>
        </p:nvSpPr>
        <p:spPr>
          <a:xfrm>
            <a:off x="354330" y="4879136"/>
            <a:ext cx="7870924" cy="25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10.01.2026   </a:t>
            </a:r>
            <a:r>
              <a:rPr lang="en-US" sz="10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GB" sz="10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Joint and Conditional Entropy</a:t>
            </a:r>
            <a:r>
              <a:rPr lang="en-US" sz="1000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SNSCT	8/11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595" y="629003"/>
            <a:ext cx="269748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74610" y="745821"/>
            <a:ext cx="269748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39968" y="729234"/>
            <a:ext cx="269748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0"/>
          <p:cNvSpPr txBox="1"/>
          <p:nvPr/>
        </p:nvSpPr>
        <p:spPr>
          <a:xfrm>
            <a:off x="149352" y="0"/>
            <a:ext cx="8053578" cy="462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 b="1" dirty="0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T-Shaped Learning: Depth &amp; Breadth</a:t>
            </a:r>
            <a:endParaRPr sz="2900" b="1" dirty="0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23" name="Google Shape;123;p20"/>
          <p:cNvSpPr txBox="1"/>
          <p:nvPr/>
        </p:nvSpPr>
        <p:spPr>
          <a:xfrm>
            <a:off x="188595" y="2105759"/>
            <a:ext cx="290322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Vertical Depth</a:t>
            </a:r>
            <a:endParaRPr sz="2000" b="1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Master entropy formulas, chain rules, and their derivations in information coding.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24" name="Google Shape;124;p20"/>
          <p:cNvSpPr txBox="1"/>
          <p:nvPr/>
        </p:nvSpPr>
        <p:spPr>
          <a:xfrm>
            <a:off x="2891790" y="2121993"/>
            <a:ext cx="290322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Interdisciplinary Links</a:t>
            </a:r>
            <a:endParaRPr sz="2000" b="1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Apply to machine learning (feature selection), cryptography (key entropy), and neuroscience (neural coding).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25" name="Google Shape;125;p20"/>
          <p:cNvSpPr txBox="1"/>
          <p:nvPr/>
        </p:nvSpPr>
        <p:spPr>
          <a:xfrm>
            <a:off x="5783580" y="2121993"/>
            <a:ext cx="290322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Future Scope</a:t>
            </a:r>
            <a:endParaRPr sz="2000" b="1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Quantum information theory uses entropy to measure qubit uncertainty and entanglement.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436739-A0AB-4660-9BB2-4D9AA1287C1C}"/>
              </a:ext>
            </a:extLst>
          </p:cNvPr>
          <p:cNvSpPr/>
          <p:nvPr/>
        </p:nvSpPr>
        <p:spPr>
          <a:xfrm>
            <a:off x="7028688" y="4549140"/>
            <a:ext cx="1965960" cy="6217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D323BD-4560-402A-B70D-627209C812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3395" y="0"/>
            <a:ext cx="701253" cy="629003"/>
          </a:xfrm>
          <a:prstGeom prst="rect">
            <a:avLst/>
          </a:prstGeom>
        </p:spPr>
      </p:pic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EFD592A7-04D3-4538-9A3C-0E311DA66A23}"/>
              </a:ext>
            </a:extLst>
          </p:cNvPr>
          <p:cNvSpPr/>
          <p:nvPr/>
        </p:nvSpPr>
        <p:spPr>
          <a:xfrm>
            <a:off x="0" y="10679"/>
            <a:ext cx="138223" cy="5132821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AAFC13-BEDA-4E25-BE80-345F56E0C3FA}"/>
              </a:ext>
            </a:extLst>
          </p:cNvPr>
          <p:cNvSpPr/>
          <p:nvPr/>
        </p:nvSpPr>
        <p:spPr>
          <a:xfrm>
            <a:off x="354330" y="4897424"/>
            <a:ext cx="7870924" cy="25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10.01.2026   </a:t>
            </a:r>
            <a:r>
              <a:rPr lang="en-US" sz="10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GB" sz="10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Joint and Conditional Entropy</a:t>
            </a:r>
            <a:r>
              <a:rPr lang="en-US" sz="1000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SNSCT	9/11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736</Words>
  <Application>Microsoft Office PowerPoint</Application>
  <PresentationFormat>On-screen Show (16:9)</PresentationFormat>
  <Paragraphs>81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Times New Roman</vt:lpstr>
      <vt:lpstr>Comic Neue</vt:lpstr>
      <vt:lpstr>Livvic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12</cp:revision>
  <dcterms:modified xsi:type="dcterms:W3CDTF">2025-12-27T10:10:35Z</dcterms:modified>
</cp:coreProperties>
</file>