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nter" panose="020B0604020202020204" charset="0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Merriweather" panose="00000500000000000000" pitchFamily="2" charset="0"/>
      <p:regular r:id="rId28"/>
      <p:bold r:id="rId29"/>
      <p:italic r:id="rId30"/>
      <p:boldItalic r:id="rId31"/>
    </p:embeddedFont>
    <p:embeddedFont>
      <p:font typeface="Playfair Display" panose="000005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8A6E04-009C-47C4-A33E-AA20E9DCC2CB}">
  <a:tblStyle styleId="{228A6E04-009C-47C4-A33E-AA20E9DCC2C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2A41D4-B68E-4F18-8031-5DEFD56F0B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96404-4F6F-4ABB-A565-7F5C01A6E7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22DF9-D961-4F91-A8AA-E044CF059924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9E0CC-109C-4A84-BD34-1644B3B06D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74E75-52D8-441A-972D-5169E8FD46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37958-5142-486E-B951-734A1ABE92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6558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OLAP Fundamentals | Introduction To Business Intelligence | Dr. Angel Latha Mary S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OLAP Fundamentals | Introduction To Business Intelligence | Dr. Angel Latha Mary S</a:t>
            </a: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OLAP Fundamentals | Introduction To Business Intelligence | Dr. Angel Latha Mary S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OLAP Fundamentals | Introduction To Business Intelligence | Dr. Angel Latha Mary S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OLAP Fundamentals | Introduction To Business Intelligence | Dr. Angel Latha Mary S</a:t>
            </a: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OLAP Fundamentals | Introduction To Business Intelligence | Dr. Angel Latha Mary S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OLAP Fundamentals | Introduction To Business Intelligence | Dr. Angel Latha Mary S</a:t>
            </a: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OLAP Fundamentals | Introduction To Business Intelligence | Dr. Angel Latha Mary S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OLAP Fundamentals | Introduction To Business Intelligence | Dr. Angel Latha Mary S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OLAP Fundamentals | Introduction To Business Intelligence | Dr. Angel Latha Mary S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OLAP Fundamentals | Introduction To Business Intelligence | Dr. Angel Latha Mary S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OLAP Fundamentals | Introduction To Business Intelligence | Dr. Angel Latha Mary S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C9516D8-A384-4F10-B6A6-76D69C0A41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635" y="136525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551424" y="4012011"/>
            <a:ext cx="1140142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Empowering Multidimensional Data Analysis for Strategic Insights</a:t>
            </a:r>
            <a:endParaRPr lang="en-US" sz="2400"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549079" y="3110934"/>
            <a:ext cx="1140142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OLAP Fundamentals</a:t>
            </a:r>
          </a:p>
        </p:txBody>
      </p:sp>
      <p:sp>
        <p:nvSpPr>
          <p:cNvPr id="94" name="Google Shape;94;p13"/>
          <p:cNvSpPr txBox="1"/>
          <p:nvPr/>
        </p:nvSpPr>
        <p:spPr>
          <a:xfrm>
            <a:off x="666749" y="4731171"/>
            <a:ext cx="108585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Dr. Angel </a:t>
            </a:r>
            <a:r>
              <a:rPr lang="en-US" sz="1425" b="1" i="0" u="none" strike="noStrike" cap="none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Latha</a:t>
            </a: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Mary S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SNS College of Technology | Coimbatore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58358-0EB4-4D06-83BB-BEB9333B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7770-E1F9-4855-9C1F-81034518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4898799" cy="365125"/>
          </a:xfrm>
        </p:spPr>
        <p:txBody>
          <a:bodyPr/>
          <a:lstStyle/>
          <a:p>
            <a:r>
              <a:rPr lang="en-US" dirty="0"/>
              <a:t>OLAP Fundamentals</a:t>
            </a:r>
          </a:p>
          <a:p>
            <a:r>
              <a:rPr lang="en-US" dirty="0"/>
              <a:t>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D1BE-FE14-4790-ABA5-FAEB214F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C78D4-86D9-4F09-91E3-B1D45A5E8497}"/>
              </a:ext>
            </a:extLst>
          </p:cNvPr>
          <p:cNvSpPr txBox="1"/>
          <p:nvPr/>
        </p:nvSpPr>
        <p:spPr>
          <a:xfrm>
            <a:off x="1453557" y="340758"/>
            <a:ext cx="92848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SNS COLLEGE OF TECHNOLOGY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Coimbatore-35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An Autonomous Institution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BF14D91-387E-4BB4-9459-F04273F0D132}"/>
              </a:ext>
            </a:extLst>
          </p:cNvPr>
          <p:cNvSpPr txBox="1"/>
          <p:nvPr/>
        </p:nvSpPr>
        <p:spPr>
          <a:xfrm>
            <a:off x="4481272" y="1554512"/>
            <a:ext cx="3541727" cy="34266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Department of  AIML</a:t>
            </a:r>
          </a:p>
          <a:p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85;p13">
            <a:extLst>
              <a:ext uri="{FF2B5EF4-FFF2-40B4-BE49-F238E27FC236}">
                <a16:creationId xmlns:a16="http://schemas.microsoft.com/office/drawing/2014/main" id="{AB6D1003-58C5-4616-8349-018B0405457A}"/>
              </a:ext>
            </a:extLst>
          </p:cNvPr>
          <p:cNvSpPr txBox="1"/>
          <p:nvPr/>
        </p:nvSpPr>
        <p:spPr>
          <a:xfrm>
            <a:off x="791452" y="2115596"/>
            <a:ext cx="1092136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23AMO304-Introduction To Business Intelligence</a:t>
            </a:r>
            <a:endParaRPr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2062162"/>
            <a:ext cx="52768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/>
          <p:nvPr/>
        </p:nvSpPr>
        <p:spPr>
          <a:xfrm>
            <a:off x="581025" y="2328862"/>
            <a:ext cx="5540692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rPr>
              <a:t>Why Businesses Invest?</a:t>
            </a:r>
            <a:endParaRPr/>
          </a:p>
        </p:txBody>
      </p:sp>
      <p:pic>
        <p:nvPicPr>
          <p:cNvPr id="219" name="Google Shape;219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062162"/>
            <a:ext cx="52768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 txBox="1"/>
          <p:nvPr/>
        </p:nvSpPr>
        <p:spPr>
          <a:xfrm>
            <a:off x="581025" y="2805112"/>
            <a:ext cx="52768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Consistency of Logic</a:t>
            </a:r>
            <a:endParaRPr/>
          </a:p>
        </p:txBody>
      </p:sp>
      <p:sp>
        <p:nvSpPr>
          <p:cNvPr id="221" name="Google Shape;221;p22"/>
          <p:cNvSpPr txBox="1"/>
          <p:nvPr/>
        </p:nvSpPr>
        <p:spPr>
          <a:xfrm>
            <a:off x="581025" y="3109912"/>
            <a:ext cx="52768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Self-Service BI</a:t>
            </a:r>
            <a:endParaRPr/>
          </a:p>
        </p:txBody>
      </p:sp>
      <p:sp>
        <p:nvSpPr>
          <p:cNvPr id="222" name="Google Shape;222;p22"/>
          <p:cNvSpPr txBox="1"/>
          <p:nvPr/>
        </p:nvSpPr>
        <p:spPr>
          <a:xfrm>
            <a:off x="581025" y="3414712"/>
            <a:ext cx="52768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Rapid Query Response</a:t>
            </a:r>
            <a:endParaRPr/>
          </a:p>
        </p:txBody>
      </p:sp>
      <p:sp>
        <p:nvSpPr>
          <p:cNvPr id="223" name="Google Shape;223;p22"/>
          <p:cNvSpPr txBox="1"/>
          <p:nvPr/>
        </p:nvSpPr>
        <p:spPr>
          <a:xfrm>
            <a:off x="581025" y="3719512"/>
            <a:ext cx="52768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Advanced Modeling (What-if analysis)</a:t>
            </a:r>
            <a:endParaRPr/>
          </a:p>
        </p:txBody>
      </p:sp>
      <p:pic>
        <p:nvPicPr>
          <p:cNvPr id="224" name="Google Shape;224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2857500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3162300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3467100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3771900"/>
            <a:ext cx="1905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 txBox="1"/>
          <p:nvPr/>
        </p:nvSpPr>
        <p:spPr>
          <a:xfrm>
            <a:off x="581025" y="581025"/>
            <a:ext cx="11581447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Business Value of OLAP</a:t>
            </a:r>
            <a:endParaRPr/>
          </a:p>
        </p:txBody>
      </p:sp>
      <p:sp>
        <p:nvSpPr>
          <p:cNvPr id="229" name="Google Shape;229;p22"/>
          <p:cNvSpPr/>
          <p:nvPr/>
        </p:nvSpPr>
        <p:spPr>
          <a:xfrm>
            <a:off x="581025" y="1257300"/>
            <a:ext cx="1102995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BFA08-742C-4544-BEA5-8D60D1EED76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7F414A-32A5-4903-ACB1-EC80BB5EC47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OLAP Fundamentals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6728B-E41E-4E1E-A889-6AA94D7D69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3990" y="1006971"/>
            <a:ext cx="8823870" cy="592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4990" y="3167062"/>
            <a:ext cx="8061870" cy="259452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3"/>
          <p:cNvSpPr txBox="1"/>
          <p:nvPr/>
        </p:nvSpPr>
        <p:spPr>
          <a:xfrm>
            <a:off x="2064990" y="1654671"/>
            <a:ext cx="8464964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Mystery Scenario:</a:t>
            </a:r>
            <a:endParaRPr/>
          </a:p>
        </p:txBody>
      </p:sp>
      <p:sp>
        <p:nvSpPr>
          <p:cNvPr id="238" name="Google Shape;238;p23"/>
          <p:cNvSpPr txBox="1"/>
          <p:nvPr/>
        </p:nvSpPr>
        <p:spPr>
          <a:xfrm>
            <a:off x="2064990" y="2207121"/>
            <a:ext cx="8061870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"A Manager is looking at total global sales. She clicks on 'India' to see sales broken down by 'New Delhi', 'Mumbai', and 'Bangalore'."</a:t>
            </a:r>
            <a:endParaRPr/>
          </a:p>
        </p:txBody>
      </p:sp>
      <p:sp>
        <p:nvSpPr>
          <p:cNvPr id="239" name="Google Shape;239;p23"/>
          <p:cNvSpPr txBox="1"/>
          <p:nvPr/>
        </p:nvSpPr>
        <p:spPr>
          <a:xfrm>
            <a:off x="2064990" y="5952083"/>
            <a:ext cx="806187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(Answer: Drill-Down — navigating from summary to more detailed data!)</a:t>
            </a:r>
            <a:endParaRPr/>
          </a:p>
        </p:txBody>
      </p:sp>
      <p:sp>
        <p:nvSpPr>
          <p:cNvPr id="240" name="Google Shape;240;p23"/>
          <p:cNvSpPr txBox="1"/>
          <p:nvPr/>
        </p:nvSpPr>
        <p:spPr>
          <a:xfrm>
            <a:off x="2255490" y="3586162"/>
            <a:ext cx="768087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Q: Which OLAP operation did she just perform?</a:t>
            </a:r>
            <a:endParaRPr/>
          </a:p>
        </p:txBody>
      </p:sp>
      <p:sp>
        <p:nvSpPr>
          <p:cNvPr id="241" name="Google Shape;241;p23"/>
          <p:cNvSpPr txBox="1"/>
          <p:nvPr/>
        </p:nvSpPr>
        <p:spPr>
          <a:xfrm>
            <a:off x="2503140" y="4180433"/>
            <a:ext cx="1333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1.</a:t>
            </a:r>
            <a:endParaRPr/>
          </a:p>
        </p:txBody>
      </p:sp>
      <p:sp>
        <p:nvSpPr>
          <p:cNvPr id="242" name="Google Shape;242;p23"/>
          <p:cNvSpPr txBox="1"/>
          <p:nvPr/>
        </p:nvSpPr>
        <p:spPr>
          <a:xfrm>
            <a:off x="2636490" y="4180433"/>
            <a:ext cx="729987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3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Roll-Up</a:t>
            </a:r>
            <a:endParaRPr/>
          </a:p>
        </p:txBody>
      </p:sp>
      <p:sp>
        <p:nvSpPr>
          <p:cNvPr id="243" name="Google Shape;243;p23"/>
          <p:cNvSpPr txBox="1"/>
          <p:nvPr/>
        </p:nvSpPr>
        <p:spPr>
          <a:xfrm>
            <a:off x="2465040" y="4485233"/>
            <a:ext cx="1714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2.</a:t>
            </a:r>
            <a:endParaRPr/>
          </a:p>
        </p:txBody>
      </p:sp>
      <p:sp>
        <p:nvSpPr>
          <p:cNvPr id="244" name="Google Shape;244;p23"/>
          <p:cNvSpPr txBox="1"/>
          <p:nvPr/>
        </p:nvSpPr>
        <p:spPr>
          <a:xfrm>
            <a:off x="2636490" y="4485233"/>
            <a:ext cx="729987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Pivot</a:t>
            </a:r>
            <a:endParaRPr/>
          </a:p>
        </p:txBody>
      </p:sp>
      <p:sp>
        <p:nvSpPr>
          <p:cNvPr id="245" name="Google Shape;245;p23"/>
          <p:cNvSpPr txBox="1"/>
          <p:nvPr/>
        </p:nvSpPr>
        <p:spPr>
          <a:xfrm>
            <a:off x="2465040" y="4790033"/>
            <a:ext cx="1714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3.</a:t>
            </a:r>
            <a:endParaRPr/>
          </a:p>
        </p:txBody>
      </p:sp>
      <p:sp>
        <p:nvSpPr>
          <p:cNvPr id="246" name="Google Shape;246;p23"/>
          <p:cNvSpPr txBox="1"/>
          <p:nvPr/>
        </p:nvSpPr>
        <p:spPr>
          <a:xfrm>
            <a:off x="2636490" y="4790033"/>
            <a:ext cx="729987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Drill-Down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2465040" y="5094833"/>
            <a:ext cx="1714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4.</a:t>
            </a:r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2636490" y="5094833"/>
            <a:ext cx="729987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Slice</a:t>
            </a:r>
            <a:endParaRPr/>
          </a:p>
        </p:txBody>
      </p:sp>
      <p:sp>
        <p:nvSpPr>
          <p:cNvPr id="249" name="Google Shape;249;p23"/>
          <p:cNvSpPr txBox="1"/>
          <p:nvPr/>
        </p:nvSpPr>
        <p:spPr>
          <a:xfrm>
            <a:off x="581025" y="-69353"/>
            <a:ext cx="11581447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Puzzle 1: The Operation Challenge</a:t>
            </a:r>
            <a:endParaRPr/>
          </a:p>
        </p:txBody>
      </p:sp>
      <p:sp>
        <p:nvSpPr>
          <p:cNvPr id="250" name="Google Shape;250;p23"/>
          <p:cNvSpPr/>
          <p:nvPr/>
        </p:nvSpPr>
        <p:spPr>
          <a:xfrm>
            <a:off x="581025" y="606921"/>
            <a:ext cx="1102995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3565-1EA2-4B4E-8B4E-EFAE5AC2DA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ABF87-F2C3-4189-ABCE-6069F8FBAA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OLAP Fundamentals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8F972-00A1-43F1-8346-23F61DC7A2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2538412"/>
            <a:ext cx="52768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153864"/>
            <a:ext cx="5276850" cy="562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5125" y="3679626"/>
            <a:ext cx="4514850" cy="120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" y="2538412"/>
            <a:ext cx="52768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 txBox="1"/>
          <p:nvPr/>
        </p:nvSpPr>
        <p:spPr>
          <a:xfrm>
            <a:off x="6715125" y="1801564"/>
            <a:ext cx="4740592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True or False?</a:t>
            </a:r>
            <a:endParaRPr/>
          </a:p>
        </p:txBody>
      </p:sp>
      <p:sp>
        <p:nvSpPr>
          <p:cNvPr id="261" name="Google Shape;261;p24"/>
          <p:cNvSpPr txBox="1"/>
          <p:nvPr/>
        </p:nvSpPr>
        <p:spPr>
          <a:xfrm>
            <a:off x="6715125" y="2354014"/>
            <a:ext cx="4514850" cy="109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"In a Slice operation, the resulting data structure has the same number of dimensions as the original cube."</a:t>
            </a:r>
            <a:endParaRPr/>
          </a:p>
        </p:txBody>
      </p:sp>
      <p:sp>
        <p:nvSpPr>
          <p:cNvPr id="262" name="Google Shape;262;p24"/>
          <p:cNvSpPr txBox="1"/>
          <p:nvPr/>
        </p:nvSpPr>
        <p:spPr>
          <a:xfrm>
            <a:off x="6715125" y="5073997"/>
            <a:ext cx="4514850" cy="109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(Answer: False! Slicing reduces the dimensionality by selecting a single value for one dimension.)</a:t>
            </a:r>
            <a:endParaRPr/>
          </a:p>
        </p:txBody>
      </p:sp>
      <p:sp>
        <p:nvSpPr>
          <p:cNvPr id="263" name="Google Shape;263;p24"/>
          <p:cNvSpPr txBox="1"/>
          <p:nvPr/>
        </p:nvSpPr>
        <p:spPr>
          <a:xfrm>
            <a:off x="6905625" y="4098726"/>
            <a:ext cx="413385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Is this statement True or False?</a:t>
            </a:r>
            <a:endParaRPr/>
          </a:p>
        </p:txBody>
      </p:sp>
      <p:sp>
        <p:nvSpPr>
          <p:cNvPr id="264" name="Google Shape;264;p24"/>
          <p:cNvSpPr txBox="1"/>
          <p:nvPr/>
        </p:nvSpPr>
        <p:spPr>
          <a:xfrm>
            <a:off x="581025" y="77539"/>
            <a:ext cx="11581447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Puzzle 2: The "Cube" Logic</a:t>
            </a: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581025" y="753814"/>
            <a:ext cx="1102995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B23CF-65CC-4FF9-90AD-E25255AD1F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850FD-81CA-4692-A705-581EC2CABF3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OLAP Fundamentals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91587-ABD1-4357-AF31-5C6537B249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2490787" y="2061120"/>
            <a:ext cx="72104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rPr>
              <a:t>PART 1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2310526" y="3062287"/>
            <a:ext cx="7570946" cy="80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Concepts &amp; Comparisons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5619750" y="4663529"/>
            <a:ext cx="952500" cy="381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127357-0C5E-4366-B85C-CC09FB1A56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DC9B7-CAE4-4247-B953-D727943DA11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OLAP Fundamentals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6F9C7-904A-4F77-9F8E-7BD89C7CDF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2062162"/>
            <a:ext cx="52768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581025" y="2328862"/>
            <a:ext cx="5540692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rPr>
              <a:t>The Analytical Engine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581025" y="2843212"/>
            <a:ext cx="52768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OLAP (Online Analytical Processing)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is a category of software technology that enables analysts, managers, and executives to gain insight into data through fast, consistent, interactive access to a wide variety of possible views of information.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581025" y="4557712"/>
            <a:ext cx="52768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It provides a </a:t>
            </a: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multidimensional view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of business data, allowing users to analyze it from different perspectives simultaneously.</a:t>
            </a:r>
            <a:endParaRPr/>
          </a:p>
        </p:txBody>
      </p:sp>
      <p:pic>
        <p:nvPicPr>
          <p:cNvPr id="105" name="Google Shape;105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062162"/>
            <a:ext cx="2857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581025" y="581025"/>
            <a:ext cx="11581447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Understanding OLAP</a:t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581025" y="1257300"/>
            <a:ext cx="1102995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63470-468F-4A8D-9DCD-37F01C0103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1D8EF-6A64-4F17-B644-82275EB7DAA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OLAP Fundamentals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9F634-CE28-4891-95F1-9EEC031FCD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Google Shape;113;p16"/>
          <p:cNvGraphicFramePr/>
          <p:nvPr/>
        </p:nvGraphicFramePr>
        <p:xfrm>
          <a:off x="581025" y="2228850"/>
          <a:ext cx="11029950" cy="3476575"/>
        </p:xfrm>
        <a:graphic>
          <a:graphicData uri="http://schemas.openxmlformats.org/drawingml/2006/table">
            <a:tbl>
              <a:tblPr firstRow="1" bandRow="1">
                <a:noFill/>
                <a:tableStyleId>{228A6E04-009C-47C4-A33E-AA20E9DCC2CB}</a:tableStyleId>
              </a:tblPr>
              <a:tblGrid>
                <a:gridCol w="299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Feature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OLTP (Operational)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OLAP (Analytical)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Primary Purpose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Day-to-day transactions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Strategic Decision Making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Data Source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Relational (Single Source)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Data Warehouse (Multiple)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Data Format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Highly Normalized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Multidimensional (Cubes)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Update Frequency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Continuous / Real-time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Periodic (Batch)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Operations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Insert, Update, Delete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Complex Read-only Queries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4" name="Google Shape;114;p16"/>
          <p:cNvSpPr/>
          <p:nvPr/>
        </p:nvSpPr>
        <p:spPr>
          <a:xfrm>
            <a:off x="581025" y="2805112"/>
            <a:ext cx="2992338" cy="285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3573363" y="2805112"/>
            <a:ext cx="3859708" cy="285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7433071" y="2805112"/>
            <a:ext cx="4177903" cy="285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581025" y="3405187"/>
            <a:ext cx="299233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3573363" y="3405187"/>
            <a:ext cx="38597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7433071" y="3405187"/>
            <a:ext cx="417790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581025" y="3976687"/>
            <a:ext cx="299233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3573363" y="3976687"/>
            <a:ext cx="38597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7433071" y="3976687"/>
            <a:ext cx="417790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581025" y="4548187"/>
            <a:ext cx="299233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3573363" y="4548187"/>
            <a:ext cx="38597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7433071" y="4548187"/>
            <a:ext cx="417790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581025" y="5119687"/>
            <a:ext cx="299233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3573363" y="5119687"/>
            <a:ext cx="38597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7433071" y="5119687"/>
            <a:ext cx="417790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581025" y="5691187"/>
            <a:ext cx="299233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3573363" y="5691187"/>
            <a:ext cx="38597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7433071" y="5691187"/>
            <a:ext cx="417790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581025" y="581025"/>
            <a:ext cx="11581447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OLTP vs. OLAP: The Key Differences</a:t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581025" y="1257300"/>
            <a:ext cx="1102995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3E9191-5ECC-42F0-91D9-6AD312AFC4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11382-A305-42C5-80B2-5A5484D1E4C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OLAP Fundamentals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A00D5-DE27-469C-847E-EDB3B4828F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/>
        </p:nvSpPr>
        <p:spPr>
          <a:xfrm>
            <a:off x="581025" y="1313705"/>
            <a:ext cx="519064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OLAP Cube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581025" y="2304305"/>
            <a:ext cx="519064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rPr>
              <a:t>Multidimensional Reality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581025" y="2961530"/>
            <a:ext cx="49434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The core of OLAP is the </a:t>
            </a: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Cube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, a data structure that allows for fast analysis of data across multiple dimensions.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666750" y="4218830"/>
            <a:ext cx="1047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771525" y="4218830"/>
            <a:ext cx="47529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Measures: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Numerical values (e.g., Sales, Profit).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666750" y="4523630"/>
            <a:ext cx="1047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771525" y="4523630"/>
            <a:ext cx="47529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Dimensions: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Categorical attributes (e.g., Time, Location, Product).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666750" y="5133230"/>
            <a:ext cx="1047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771525" y="5133230"/>
            <a:ext cx="47529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Cells: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The intersection of dimensions containing the measure.</a:t>
            </a:r>
            <a:endParaRPr/>
          </a:p>
        </p:txBody>
      </p:sp>
      <p:pic>
        <p:nvPicPr>
          <p:cNvPr id="148" name="Google Shape;148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300" y="1014950"/>
            <a:ext cx="5314950" cy="48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2E14D-84C5-4D22-AC8E-03AA334F54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4CE9A-26B6-48D2-95FB-9ECFD11A66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OLAP Fundamentals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0FDF5-24F3-460D-959D-F9A2C7B0AF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/>
        </p:nvSpPr>
        <p:spPr>
          <a:xfrm>
            <a:off x="2333625" y="2061120"/>
            <a:ext cx="7524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rPr>
              <a:t>PART 2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2145506" y="3062287"/>
            <a:ext cx="7900987" cy="80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Operations &amp; Architecture</a:t>
            </a: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5619750" y="4663529"/>
            <a:ext cx="952500" cy="381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2DCE38-9B0F-4638-AE94-3CF9D89921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D9AC07-A032-4A26-B003-E3BFAE2AB81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OLAP Fundamentals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DBCF3-0BDC-411D-BA36-34B32DC6D7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2362200"/>
            <a:ext cx="5276850" cy="32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362200"/>
            <a:ext cx="5276850" cy="32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1019175" y="3571875"/>
            <a:ext cx="468058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rPr>
              <a:t>Roll-Up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1019175" y="4086225"/>
            <a:ext cx="4457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Summarizes data by climbing up a hierarchy or reducing dimensions. </a:t>
            </a:r>
            <a:r>
              <a:rPr lang="en-US" sz="1500" b="0" i="1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(e.g., viewing sales by Country instead of by City)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6772275" y="3571875"/>
            <a:ext cx="468058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rPr>
              <a:t>Drill-Down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6772275" y="4086225"/>
            <a:ext cx="4457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Navigates from less detailed data to more detailed data. </a:t>
            </a:r>
            <a:r>
              <a:rPr lang="en-US" sz="1500" b="0" i="1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(e.g., moving from Year to Month view)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pic>
        <p:nvPicPr>
          <p:cNvPr id="168" name="Google Shape;168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9175" y="2790825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72275" y="2790825"/>
            <a:ext cx="4000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581025" y="581025"/>
            <a:ext cx="11581447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Navigating Hierarchy: Roll-Up &amp; Drill-Down</a:t>
            </a:r>
            <a:endParaRPr/>
          </a:p>
        </p:txBody>
      </p:sp>
      <p:sp>
        <p:nvSpPr>
          <p:cNvPr id="171" name="Google Shape;171;p19"/>
          <p:cNvSpPr/>
          <p:nvPr/>
        </p:nvSpPr>
        <p:spPr>
          <a:xfrm>
            <a:off x="581025" y="1257300"/>
            <a:ext cx="1102995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76C501-799D-4445-8F56-C3C2EE6A8D6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9E6BD-5224-4E66-9849-1EAD4E1CC6E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OLAP Fundamentals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A6892-372E-42A4-8EBD-9894DEC51B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2490787"/>
            <a:ext cx="348615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2925" y="2490787"/>
            <a:ext cx="348615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4825" y="2490787"/>
            <a:ext cx="3486150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1019175" y="3138487"/>
            <a:ext cx="28003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rPr>
              <a:t>Slice</a:t>
            </a:r>
            <a:endParaRPr/>
          </a:p>
        </p:txBody>
      </p:sp>
      <p:sp>
        <p:nvSpPr>
          <p:cNvPr id="181" name="Google Shape;181;p20"/>
          <p:cNvSpPr txBox="1"/>
          <p:nvPr/>
        </p:nvSpPr>
        <p:spPr>
          <a:xfrm>
            <a:off x="1019175" y="3652837"/>
            <a:ext cx="2667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Pick a single value for one dimension to create a 2D view. </a:t>
            </a:r>
            <a:r>
              <a:rPr lang="en-US" sz="1500" b="0" i="1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(e.g., Sales for "Q1" only)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182" name="Google Shape;182;p20"/>
          <p:cNvSpPr txBox="1"/>
          <p:nvPr/>
        </p:nvSpPr>
        <p:spPr>
          <a:xfrm>
            <a:off x="4791075" y="3138487"/>
            <a:ext cx="28003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rPr>
              <a:t>Dice</a:t>
            </a:r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4791075" y="3652837"/>
            <a:ext cx="2667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Select sub-cubes by picking specific values from multiple dimensions. </a:t>
            </a:r>
            <a:r>
              <a:rPr lang="en-US" sz="1500" b="0" i="1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(e.g., "Mobiles" in "Delhi" during "Q1")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8562975" y="3138487"/>
            <a:ext cx="28003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rPr>
              <a:t>Pivot</a:t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8562975" y="3652837"/>
            <a:ext cx="2667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Rotating the data axes to view information from a new perspective. </a:t>
            </a:r>
            <a:r>
              <a:rPr lang="en-US" sz="1500" b="0" i="1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(e.g., swapping Rows and Columns)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581025" y="581025"/>
            <a:ext cx="11581447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Focusing the View: Slice, Dice &amp; Pivot</a:t>
            </a: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581025" y="1257300"/>
            <a:ext cx="1102995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5DF12-6042-49E7-8DC9-245AE31690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AB7FA-6EF3-4F76-B5E4-51AB37220E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OLAP Fundamentals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3BB5D-1D6F-40AD-A993-C74694C77A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21"/>
          <p:cNvGraphicFramePr/>
          <p:nvPr/>
        </p:nvGraphicFramePr>
        <p:xfrm>
          <a:off x="581025" y="2800350"/>
          <a:ext cx="11029950" cy="2333600"/>
        </p:xfrm>
        <a:graphic>
          <a:graphicData uri="http://schemas.openxmlformats.org/drawingml/2006/table">
            <a:tbl>
              <a:tblPr firstRow="1" bandRow="1">
                <a:noFill/>
                <a:tableStyleId>{228A6E04-009C-47C4-A33E-AA20E9DCC2CB}</a:tableStyleId>
              </a:tblPr>
              <a:tblGrid>
                <a:gridCol w="185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Architecture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Storage Mode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Performance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Ideal For...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MOLAP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Multidimensional (Cube)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Very Fast (Precalculated)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Predictable, small-to-mid data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ROLAP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Relational (Tables)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Standard (Calculated live)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Huge volumes of detailed data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HOLAP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Hybrid (Mixed)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Optimized / Balanced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Flexible business requirements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" name="Google Shape;194;p21"/>
          <p:cNvSpPr/>
          <p:nvPr/>
        </p:nvSpPr>
        <p:spPr>
          <a:xfrm>
            <a:off x="581025" y="3376612"/>
            <a:ext cx="1852761" cy="285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2433786" y="3376612"/>
            <a:ext cx="2790080" cy="285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5223867" y="3376612"/>
            <a:ext cx="2953642" cy="285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8177510" y="3376612"/>
            <a:ext cx="3433464" cy="28575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581025" y="3976687"/>
            <a:ext cx="185276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2433786" y="3976687"/>
            <a:ext cx="279008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5223867" y="3976687"/>
            <a:ext cx="295364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8177510" y="3976687"/>
            <a:ext cx="34334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581025" y="4548187"/>
            <a:ext cx="185276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2433786" y="4548187"/>
            <a:ext cx="279008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5223867" y="4548187"/>
            <a:ext cx="295364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8177510" y="4548187"/>
            <a:ext cx="34334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581025" y="5119687"/>
            <a:ext cx="185276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2433786" y="5119687"/>
            <a:ext cx="279008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5223867" y="5119687"/>
            <a:ext cx="295364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8177510" y="5119687"/>
            <a:ext cx="343346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581025" y="581025"/>
            <a:ext cx="11581447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OLAP Architecture Variants</a:t>
            </a: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581025" y="1257300"/>
            <a:ext cx="1102995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4477F-644D-479D-A385-00EEB7C94D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959AA-0B25-4128-97C1-6F3C8E0A263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OLAP Fundamentals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01A3A-995C-4AA5-8894-0E4644D5F1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Widescreen</PresentationFormat>
  <Paragraphs>132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Inter</vt:lpstr>
      <vt:lpstr>Merriweather</vt:lpstr>
      <vt:lpstr>Lato</vt:lpstr>
      <vt:lpstr>Calibri</vt:lpstr>
      <vt:lpstr>Playfair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1</cp:revision>
  <dcterms:modified xsi:type="dcterms:W3CDTF">2026-05-20T09:50:51Z</dcterms:modified>
</cp:coreProperties>
</file>