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omic Neue" panose="020B0604020202020204" charset="0"/>
      <p:regular r:id="rId16"/>
      <p:bold r:id="rId17"/>
      <p:italic r:id="rId18"/>
      <p:boldItalic r:id="rId19"/>
    </p:embeddedFont>
    <p:embeddedFont>
      <p:font typeface="Livvic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396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4f898610f7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4f898610f7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694f89871dd9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694f89871dd9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694f89875c5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694f89875c5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694f898784a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694f898784a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694f898784ed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694f898784ed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694f8986273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694f8986273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694f89863d4f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694f89863d4f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694f89865242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694f89865242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694f8986525e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694f8986525e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694f8986782a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694f8986782a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694f898696ed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694f898696ed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694f89869732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694f89869732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694f898709a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694f898709a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371600"/>
            <a:ext cx="38292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Shannon–Fano Coding</a:t>
            </a:r>
            <a:endParaRPr sz="325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Understanding Data Compression Through Information Theory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03020" y="1657350"/>
            <a:ext cx="2834640" cy="219456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💬​</a:t>
            </a:r>
            <a:endParaRPr sz="29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1" name="Google Shape;141;p22"/>
          <p:cNvSpPr txBox="1"/>
          <p:nvPr/>
        </p:nvSpPr>
        <p:spPr>
          <a:xfrm>
            <a:off x="4297680" y="1828800"/>
            <a:ext cx="37263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Why Would You Choose One Code Over Another?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Why do you think </a:t>
            </a: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Shannon–Fano coding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is less widely used today compared to </a:t>
            </a: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Huffman coding</a:t>
            </a: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? Can you think of situations where it might still be a good choice?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330" y="651510"/>
            <a:ext cx="8332470" cy="430911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Discuss! 🤷‍♀️​ 💁‍♂️​ </a:t>
            </a:r>
            <a:r>
              <a:rPr lang="en" sz="29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💬​</a:t>
            </a:r>
            <a:endParaRPr sz="29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8" name="Google Shape;148;p23"/>
          <p:cNvSpPr txBox="1"/>
          <p:nvPr/>
        </p:nvSpPr>
        <p:spPr>
          <a:xfrm>
            <a:off x="982980" y="1657350"/>
            <a:ext cx="7041000" cy="198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You might have said...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Huffman coding usually gives a more efficient code, so it's better for saving space.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Shannon–Fano is simpler to implement, so it might be useful for quick prototypes or in systems with very limited resources.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It's good in educational settings to teach basic ideas of compression and entropy.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9" name="Google Shape;149;p23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Shannon–Fano Facts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55" name="Google Shape;155;p24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Which of the following statements accurately describe Shannon–Fano coding? Select all that apply.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285750" y="15430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7" name="Google Shape;157;p24"/>
          <p:cNvSpPr txBox="1"/>
          <p:nvPr/>
        </p:nvSpPr>
        <p:spPr>
          <a:xfrm>
            <a:off x="857250" y="154305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It uses fixed-length codes for all symbols to ensure uniformity.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285750" y="24003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9" name="Google Shape;159;p24"/>
          <p:cNvSpPr txBox="1"/>
          <p:nvPr/>
        </p:nvSpPr>
        <p:spPr>
          <a:xfrm>
            <a:off x="857250" y="240030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It assigns shorter codes to more frequent symbols using a top-down approach based on probabilities.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285750" y="32575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857250" y="325755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It recursively splits the symbol list into two parts with approximately equal total probabilities.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285750" y="41148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3" name="Google Shape;163;p24"/>
          <p:cNvSpPr txBox="1"/>
          <p:nvPr/>
        </p:nvSpPr>
        <p:spPr>
          <a:xfrm>
            <a:off x="857250" y="411480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It creates prefix-free codes, meaning no code is a prefix of another, enabling unambiguous decoding.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4" name="Google Shape;164;p24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Answers on the next slide...</a:t>
            </a:r>
            <a:endParaRPr sz="1600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Shannon–Fano Facts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70" name="Google Shape;170;p25"/>
          <p:cNvSpPr txBox="1"/>
          <p:nvPr/>
        </p:nvSpPr>
        <p:spPr>
          <a:xfrm>
            <a:off x="285750" y="8572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Which of the following statements accurately describe Shannon–Fano coding? Select all that apply.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1" name="Google Shape;171;p25"/>
          <p:cNvSpPr txBox="1"/>
          <p:nvPr/>
        </p:nvSpPr>
        <p:spPr>
          <a:xfrm>
            <a:off x="285750" y="15430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2" name="Google Shape;172;p25"/>
          <p:cNvSpPr txBox="1"/>
          <p:nvPr/>
        </p:nvSpPr>
        <p:spPr>
          <a:xfrm>
            <a:off x="857250" y="154305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It uses fixed-length codes for all symbols to ensure uniformity.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3" name="Google Shape;173;p25"/>
          <p:cNvSpPr txBox="1"/>
          <p:nvPr/>
        </p:nvSpPr>
        <p:spPr>
          <a:xfrm>
            <a:off x="285750" y="24003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4" name="Google Shape;174;p25"/>
          <p:cNvSpPr txBox="1"/>
          <p:nvPr/>
        </p:nvSpPr>
        <p:spPr>
          <a:xfrm>
            <a:off x="857250" y="240030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It assigns shorter codes to more frequent symbols using a top-down approach based on probabilities.</a:t>
            </a:r>
            <a:endParaRPr sz="1600" b="1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5" name="Google Shape;175;p25"/>
          <p:cNvSpPr txBox="1"/>
          <p:nvPr/>
        </p:nvSpPr>
        <p:spPr>
          <a:xfrm>
            <a:off x="8515350" y="245745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👍​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6" name="Google Shape;176;p25"/>
          <p:cNvSpPr txBox="1"/>
          <p:nvPr/>
        </p:nvSpPr>
        <p:spPr>
          <a:xfrm>
            <a:off x="285750" y="32575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7" name="Google Shape;177;p25"/>
          <p:cNvSpPr txBox="1"/>
          <p:nvPr/>
        </p:nvSpPr>
        <p:spPr>
          <a:xfrm>
            <a:off x="857250" y="325755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It recursively splits the symbol list into two parts with approximately equal total probabilities.</a:t>
            </a:r>
            <a:endParaRPr sz="1600" b="1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8" name="Google Shape;178;p25"/>
          <p:cNvSpPr txBox="1"/>
          <p:nvPr/>
        </p:nvSpPr>
        <p:spPr>
          <a:xfrm>
            <a:off x="8515350" y="33147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👍​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9" name="Google Shape;179;p25"/>
          <p:cNvSpPr txBox="1"/>
          <p:nvPr/>
        </p:nvSpPr>
        <p:spPr>
          <a:xfrm>
            <a:off x="285750" y="41148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sz="25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80" name="Google Shape;180;p25"/>
          <p:cNvSpPr txBox="1"/>
          <p:nvPr/>
        </p:nvSpPr>
        <p:spPr>
          <a:xfrm>
            <a:off x="857250" y="411480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It creates prefix-free codes, meaning no code is a prefix of another, enabling unambiguous decoding.</a:t>
            </a:r>
            <a:endParaRPr sz="1600" b="1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81" name="Google Shape;181;p25"/>
          <p:cNvSpPr txBox="1"/>
          <p:nvPr/>
        </p:nvSpPr>
        <p:spPr>
          <a:xfrm>
            <a:off x="8515350" y="417195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👍​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82" name="Google Shape;182;p25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Recap &amp; Icebreaker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Quick Recall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What is binary encoding?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Why do we compress data?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Have you ever seen a .ZIP or .MP3 file?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Think-Pair-Share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Discuss: </a:t>
            </a:r>
            <a:r>
              <a:rPr lang="en" sz="1600" i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'Can you send a 1GB video in just 100MB without losing quality?'</a:t>
            </a:r>
            <a:endParaRPr sz="1600" i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Explore how information theory makes this possible.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800100"/>
            <a:ext cx="382905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Session Objectives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285750" y="800100"/>
            <a:ext cx="45720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By the end of this session, you will be able to: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Explain the principles of Shannon–Fano coding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Apply the algorithm to encode simple messages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Compare it with other compression techniques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Understand its role in modern data transmission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Reflect on its real-world limitations and uses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Design Thinking: Empathize &amp; Define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285750" y="80010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Empathize: Meet Riya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Riya is a telecom engineer in Bangalore. She handles large volumes of customer call data daily. Network bandwidth is limited, costs are high, and delays affect service.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Her pain point: Transmitting raw data is slow and expensive.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4686300" y="80010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Define: The Core Problem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How can we reduce the size of digital messages efficiently—without losing information—so they can be transmitted faster and cheaper?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This is the challenge Shannon–Fano coding helps solve: </a:t>
            </a:r>
            <a:r>
              <a:rPr lang="en" sz="1600" i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efficient, lossless data compression.</a:t>
            </a:r>
            <a:endParaRPr sz="1600" i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/>
          <p:nvPr/>
        </p:nvSpPr>
        <p:spPr>
          <a:xfrm>
            <a:off x="17145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7"/>
          <p:cNvSpPr/>
          <p:nvPr/>
        </p:nvSpPr>
        <p:spPr>
          <a:xfrm>
            <a:off x="309753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/>
          <p:nvPr/>
        </p:nvSpPr>
        <p:spPr>
          <a:xfrm>
            <a:off x="6035040" y="240030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49340" y="800100"/>
            <a:ext cx="269748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Ideate: Approaches to Compression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87" name="Google Shape;87;p17"/>
          <p:cNvSpPr txBox="1"/>
          <p:nvPr/>
        </p:nvSpPr>
        <p:spPr>
          <a:xfrm>
            <a:off x="285750" y="28575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Fixed-Length Codes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Each symbol uses same number of bits (e.g., ASCII). Simple but inefficient for frequent symbols.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3211830" y="13716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Variable-Length Codes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Frequent symbols get shorter codes. Saves space. Basis of Huffman and Shannon–Fano coding.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9" name="Google Shape;89;p17"/>
          <p:cNvSpPr txBox="1"/>
          <p:nvPr/>
        </p:nvSpPr>
        <p:spPr>
          <a:xfrm>
            <a:off x="6149340" y="2857500"/>
            <a:ext cx="2697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Entropy-Based Coding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Uses probability of symbols. Optimal when code length matches information content (log₂(1/p)).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800100"/>
            <a:ext cx="8572500" cy="40576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Prototype: Shannon–Fano Algorithm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T-Shaped Learning: Depth &amp; Breadth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285750" y="80010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Vertical Depth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Based on information entropy (H = Σ pᵢ log₂(1/pᵢ))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Prefix-free codes ensure unambiguous decoding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Suboptimal compared to Huffman but foundational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Average code length close to entropy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2" name="Google Shape;102;p19"/>
          <p:cNvSpPr txBox="1"/>
          <p:nvPr/>
        </p:nvSpPr>
        <p:spPr>
          <a:xfrm>
            <a:off x="4686300" y="800100"/>
            <a:ext cx="41721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5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Horizontal Breadth</a:t>
            </a:r>
            <a:endParaRPr sz="215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36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Used in early fax compression and telemetry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Link to ZIP, MP3, JPEG (conceptual foundation)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Applications in IoT, satellite communication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040F0F"/>
              </a:buClr>
              <a:buSzPts val="1600"/>
              <a:buFont typeface="Comic Neue"/>
              <a:buChar char="●"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Foundation for AI data preprocessing pipelines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6002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9144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1600200"/>
            <a:ext cx="196596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914400"/>
            <a:ext cx="196596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285750" y="171450"/>
            <a:ext cx="8572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90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Real-World Connections</a:t>
            </a:r>
            <a:endParaRPr sz="290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285750" y="30861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Telecom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Reduces call log size for faster transfer between towers.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2480310" y="24003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Space Data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NASA uses similar methods to transmit images from Mars.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4686300" y="30861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Streaming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Helps compress metadata for faster video loading.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6880860" y="2400300"/>
            <a:ext cx="19659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Archives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Preserves historical records efficiently in digital libraries.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/>
          <p:nvPr/>
        </p:nvSpPr>
        <p:spPr>
          <a:xfrm>
            <a:off x="3714750" y="85725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1"/>
          <p:cNvSpPr/>
          <p:nvPr/>
        </p:nvSpPr>
        <p:spPr>
          <a:xfrm>
            <a:off x="3714750" y="186309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1"/>
          <p:cNvSpPr/>
          <p:nvPr/>
        </p:nvSpPr>
        <p:spPr>
          <a:xfrm>
            <a:off x="3714750" y="288036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1"/>
          <p:cNvSpPr/>
          <p:nvPr/>
        </p:nvSpPr>
        <p:spPr>
          <a:xfrm>
            <a:off x="3714750" y="3897630"/>
            <a:ext cx="411600" cy="411600"/>
          </a:xfrm>
          <a:prstGeom prst="ellipse">
            <a:avLst/>
          </a:prstGeom>
          <a:solidFill>
            <a:srgbClr val="FFFFFF"/>
          </a:solidFill>
          <a:ln w="25400" cap="flat" cmpd="sng">
            <a:solidFill>
              <a:srgbClr val="2C6E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1"/>
          <p:cNvSpPr txBox="1"/>
          <p:nvPr/>
        </p:nvSpPr>
        <p:spPr>
          <a:xfrm>
            <a:off x="3714750" y="171450"/>
            <a:ext cx="51435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50" b="1">
                <a:solidFill>
                  <a:srgbClr val="D90368"/>
                </a:solidFill>
                <a:latin typeface="Livvic"/>
                <a:ea typeface="Livvic"/>
                <a:cs typeface="Livvic"/>
                <a:sym typeface="Livvic"/>
              </a:rPr>
              <a:t>Summary Mind Map</a:t>
            </a:r>
            <a:endParaRPr sz="3250" b="1">
              <a:solidFill>
                <a:srgbClr val="D90368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26" name="Google Shape;126;p21"/>
          <p:cNvSpPr txBox="1"/>
          <p:nvPr/>
        </p:nvSpPr>
        <p:spPr>
          <a:xfrm>
            <a:off x="3714750" y="85725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4297680" y="80010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Core Idea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Assign shorter codes to more frequent symbols using probability splits.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3714750" y="186309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4297680" y="180594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Key Steps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Sort, split, assign 0/1, recurse—build prefix codes top-down.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3714750" y="288036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4297680" y="282321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Efficiency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Average length near entropy; less optimal than Huffman coding.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3714750" y="3897630"/>
            <a:ext cx="4116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4</a:t>
            </a:r>
            <a:endParaRPr sz="16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4297680" y="3840480"/>
            <a:ext cx="45606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Legacy</a:t>
            </a:r>
            <a:endParaRPr sz="200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0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Paved way for modern compression used in files, audio, and networks.</a:t>
            </a:r>
            <a:endParaRPr sz="160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779</Words>
  <Application>Microsoft Office PowerPoint</Application>
  <PresentationFormat>On-screen Show (16:9)</PresentationFormat>
  <Paragraphs>99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Livvic</vt:lpstr>
      <vt:lpstr>Arial</vt:lpstr>
      <vt:lpstr>Comic Neue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modified xsi:type="dcterms:W3CDTF">2025-12-27T07:26:32Z</dcterms:modified>
</cp:coreProperties>
</file>