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Livvic" pitchFamily="2" charset="0"/>
      <p:regular r:id="rId21"/>
      <p:bold r:id="rId22"/>
      <p:italic r:id="rId23"/>
      <p:boldItalic r:id="rId24"/>
    </p:embeddedFont>
    <p:embeddedFont>
      <p:font typeface="Luckiest Guy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fc0c330ea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fc0c330ea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9ffc0c4ca6a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9ffc0c4ca6a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9ffc0c4f0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9ffc0c4f0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ffc0c56e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ffc0c56e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fc0c3945b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fc0c3945b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69ffc0c3c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69ffc0c3c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69ffc0c3ee2b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69ffc0c3ee2b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9ffc0c44dcb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9ffc0c44dcb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9ffc0c44dd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9ffc0c44dd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9ffc0c4a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9ffc0c4a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69ffc0c4c9ff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69ffc0c4c9ff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69ffc0c4ca2c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69ffc0c4ca2c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92831-75B3-584A-A6FA-C0D380FDCE8A}"/>
              </a:ext>
            </a:extLst>
          </p:cNvPr>
          <p:cNvSpPr/>
          <p:nvPr/>
        </p:nvSpPr>
        <p:spPr>
          <a:xfrm>
            <a:off x="7793665" y="4552570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C0DB8-FF03-5830-89DE-7B619C84C01C}"/>
              </a:ext>
            </a:extLst>
          </p:cNvPr>
          <p:cNvSpPr/>
          <p:nvPr/>
        </p:nvSpPr>
        <p:spPr>
          <a:xfrm>
            <a:off x="803679" y="1010056"/>
            <a:ext cx="729393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60"/>
              </a:spcBef>
            </a:pPr>
            <a:endParaRPr lang="en-US" sz="18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SYNDROME DECODING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6369B-005F-FACD-A953-8FDB14302717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F96EBB6-417F-EB70-D85B-22F19DCCE977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CE42E2-842E-E019-BCEB-BF65DB6A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89409"/>
              </p:ext>
            </p:extLst>
          </p:nvPr>
        </p:nvGraphicFramePr>
        <p:xfrm>
          <a:off x="2466754" y="3550869"/>
          <a:ext cx="4820944" cy="22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0944">
                  <a:extLst>
                    <a:ext uri="{9D8B030D-6E8A-4147-A177-3AD203B41FA5}">
                      <a16:colId xmlns:a16="http://schemas.microsoft.com/office/drawing/2014/main" val="3153677224"/>
                    </a:ext>
                  </a:extLst>
                </a:gridCol>
              </a:tblGrid>
              <a:tr h="22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LINEAR BLOCK CODES AND CYCLIC CODES 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3479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E2695B-D333-6970-8036-92A946C6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TEST: THE DECODING SEQUENCE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Arrange the steps of the Syndrome Decoding process in the correct order for a received vector 'r'.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Compute Syndrome S = r · Hᵀ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Identify the Error Pattern (e) corresponding to S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Subtract/XOR the Error Pattern from r (v = r - e)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Extract data bits from the corrected codeword v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8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981783-20E1-FAA8-FDFB-8D1CE976FBBA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9981A-4A85-5ECC-F882-6DC68324A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807" y="241959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FC52BC-3991-3A2A-15A7-829AFCAB2FAC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10/14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90206"/>
            <a:ext cx="7340735" cy="35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SUMMARY MIND MAP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44235-831E-16FD-FC3A-CB4D2661A59E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7EE7C-D591-7A15-E376-B4737BFD3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645" y="91766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A03983-BB74-76FC-CB45-CB14F62C1BAD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11/14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REFLECT &amp; APPLY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 are designing a communication system for a high-interference industrial plant in Pune. If the noise is so high that two bits flip simultaneously, but your Syndrome Decoding only targets single-bit errors, what happens to the data? How would you solve this?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B9013-2390-52DB-177E-39BD15B625EB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72E10-DFCB-6211-794A-A69C746D0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6B6C8A-E4FE-8BE0-B479-C06568426465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12/14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REFLECT &amp; APPLY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syndrome points to a 'false' single-bit error, causing a corrupted message.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must increase the 'minimum distance' by adding more parity bits.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must expand the Syndrome Table to include two-bit error patterns.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0215D6-479D-8DAB-4B80-736CC2BE0D74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83CC7-4DE5-4F44-CF7E-F1942F1E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807" y="87146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F35AA1-4F11-D14E-E8CB-75A0A35E3034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13/14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1EBB0-116A-61C3-5FC0-FF0D50C0DBFB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F83DC-A0CF-24BE-5231-12706F8AFA20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219C6-F520-9CE8-AE88-962B0B47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807" y="87146"/>
            <a:ext cx="850605" cy="762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4C050B-6C3E-B2B1-70D2-2155A8BF7BBF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    2/14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56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DF5ED1-4D8D-9BE1-77EA-46261B2E2B4B}"/>
              </a:ext>
            </a:extLst>
          </p:cNvPr>
          <p:cNvSpPr/>
          <p:nvPr/>
        </p:nvSpPr>
        <p:spPr>
          <a:xfrm>
            <a:off x="7199305" y="8115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4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SYNDROME DECODING</a:t>
            </a:r>
            <a:endParaRPr sz="240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19912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Efficient Error Correction for Data Transmission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0BB5A-87AE-AF4D-2C2A-C122EDF49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F6776B-E253-09FA-4CF5-CDC24F43E1F6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    2/14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220" y="788670"/>
            <a:ext cx="3827010" cy="35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857250"/>
            <a:ext cx="765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STARTER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85750" y="301752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08610" y="307467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RECALL &amp; CONNECTION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85750" y="1165860"/>
            <a:ext cx="4572000" cy="21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Before we dive in, let us recall: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Linear Block Codes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use parity check bits to ensure data integrity.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Icebreaker: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If you were sending a vital bank transfer and one bit flipped from '0' to '1', how would the receiver know it wasn't valid?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65810" y="304038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Key point</a:t>
            </a:r>
            <a:endParaRPr sz="1440" b="1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573B06"/>
                </a:solidFill>
                <a:latin typeface="Comic Neue"/>
                <a:ea typeface="Comic Neue"/>
                <a:cs typeface="Comic Neue"/>
                <a:sym typeface="Comic Neue"/>
              </a:rPr>
              <a:t>The objective today is to master the 'Syndrome'— the fingerprint that identifies exactly where an error occurred.</a:t>
            </a:r>
            <a:endParaRPr sz="1620">
              <a:solidFill>
                <a:srgbClr val="573B0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E139EE-E730-3257-61CB-FEE4B0C52D55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F00E1-2DD8-F243-CEB6-4B7FFE637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702" y="1208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9862E7-FB8A-8ACF-82EA-CEF76AE78078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3/14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52" y="438896"/>
            <a:ext cx="2936234" cy="33812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7000" y="124985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EMPATHIZE: THE PERSONA</a:t>
            </a:r>
            <a:endParaRPr sz="2880" b="1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54426" y="728585"/>
            <a:ext cx="5143500" cy="28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Meet Rohan, Network Engineer</a:t>
            </a:r>
            <a:endParaRPr sz="216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Rohan works at a 5G infrastructure firm in Bangalore. His system receives millions of packets per second.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Pain Point:</a:t>
            </a:r>
            <a:r>
              <a:rPr lang="en" sz="162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Comparing received vectors to every single valid codeword (Minimum Distance Decoding) is too slow. He needs a shortcut to find errors without exhaustive searching.</a:t>
            </a:r>
            <a:endParaRPr sz="162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8277" y="2811810"/>
            <a:ext cx="4524578" cy="73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sz="1440" b="1" dirty="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The 'Define' phase: How can we identify errors instantly using only the Parity Check Matrix (H)?</a:t>
            </a:r>
            <a:endParaRPr sz="1620" dirty="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C28214-EDA4-44E2-0760-7A94B6678FB7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970DF-7F54-53A7-019B-2792E982E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C576FE-E26C-71DA-15DB-9AFB4E4F1F86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4/14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6878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85750" y="25146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THE IDEATE PHASE: THE SYNDROME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5750" y="86868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Instead of checking every codeword, we calculate the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Syndrome (S)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using the received vector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the transpose of the Parity Check Matrix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85750" y="386334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it works:</a:t>
            </a:r>
            <a:endParaRPr sz="198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 = 0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the received vector is a valid codeword. If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 ≠ 0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an error has occurred!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E4721-F036-E8FE-4676-9561ABE86D94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E8B2B-7268-CE9A-52CB-CDA4F27CA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3A0C79-E82A-C19D-73EE-883B6DEF5396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5/14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85750" y="220599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PROTOTYPE: DECODING STEPS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BDD6F-5B8C-44BE-1604-B21DA0310139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47EDB-A500-DBCA-BC59-A9A3F984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56FDBB-563A-594E-8256-F1975B9EED9C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6/14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971800"/>
            <a:ext cx="8572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4652010" y="788670"/>
            <a:ext cx="4194900" cy="1577400"/>
          </a:xfrm>
          <a:prstGeom prst="roundRect">
            <a:avLst>
              <a:gd name="adj" fmla="val 16667"/>
            </a:avLst>
          </a:prstGeom>
          <a:solidFill>
            <a:srgbClr val="E6F1FB"/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674870" y="84582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VERTICAL DEPTH: MATHEMATICAL RIGOR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78867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Properties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syndrome depends </a:t>
            </a: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only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on the error pattern, not the sent codeword.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a single error in position </a:t>
            </a:r>
            <a:r>
              <a:rPr lang="en" sz="162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the syndrome will be identical to the </a:t>
            </a:r>
            <a:r>
              <a:rPr lang="en" sz="162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i-th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column of H.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132070" y="811530"/>
            <a:ext cx="360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0B2F50"/>
                </a:solidFill>
                <a:latin typeface="Comic Neue"/>
                <a:ea typeface="Comic Neue"/>
                <a:cs typeface="Comic Neue"/>
                <a:sym typeface="Comic Neue"/>
              </a:rPr>
              <a:t>Remember</a:t>
            </a:r>
            <a:endParaRPr sz="1440" b="1">
              <a:solidFill>
                <a:srgbClr val="0B2F50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B2F50"/>
                </a:solidFill>
                <a:latin typeface="Comic Neue"/>
                <a:ea typeface="Comic Neue"/>
                <a:cs typeface="Comic Neue"/>
                <a:sym typeface="Comic Neue"/>
              </a:rPr>
              <a:t>If two different error patterns yield the same syndrome, they belong to the same 'Coset'. We always choose the 'Coset Leader' with the minimum weight.</a:t>
            </a:r>
            <a:endParaRPr sz="1620">
              <a:solidFill>
                <a:srgbClr val="0B2F50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AA843-C70A-66BD-0A84-B01D75F83D2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3AE7C-DD2E-1CF7-D931-E2F76AF2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84F1B5-F1A4-AFA3-EE58-F3976BFCC26A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7/14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279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285750" y="3451860"/>
            <a:ext cx="11886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HORIZONTAL BREADTH: APPLICATIONS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788670"/>
            <a:ext cx="4572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Where is it used?</a:t>
            </a:r>
            <a:endParaRPr sz="216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Deep Space: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Voyager 1 uses variations of this to send photos across the solar system.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QR Codes: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Error correction allows you to scan a damaged or partially covered code.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/>
              <a:buChar char="●"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RAM: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ECC (Error Correction Code) memory in servers uses syndrome-style checks to prevent crashes.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285750" y="376047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Error Correction uses 'Stabilizer Codes', which are quantum versions of syndrome decoding.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5C4DB-14F1-BAAA-91D0-B7808BB6FBF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DA50C-0DAD-6E80-A298-8F36AC3B4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370" y="2570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D50EF7-55E6-8D12-8F3B-6B23E6F8FE0A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8/14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TEST: THE DECODING SEQUENCE</a:t>
            </a:r>
            <a:endParaRPr sz="288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Arrange the steps of the Syndrome Decoding process in the correct order for a received vector 'r'.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Extract data bits from the corrected codeword v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Compute Syndrome S = r · Hᵀ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Subtract/XOR the Error Pattern from r (v = r - e)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Identify the Error Pattern (e) corresponding to S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845587" y="609375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20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90D1C-E5A9-92B0-134F-36FE8B69790C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DF5FF-CAC0-F74B-186E-1DE0B8B6B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DD42F6-CA2D-2109-1AAB-72C11F2A0CC1}"/>
              </a:ext>
            </a:extLst>
          </p:cNvPr>
          <p:cNvSpPr/>
          <p:nvPr/>
        </p:nvSpPr>
        <p:spPr>
          <a:xfrm>
            <a:off x="57000" y="4873752"/>
            <a:ext cx="88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12.05.2026   </a:t>
            </a:r>
            <a:r>
              <a:rPr lang="en-US" sz="12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23ITT304-</a:t>
            </a:r>
            <a:r>
              <a:rPr lang="en-US" sz="12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2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ea typeface="Luckiest Guy"/>
                <a:cs typeface="Times New Roman" panose="02020603050405020304" pitchFamily="18" charset="0"/>
                <a:sym typeface="Luckiest Guy"/>
              </a:rPr>
              <a:t>SYNDROME DECODING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2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	9/14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867</Words>
  <Application>Microsoft Office PowerPoint</Application>
  <PresentationFormat>On-screen Show (16:9)</PresentationFormat>
  <Paragraphs>87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Luckiest Guy</vt:lpstr>
      <vt:lpstr>Times New Roman</vt:lpstr>
      <vt:lpstr>Arial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hp</cp:lastModifiedBy>
  <cp:revision>2</cp:revision>
  <dcterms:modified xsi:type="dcterms:W3CDTF">2026-05-09T23:43:08Z</dcterms:modified>
</cp:coreProperties>
</file>