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276" r:id="rId2"/>
    <p:sldId id="258" r:id="rId3"/>
    <p:sldId id="257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71" r:id="rId12"/>
    <p:sldId id="272" r:id="rId13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24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smtClean="0"/>
              <a:t>10-11-</a:t>
            </a:r>
            <a:r>
              <a:rPr lang="en-IN" spc="-20" smtClean="0"/>
              <a:t>2025</a:t>
            </a:r>
            <a:endParaRPr lang="en-IN" spc="-20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marL="103505">
              <a:lnSpc>
                <a:spcPct val="100000"/>
              </a:lnSpc>
              <a:spcBef>
                <a:spcPts val="40"/>
              </a:spcBef>
            </a:pPr>
            <a:fld id="{81D60167-4931-47E6-BA6A-407CBD079E47}" type="slidenum">
              <a:rPr lang="en-IN" spc="-20" smtClean="0"/>
              <a:t>‹#›</a:t>
            </a:fld>
            <a:r>
              <a:rPr lang="en-IN" spc="-20" smtClean="0"/>
              <a:t>/17</a:t>
            </a:r>
            <a:endParaRPr lang="en-IN" spc="-20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JavaScript" TargetMode="External"/><Relationship Id="rId2" Type="http://schemas.openxmlformats.org/officeDocument/2006/relationships/hyperlink" Target="https://www.w3schools.com/j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javatpoint.com/javascript-tutoria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5004" y="390939"/>
            <a:ext cx="11413999" cy="7816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SNS</a:t>
            </a:r>
            <a:r>
              <a:rPr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COLLEGE</a:t>
            </a:r>
            <a:r>
              <a:rPr b="1" spc="-9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dirty="0">
                <a:solidFill>
                  <a:srgbClr val="001F5F"/>
                </a:solidFill>
                <a:latin typeface="Cambria"/>
                <a:cs typeface="Cambria"/>
              </a:rPr>
              <a:t>OF</a:t>
            </a:r>
            <a:r>
              <a:rPr b="1" spc="-1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b="1" spc="-10" dirty="0">
                <a:solidFill>
                  <a:srgbClr val="001F5F"/>
                </a:solidFill>
                <a:latin typeface="Cambria"/>
                <a:cs typeface="Cambria"/>
              </a:rPr>
              <a:t>TECHNOLOGY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4400" y="1143000"/>
            <a:ext cx="3708147" cy="4235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ts val="1570"/>
              </a:lnSpc>
              <a:spcBef>
                <a:spcPts val="90"/>
              </a:spcBef>
            </a:pPr>
            <a:r>
              <a:rPr sz="1400" b="1" dirty="0">
                <a:solidFill>
                  <a:srgbClr val="010300"/>
                </a:solidFill>
                <a:latin typeface="Cambria"/>
                <a:cs typeface="Cambria"/>
              </a:rPr>
              <a:t>An</a:t>
            </a:r>
            <a:r>
              <a:rPr sz="1400" b="1" spc="-3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Autonomous</a:t>
            </a:r>
            <a:r>
              <a:rPr sz="1400" b="1" spc="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1400" b="1" spc="-10" dirty="0">
                <a:solidFill>
                  <a:srgbClr val="010300"/>
                </a:solidFill>
                <a:latin typeface="Cambria"/>
                <a:cs typeface="Cambria"/>
              </a:rPr>
              <a:t>Institution</a:t>
            </a:r>
            <a:endParaRPr sz="1400" dirty="0">
              <a:latin typeface="Cambria"/>
              <a:cs typeface="Cambria"/>
            </a:endParaRPr>
          </a:p>
          <a:p>
            <a:pPr marL="2540" algn="ctr">
              <a:lnSpc>
                <a:spcPts val="1570"/>
              </a:lnSpc>
            </a:pPr>
            <a:r>
              <a:rPr sz="1400" b="1" spc="-20" dirty="0">
                <a:solidFill>
                  <a:srgbClr val="010300"/>
                </a:solidFill>
                <a:latin typeface="Cambria"/>
                <a:cs typeface="Cambria"/>
              </a:rPr>
              <a:t>Coimbatore-</a:t>
            </a:r>
            <a:r>
              <a:rPr sz="1400" b="1" spc="-25" dirty="0">
                <a:solidFill>
                  <a:srgbClr val="010300"/>
                </a:solidFill>
                <a:latin typeface="Cambria"/>
                <a:cs typeface="Cambria"/>
              </a:rPr>
              <a:t>35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1447800"/>
            <a:ext cx="11155680" cy="2308324"/>
          </a:xfrm>
          <a:prstGeom prst="rect">
            <a:avLst/>
          </a:prstGeom>
        </p:spPr>
        <p:txBody>
          <a:bodyPr vert="horz" wrap="square" lIns="0" tIns="342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Department</a:t>
            </a:r>
            <a:r>
              <a:rPr sz="4000" b="1" spc="-114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of</a:t>
            </a:r>
            <a:r>
              <a:rPr sz="40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Computer</a:t>
            </a:r>
            <a:r>
              <a:rPr sz="4000" b="1" spc="-8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Science</a:t>
            </a:r>
            <a:r>
              <a:rPr sz="4000" b="1" spc="-7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C00000"/>
                </a:solidFill>
                <a:latin typeface="Cambria"/>
                <a:cs typeface="Cambria"/>
              </a:rPr>
              <a:t>&amp;</a:t>
            </a:r>
            <a:r>
              <a:rPr sz="40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4000" b="1" spc="-10" dirty="0" smtClean="0">
                <a:solidFill>
                  <a:srgbClr val="C00000"/>
                </a:solidFill>
                <a:latin typeface="Cambria"/>
                <a:cs typeface="Cambria"/>
              </a:rPr>
              <a:t>Engineering</a:t>
            </a:r>
            <a:endParaRPr lang="en-IN" sz="4000" dirty="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700"/>
              </a:spcBef>
            </a:pPr>
            <a:r>
              <a:rPr lang="en-IN" sz="4000" b="1" dirty="0">
                <a:latin typeface="Cambria"/>
                <a:cs typeface="Cambria"/>
              </a:rPr>
              <a:t> </a:t>
            </a:r>
            <a:r>
              <a:rPr lang="en-IN" sz="4000" b="1" dirty="0" smtClean="0">
                <a:latin typeface="Cambria"/>
                <a:cs typeface="Cambria"/>
              </a:rPr>
              <a:t>                    </a:t>
            </a:r>
            <a:r>
              <a:rPr sz="2800" b="1" dirty="0" smtClean="0">
                <a:latin typeface="Cambria"/>
                <a:cs typeface="Cambria"/>
              </a:rPr>
              <a:t>23ITT202</a:t>
            </a:r>
            <a:r>
              <a:rPr sz="2800" b="1" spc="-75" dirty="0" smtClean="0">
                <a:latin typeface="Cambria"/>
                <a:cs typeface="Cambria"/>
              </a:rPr>
              <a:t> </a:t>
            </a:r>
            <a:r>
              <a:rPr sz="2800" b="1" dirty="0" smtClean="0">
                <a:latin typeface="Cambria"/>
                <a:cs typeface="Cambria"/>
              </a:rPr>
              <a:t>–</a:t>
            </a:r>
            <a:r>
              <a:rPr lang="en-IN" sz="2800" b="1" spc="-60" dirty="0">
                <a:latin typeface="Cambria"/>
                <a:cs typeface="Cambria"/>
              </a:rPr>
              <a:t> </a:t>
            </a:r>
            <a:r>
              <a:rPr lang="en-IN" sz="2800" b="1" spc="-60" dirty="0" smtClean="0">
                <a:latin typeface="Cambria"/>
                <a:cs typeface="Cambria"/>
              </a:rPr>
              <a:t>Object Oriented Programming</a:t>
            </a:r>
            <a:endParaRPr sz="2800" dirty="0" smtClean="0">
              <a:latin typeface="Cambria"/>
              <a:cs typeface="Cambria"/>
            </a:endParaRPr>
          </a:p>
          <a:p>
            <a:pPr marL="1179195" algn="ctr">
              <a:lnSpc>
                <a:spcPct val="100000"/>
              </a:lnSpc>
              <a:spcBef>
                <a:spcPts val="10"/>
              </a:spcBef>
            </a:pPr>
            <a:r>
              <a:rPr sz="2500" dirty="0" smtClean="0">
                <a:solidFill>
                  <a:srgbClr val="010300"/>
                </a:solidFill>
                <a:latin typeface="Cambria"/>
                <a:cs typeface="Cambria"/>
              </a:rPr>
              <a:t>II</a:t>
            </a:r>
            <a:r>
              <a:rPr sz="2500" spc="-25" dirty="0" smtClean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B.E</a:t>
            </a:r>
            <a:r>
              <a:rPr sz="2500" spc="-4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CSE/</a:t>
            </a:r>
            <a:r>
              <a:rPr sz="2500" spc="-25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dirty="0">
                <a:solidFill>
                  <a:srgbClr val="010300"/>
                </a:solidFill>
                <a:latin typeface="Cambria"/>
                <a:cs typeface="Cambria"/>
              </a:rPr>
              <a:t>III</a:t>
            </a:r>
            <a:r>
              <a:rPr sz="2500" spc="-50" dirty="0">
                <a:solidFill>
                  <a:srgbClr val="010300"/>
                </a:solidFill>
                <a:latin typeface="Cambria"/>
                <a:cs typeface="Cambria"/>
              </a:rPr>
              <a:t> </a:t>
            </a:r>
            <a:r>
              <a:rPr sz="2500" spc="-10" dirty="0">
                <a:solidFill>
                  <a:srgbClr val="010300"/>
                </a:solidFill>
                <a:latin typeface="Cambria"/>
                <a:cs typeface="Cambria"/>
              </a:rPr>
              <a:t>SEMESTER</a:t>
            </a:r>
            <a:endParaRPr sz="25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99818" y="4416287"/>
            <a:ext cx="8741662" cy="118878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en-IN" sz="3200" b="1" dirty="0" smtClean="0">
                <a:solidFill>
                  <a:srgbClr val="001F5F"/>
                </a:solidFill>
                <a:latin typeface="Cambria"/>
                <a:cs typeface="Cambria"/>
              </a:rPr>
              <a:t>              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UNIT</a:t>
            </a:r>
            <a:r>
              <a:rPr sz="3000" b="1" spc="-45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V</a:t>
            </a:r>
            <a:r>
              <a:rPr sz="3000" b="1" spc="-10" dirty="0" smtClean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dirty="0" smtClean="0">
                <a:solidFill>
                  <a:srgbClr val="001F5F"/>
                </a:solidFill>
                <a:latin typeface="Cambria"/>
                <a:cs typeface="Cambria"/>
              </a:rPr>
              <a:t>:</a:t>
            </a:r>
            <a:r>
              <a:rPr lang="en-IN" sz="3000" b="1" dirty="0" smtClean="0">
                <a:solidFill>
                  <a:srgbClr val="001F5F"/>
                </a:solidFill>
                <a:latin typeface="Cambria"/>
                <a:cs typeface="Cambria"/>
              </a:rPr>
              <a:t> IO STREAMS AND JAVASCRIPT</a:t>
            </a:r>
            <a:endParaRPr sz="3000" dirty="0" smtClean="0">
              <a:latin typeface="Cambria"/>
              <a:cs typeface="Cambria"/>
            </a:endParaRPr>
          </a:p>
          <a:p>
            <a:pPr marR="443865" algn="ctr">
              <a:lnSpc>
                <a:spcPct val="100000"/>
              </a:lnSpc>
              <a:spcBef>
                <a:spcPts val="2235"/>
              </a:spcBef>
            </a:pPr>
            <a:r>
              <a:rPr lang="en-IN"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            </a:t>
            </a:r>
            <a:r>
              <a:rPr sz="2600" b="1" spc="-25" dirty="0" smtClean="0">
                <a:solidFill>
                  <a:srgbClr val="C00000"/>
                </a:solidFill>
                <a:latin typeface="Times New Roman"/>
                <a:cs typeface="Times New Roman"/>
              </a:rPr>
              <a:t>Topic</a:t>
            </a:r>
            <a:r>
              <a:rPr sz="2600" b="1" spc="-75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IN" sz="2600" b="1" dirty="0">
                <a:solidFill>
                  <a:srgbClr val="C00000"/>
                </a:solidFill>
                <a:latin typeface="Times New Roman"/>
                <a:cs typeface="Times New Roman"/>
              </a:rPr>
              <a:t>7</a:t>
            </a:r>
            <a:r>
              <a:rPr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600" b="1" dirty="0" smtClean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r>
              <a:rPr lang="en-IN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 JavaScript </a:t>
            </a:r>
            <a:r>
              <a:rPr lang="en-US" sz="2600" b="1" spc="-40" dirty="0" smtClean="0">
                <a:solidFill>
                  <a:srgbClr val="C00000"/>
                </a:solidFill>
                <a:latin typeface="Times New Roman"/>
                <a:cs typeface="Times New Roman"/>
              </a:rPr>
              <a:t>Objects &amp; Validation</a:t>
            </a:r>
            <a:endParaRPr lang="en-IN" sz="2600" b="1" dirty="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70" y="3505200"/>
            <a:ext cx="3034748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10/13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914400"/>
            <a:ext cx="11121389" cy="5520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8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626" y="381000"/>
            <a:ext cx="7391400" cy="1330869"/>
          </a:xfrm>
          <a:prstGeom prst="rect">
            <a:avLst/>
          </a:prstGeom>
        </p:spPr>
        <p:txBody>
          <a:bodyPr vert="horz" wrap="square" lIns="0" tIns="555998" rIns="0" bIns="0" rtlCol="0">
            <a:spAutoFit/>
          </a:bodyPr>
          <a:lstStyle/>
          <a:p>
            <a:pPr marL="4278630">
              <a:lnSpc>
                <a:spcPct val="100000"/>
              </a:lnSpc>
              <a:spcBef>
                <a:spcPts val="90"/>
              </a:spcBef>
            </a:pPr>
            <a:r>
              <a:rPr spc="-25" dirty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219200" y="2209800"/>
            <a:ext cx="10540865" cy="30386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://www.w3schools.com/js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/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developer.mozilla.org/en-US/docs/Web/JavaScript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</a:p>
          <a:p>
            <a:pPr marL="469265" marR="5080" indent="-457200">
              <a:lnSpc>
                <a:spcPct val="250000"/>
              </a:lnSpc>
              <a:spcBef>
                <a:spcPts val="95"/>
              </a:spcBef>
              <a:buClr>
                <a:srgbClr val="000000"/>
              </a:buClr>
              <a:buFont typeface="Wingdings" pitchFamily="2" charset="2"/>
              <a:buChar char="v"/>
              <a:tabLst>
                <a:tab pos="356870" algn="l"/>
              </a:tabLst>
            </a:pP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https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://</a:t>
            </a:r>
            <a:r>
              <a:rPr lang="da-DK" spc="-10" dirty="0" smtClean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  <a:hlinkClick r:id="rId4"/>
              </a:rPr>
              <a:t>www.javatpoint.com/javascript-tutorial</a:t>
            </a:r>
            <a:r>
              <a:rPr lang="da-DK" spc="-10" dirty="0">
                <a:solidFill>
                  <a:schemeClr val="accent2"/>
                </a:solidFill>
                <a:uFill>
                  <a:solidFill>
                    <a:srgbClr val="0000FF"/>
                  </a:solidFill>
                </a:uFill>
              </a:rPr>
              <a:t> </a:t>
            </a:r>
            <a:endParaRPr u="sng" spc="-10" dirty="0">
              <a:solidFill>
                <a:srgbClr val="0000FF"/>
              </a:solidFill>
              <a:uFill>
                <a:solidFill>
                  <a:srgbClr val="0000FF"/>
                </a:solidFill>
              </a:uFill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9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0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12/13</a:t>
            </a:r>
          </a:p>
        </p:txBody>
      </p:sp>
      <p:sp>
        <p:nvSpPr>
          <p:cNvPr id="11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13/13</a:t>
            </a:r>
          </a:p>
        </p:txBody>
      </p:sp>
      <p:sp>
        <p:nvSpPr>
          <p:cNvPr id="6" name="object 8"/>
          <p:cNvSpPr txBox="1"/>
          <p:nvPr/>
        </p:nvSpPr>
        <p:spPr>
          <a:xfrm>
            <a:off x="4572000" y="6428108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720725"/>
            <a:ext cx="8128000" cy="5416550"/>
          </a:xfrm>
          <a:prstGeom prst="rect">
            <a:avLst/>
          </a:prstGeom>
        </p:spPr>
      </p:pic>
      <p:sp>
        <p:nvSpPr>
          <p:cNvPr id="7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1805" y="609600"/>
            <a:ext cx="10972800" cy="1270288"/>
          </a:xfrm>
          <a:prstGeom prst="rect">
            <a:avLst/>
          </a:prstGeom>
        </p:spPr>
        <p:txBody>
          <a:bodyPr vert="horz" wrap="square" lIns="0" tIns="526483" rIns="0" bIns="0" rtlCol="0">
            <a:spAutoFit/>
          </a:bodyPr>
          <a:lstStyle/>
          <a:p>
            <a:pPr marL="2834005">
              <a:lnSpc>
                <a:spcPct val="100000"/>
              </a:lnSpc>
              <a:spcBef>
                <a:spcPts val="100"/>
              </a:spcBef>
            </a:pPr>
            <a:r>
              <a:rPr sz="4800" b="1" spc="-5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Topics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sz="4800" b="1" spc="-155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4800" b="1" spc="-1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Discussion</a:t>
            </a:r>
            <a:endParaRPr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sp>
        <p:nvSpPr>
          <p:cNvPr id="20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34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67056"/>
            <a:ext cx="1176527" cy="69494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81400" y="2362200"/>
            <a:ext cx="6324600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JavaScript Objects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DOM Basics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Form Validation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Error Handling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02/13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03/13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28472"/>
            <a:ext cx="11277600" cy="57062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04/13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28472"/>
            <a:ext cx="11277600" cy="570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19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05/13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28472"/>
            <a:ext cx="11353800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06/13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28472"/>
            <a:ext cx="11506200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7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07/13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14400"/>
            <a:ext cx="112014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61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08/13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728472"/>
            <a:ext cx="11121389" cy="570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69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4637659" y="6442324"/>
            <a:ext cx="4506341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OOPS</a:t>
            </a:r>
            <a:r>
              <a:rPr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smtClean="0">
                <a:solidFill>
                  <a:schemeClr val="bg1">
                    <a:lumMod val="50000"/>
                  </a:schemeClr>
                </a:solidFill>
                <a:latin typeface="Times New Roman"/>
                <a:cs typeface="Times New Roman"/>
              </a:rPr>
              <a:t>Object Oriented Programming </a:t>
            </a:r>
            <a:r>
              <a:rPr sz="1200" b="1" dirty="0" smtClean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lang="en-IN" sz="1200" b="1" dirty="0" err="1" smtClean="0">
                <a:solidFill>
                  <a:srgbClr val="888888"/>
                </a:solidFill>
                <a:latin typeface="Cambria"/>
                <a:cs typeface="Cambria"/>
              </a:rPr>
              <a:t>Dr.A.Sumithra</a:t>
            </a:r>
            <a:r>
              <a:rPr sz="1200" b="1" spc="-45" dirty="0" smtClean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dirty="0">
                <a:solidFill>
                  <a:srgbClr val="888888"/>
                </a:solidFill>
                <a:latin typeface="Cambria"/>
                <a:cs typeface="Cambria"/>
              </a:rPr>
              <a:t>\</a:t>
            </a:r>
            <a:r>
              <a:rPr sz="1200" b="1" spc="-25" dirty="0">
                <a:solidFill>
                  <a:srgbClr val="888888"/>
                </a:solidFill>
                <a:latin typeface="Cambria"/>
                <a:cs typeface="Cambria"/>
              </a:rPr>
              <a:t> </a:t>
            </a:r>
            <a:r>
              <a:rPr sz="1200" b="1" spc="-20" dirty="0">
                <a:solidFill>
                  <a:srgbClr val="888888"/>
                </a:solidFill>
                <a:latin typeface="Cambria"/>
                <a:cs typeface="Cambria"/>
              </a:rPr>
              <a:t>SNSCT</a:t>
            </a:r>
            <a:endParaRPr sz="1200" dirty="0">
              <a:latin typeface="Cambria"/>
              <a:cs typeface="Cambria"/>
            </a:endParaRPr>
          </a:p>
        </p:txBody>
      </p:sp>
      <p:pic>
        <p:nvPicPr>
          <p:cNvPr id="1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841735" y="33528"/>
            <a:ext cx="1176527" cy="694944"/>
          </a:xfrm>
          <a:prstGeom prst="rect">
            <a:avLst/>
          </a:prstGeom>
        </p:spPr>
      </p:pic>
      <p:sp>
        <p:nvSpPr>
          <p:cNvPr id="11" name="object 3"/>
          <p:cNvSpPr txBox="1"/>
          <p:nvPr/>
        </p:nvSpPr>
        <p:spPr>
          <a:xfrm>
            <a:off x="11187430" y="6434734"/>
            <a:ext cx="4673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1200" b="1" spc="-10" dirty="0" smtClean="0">
                <a:solidFill>
                  <a:srgbClr val="888888"/>
                </a:solidFill>
                <a:latin typeface="Cambria"/>
                <a:cs typeface="Cambria"/>
              </a:rPr>
              <a:t>09/13</a:t>
            </a:r>
          </a:p>
        </p:txBody>
      </p:sp>
      <p:sp>
        <p:nvSpPr>
          <p:cNvPr id="14" name="object 10"/>
          <p:cNvSpPr txBox="1">
            <a:spLocks noGrp="1"/>
          </p:cNvSpPr>
          <p:nvPr>
            <p:ph type="dt" sz="half" idx="10"/>
          </p:nvPr>
        </p:nvSpPr>
        <p:spPr>
          <a:xfrm>
            <a:off x="609600" y="6531680"/>
            <a:ext cx="2844800" cy="189796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lang="en-IN" spc="-10" dirty="0" smtClean="0"/>
              <a:t>01</a:t>
            </a:r>
            <a:r>
              <a:rPr spc="-10" dirty="0" smtClean="0"/>
              <a:t>-1</a:t>
            </a:r>
            <a:r>
              <a:rPr lang="en-IN" spc="-10" dirty="0" smtClean="0"/>
              <a:t>2</a:t>
            </a:r>
            <a:r>
              <a:rPr spc="-10" dirty="0" smtClean="0"/>
              <a:t>-</a:t>
            </a:r>
            <a:r>
              <a:rPr spc="-20" dirty="0" smtClean="0"/>
              <a:t>2025</a:t>
            </a:r>
            <a:endParaRPr spc="-2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11277600" cy="544413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37659" y="533400"/>
            <a:ext cx="28299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 Map</a:t>
            </a:r>
            <a:endParaRPr lang="en-I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29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2968</TotalTime>
  <Words>220</Words>
  <Application>Microsoft Office PowerPoint</Application>
  <PresentationFormat>Custom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SNS COLLEGE OF TECHNOLOGY</vt:lpstr>
      <vt:lpstr>Topics for Discussion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</dc:title>
  <dc:creator>DELL</dc:creator>
  <cp:lastModifiedBy>DELL</cp:lastModifiedBy>
  <cp:revision>193</cp:revision>
  <dcterms:created xsi:type="dcterms:W3CDTF">2025-12-13T14:29:08Z</dcterms:created>
  <dcterms:modified xsi:type="dcterms:W3CDTF">2026-04-05T11:51:29Z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2025-12-13T00:00:00Z</vt:filetime>
  </property>
  <property fmtid="{D5CDD505-2E9C-101B-9397-08002B2CF9AE}" pid="5" name="Producer">
    <vt:lpwstr>www.ilovepdf.com</vt:lpwstr>
  </property>
</Properties>
</file>