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45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279A-BE1A-3C38-978A-7B2DD09CE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328DF-CFA2-2937-D94A-E4DD5A087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51BF-E254-A791-1369-0403564D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54437-0BEE-D493-EB8F-DB9E8290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5892B-6BE4-8043-45F8-487C42C1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2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CE-FBFE-D0BC-A39A-86B9EE10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A4EC3-BCBD-ECEA-F2B3-BA5206389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BA9D-BCA7-71BA-6AC1-26C15527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EFD7E-1DE7-2794-F150-7C04AAB8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AB0E1-2E91-4918-37BE-17F459E4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882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AB182-DEFB-8065-BD97-AE7F838AD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73B0-4C2F-D383-E1F8-8A4A15FF8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B6DDD-97D4-704F-C8CF-575F9E47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B90BB-1D53-0593-0FA7-A419763F6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02451-9054-C3D9-D58B-00462240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039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4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09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37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5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367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19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36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1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17D5-E001-574D-602E-318F4600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08AE7-FB41-15A0-15EA-242D83025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4ED7-EA37-5525-D549-41C3A111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4480D-4D9A-6F92-70AE-261F5A4C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FEB1F-A2C9-8A80-04A6-B6AA65C9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137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640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9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BB87-FCD0-2932-FE03-54849CA6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751CA-A517-4A4A-A1ED-37FD4E0E4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EA5E-FFEC-20D5-73E3-DB896692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B9141-E776-5399-C88A-97E2229B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A020E-3B98-AD1B-A18B-6DA3060C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201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80AD-2CCE-EC82-491C-BDFAB6CE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DEB12-38D1-3511-0663-44AE8116A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20D7E-2C33-3114-9CF9-1A0157E97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8BEFE-4AA3-D0B9-D52E-6483E297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A7536-13B7-FFDF-0FF0-8DCEB939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FA0BC-BB7D-50E9-D6EE-FD80EDFC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6876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27A8-A7DF-D59F-08C8-FDF54DEC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6872B-0C99-9480-2846-F18EAE816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2E308-BEB2-F0F8-D1FC-DBC7AACD4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7D70A-0A0F-7C42-9400-8D43B3192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5D573-8A5A-536B-7546-84010EC87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13FDD5-42EA-C2BD-574C-3EEA8032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2094F-9375-960C-242E-3D3557D2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A818F-E8E0-FA89-6082-1712AF80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42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108B9-716F-5967-2B9F-54EFA479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DF0FE-1F72-3304-28FF-BA7C8B1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E73E6-BE0F-46F9-0A5D-E3EC8DA4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A5FAB-1A4E-B5CC-F225-F5D9BD66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95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B9386-53BE-620A-7834-2088CA4E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C594-BACF-0B22-2627-68C408D8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A19E4-52E2-A641-4787-685D8E7A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062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9DC88-CF71-427E-1742-E6CA47A6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F9F5-97DB-B1E3-A37B-E77502E9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A6A4A-2DEA-2AF8-874D-3E7B882CF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9379A-96DE-49D7-69D1-4241A1DE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AE35A-F872-1B4C-D3F6-A4534AA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B9941-985D-5DEF-6640-3ED49077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8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D43C-E4FF-BF88-757A-2783E2CBF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B6F94-A6A5-F747-ACE6-7DA11B72E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EEED0-ECFA-E500-AE29-23D7713E5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8723E-5085-27FA-11E8-01E05841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7D31B-BE4D-844E-4429-F0B3CA01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6A471-1CE0-6758-CFCD-452B48B1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3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E5D27C-5CFE-D331-0DAC-E5A0FDA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5BD46-B682-877E-3151-7ED90B45D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9EE84-162C-1E35-7C1E-2E62266B7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DF1B5-EC0F-40F4-8C62-1E33A6B2B9B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88A4-444B-641E-49C4-55CA13EBE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16CC-FE0F-42C8-5266-BAE35797D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73AC-600F-4CD8-BAE5-B8CCB673A4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77CFB-39F3-5319-F7D4-F1C80F1A5E61}"/>
              </a:ext>
            </a:extLst>
          </p:cNvPr>
          <p:cNvSpPr txBox="1"/>
          <p:nvPr userDrawn="1"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25.02.2026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5D4423-4D14-60DF-3215-8CD6488E683C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36138" y="61061"/>
            <a:ext cx="1938651" cy="1779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52DB7-8330-A373-9ABC-9DC214A69FE3}"/>
              </a:ext>
            </a:extLst>
          </p:cNvPr>
          <p:cNvSpPr txBox="1"/>
          <p:nvPr userDrawn="1"/>
        </p:nvSpPr>
        <p:spPr>
          <a:xfrm>
            <a:off x="1760837" y="7481146"/>
            <a:ext cx="1110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23ENG101 |Communicative English/ Sentence Completion (Filling the gap with coherence) and Paragraph Writing – Introduction &amp; Structure / </a:t>
            </a:r>
            <a:r>
              <a:rPr lang="en-US" sz="1600" dirty="0" err="1">
                <a:latin typeface="Arial Black" panose="020B0A04020102020204" pitchFamily="34" charset="0"/>
              </a:rPr>
              <a:t>R.N.Raja</a:t>
            </a:r>
            <a:r>
              <a:rPr lang="en-US" sz="1600" dirty="0">
                <a:latin typeface="Arial Black" panose="020B0A04020102020204" pitchFamily="34" charset="0"/>
              </a:rPr>
              <a:t> Ravi Shanker</a:t>
            </a:r>
          </a:p>
        </p:txBody>
      </p:sp>
    </p:spTree>
    <p:extLst>
      <p:ext uri="{BB962C8B-B14F-4D97-AF65-F5344CB8AC3E}">
        <p14:creationId xmlns:p14="http://schemas.microsoft.com/office/powerpoint/2010/main" val="77534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57863" y="2002420"/>
            <a:ext cx="5486400" cy="42016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26496" y="383003"/>
            <a:ext cx="4977408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Previous Class Recap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86137" y="1876116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Let's connect where we left off and where we're heading today.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86137" y="3006442"/>
            <a:ext cx="7627382" cy="2729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One Word Substitution helps replace phrases with precise vocabulary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Context understanding ensures accurate meaning in passages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Reading comprehension skills improved through practice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Today's topic builds on these foundations with structured writing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Sentence completion enhances coherence in professional communication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9BD66-84AC-FFDF-FC14-4018A136FD02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1/10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412110"/>
            <a:ext cx="5301205" cy="55442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44124" y="394543"/>
            <a:ext cx="6742152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Answer Key &amp; Key Takeaways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184376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Final Recap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2783602"/>
            <a:ext cx="7627382" cy="2383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Answers: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1-senior, 2-were, 3-After, 4-met, 5-because of failure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Always identify sentence type before selecting words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Context clues guide appropriate word choice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Paragraphs require clear introduction and logical flow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Practice with technical writing improves professional communication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309" y="5750362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DA1B2E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Master these skills now—your future workplace depends on clear communication!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7FB99-70FA-AD4A-A62B-153F6A99A887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10/10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380155"/>
            <a:ext cx="4907666" cy="55646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01509" y="485965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Sentence Completion &amp; Paragraph Writing</a:t>
            </a:r>
            <a:endParaRPr lang="en-US" sz="355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004973"/>
            <a:ext cx="7627382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Filling the Gap with Coherence – Introduction &amp; Structure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09630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Connecting grammar mastery to Design Thinking methodology.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8309" y="3841472"/>
            <a:ext cx="7627382" cy="2383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Empathize: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Understand communication gaps in workplace writing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Define: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Identify sentence structure and paragraph organization rules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Ideate: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Brainstorm approaches to fill blanks with context clues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Prototype: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Draft paragraphs with clear introductions and flow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Test: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Review completed sentences for coherence and clarity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2C7DE-57F8-6D8A-73A2-59A2E1624F67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2/10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4831" y="2187615"/>
            <a:ext cx="6342926" cy="44562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03968" y="332754"/>
            <a:ext cx="542246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EMPATHY</a:t>
            </a:r>
          </a:p>
          <a:p>
            <a:pPr marL="0" indent="0" algn="ctr">
              <a:lnSpc>
                <a:spcPts val="4450"/>
              </a:lnSpc>
              <a:buNone/>
            </a:pPr>
            <a:r>
              <a:rPr lang="en-US" sz="32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Why This Topic Matters ?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22643" y="2383020"/>
            <a:ext cx="537329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Problems Faced Without These Skills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22643" y="3592116"/>
            <a:ext cx="7627382" cy="2383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Confusion in email communication with incomplete sentences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Poor performance in technical report writing assignments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Difficulty expressing ideas clearly during interviews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Lower scores on standardized tests like GRE and TOEFL</a:t>
            </a:r>
            <a:endParaRPr lang="en-US" sz="16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Misunderstandings in team collaboration and project documentation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AF51C-43F9-3FC1-9522-859CD2B66739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3/10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51808" y="1585732"/>
            <a:ext cx="6227180" cy="49655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08797" y="506286"/>
            <a:ext cx="7212806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What is Sentence Completion?</a:t>
            </a:r>
            <a:endParaRPr lang="en-US" sz="355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1977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Concept &amp; Purpose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Filling gaps in sentences while maintaining logical flow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Choosing words that match context and tone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Building coherent paragraphs with clear structure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Essential for technical documentation and reports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Used in exams, interviews, and professional writing daily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5A4A6-6F35-A511-35E4-EA8C0AFA2882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4/10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234" y="1921397"/>
            <a:ext cx="6065134" cy="49655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4558" y="551340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Core Rules (Part 1)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26532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Structural Patterns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Identify the sentence type before selecting words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Match grammatical structure with context clues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Maintain subject-verb agreement throughout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Ensure tense consistency in multi-clause sentences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Use parallel structure for lists and comparisons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6F03E-BD0F-56C5-6F16-BA50F1273F13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5/10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713052"/>
            <a:ext cx="5185458" cy="49771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91441" y="541541"/>
            <a:ext cx="5847517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Rules &amp; Examples (Part 2)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081473"/>
            <a:ext cx="332732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Application in Context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2836676"/>
            <a:ext cx="7627382" cy="2729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Example: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"The engineer ______ the design flaws" (identified/discovered)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Exception: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Formal writing avoids contractions like "can't"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Example: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"Results ______ consistent with predictions" (were/was)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Exception: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Technical reports use passive voice for objectivity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Example:</a:t>
            </a: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"______ the team completed the project" (Finally/Eventually)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205E1D-3CAB-21A4-BBE5-C75AE169F4A8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6/10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714" y="1458410"/>
            <a:ext cx="5741043" cy="53475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4558" y="436838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Classroom Activity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201946"/>
            <a:ext cx="294251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Interactive Pair Task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198311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Pair up with a classmate (1 min)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Partner A reads incomplete sentence aloud (2 min)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Partner B suggests 3 possible completions (3 min)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Discuss which option maintains coherence best (3 min)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Switch roles and repeat with new sentence (1 min)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65D35-EDF2-921B-A60E-1219115388E0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7/10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12911" y="2042864"/>
            <a:ext cx="6169307" cy="43926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00446" y="324092"/>
            <a:ext cx="4629507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Mind Map Summary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204286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Visual Overview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3096577"/>
            <a:ext cx="7627382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Central: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Sentence Completion &amp; Paragraph Structure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Branch: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Identify Type → Context Clues → Select Words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Branch: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Paragraph = Intro + Body + Conclusion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Branch: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Rules: Agreement, Tense, Parallel Structure</a:t>
            </a:r>
            <a:endParaRPr lang="en-US" sz="1700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Branch:</a:t>
            </a:r>
            <a:r>
              <a:rPr lang="en-US" sz="1700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 Practice: Workplace Docs, Reports, Exams</a:t>
            </a:r>
            <a:endParaRPr lang="en-US" sz="17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9ED31-1BA3-4430-0646-680AEA8ED58C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8/10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691" y="1718840"/>
            <a:ext cx="5862744" cy="47919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4558" y="385486"/>
            <a:ext cx="4561284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Practice Exercises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1963332"/>
            <a:ext cx="360342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F1E1E"/>
                </a:solidFill>
                <a:latin typeface="Arial Black" panose="020B0A04020102020204" pitchFamily="34" charset="0"/>
                <a:ea typeface="Sora Semi Bold" pitchFamily="34" charset="-122"/>
                <a:cs typeface="Sora Semi Bold" pitchFamily="34" charset="-120"/>
              </a:rPr>
              <a:t>Test Your Understanding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8309" y="2833459"/>
            <a:ext cx="7627382" cy="3076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"The _______ engineer presented the safety report" (senior/junior)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Correct: "The results was consistent" → "The results _____"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Choose: "______ completing the analysis, we reviewed data" (After/Before)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Fill: "The team ______ the deadline by working weekends" (met/missed)</a:t>
            </a:r>
            <a:endParaRPr lang="en-US" dirty="0">
              <a:latin typeface="Arial Black" panose="020B0A04020102020204" pitchFamily="34" charset="0"/>
            </a:endParaRPr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dirty="0">
                <a:solidFill>
                  <a:srgbClr val="3B3535"/>
                </a:solidFill>
                <a:latin typeface="Arial Black" panose="020B0A04020102020204" pitchFamily="34" charset="0"/>
                <a:ea typeface="Sora Light" pitchFamily="34" charset="-122"/>
                <a:cs typeface="Sora Light" pitchFamily="34" charset="-120"/>
              </a:rPr>
              <a:t>MCQ: Which maintains coherence? "The device ______; therefore, we redesigned it"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2328D-230B-531B-8492-E00CAEC2E5EF}"/>
              </a:ext>
            </a:extLst>
          </p:cNvPr>
          <p:cNvSpPr txBox="1"/>
          <p:nvPr/>
        </p:nvSpPr>
        <p:spPr>
          <a:xfrm>
            <a:off x="13033154" y="7481146"/>
            <a:ext cx="846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9/10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589</Words>
  <Application>Microsoft Office PowerPoint</Application>
  <PresentationFormat>Custom</PresentationFormat>
  <Paragraphs>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 Light</vt:lpstr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 BHAVANI SHANKAR</cp:lastModifiedBy>
  <cp:revision>9</cp:revision>
  <dcterms:created xsi:type="dcterms:W3CDTF">2026-03-16T16:46:00Z</dcterms:created>
  <dcterms:modified xsi:type="dcterms:W3CDTF">2026-03-17T19:40:31Z</dcterms:modified>
</cp:coreProperties>
</file>