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17.fntdata" ContentType="application/x-fontdata"/>
  <Override PartName="/ppt/fonts/font18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10.svg" ContentType="image/svg+xml"/>
  <Override PartName="/ppt/media/image11.svg" ContentType="image/svg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</p:sldIdLst>
  <p:sldSz cx="9144000" cy="5143500" type="screen16x9"/>
  <p:notesSz cx="5143500" cy="9144000"/>
  <p:embeddedFontLst>
    <p:embeddedFont>
      <p:font typeface="Merriweather Bold" pitchFamily="34" charset="0"/>
      <p:bold r:id="rId17"/>
    </p:embeddedFont>
    <p:embeddedFont>
      <p:font typeface="Merriweather Bold" pitchFamily="34" charset="-122"/>
      <p:bold r:id="rId18"/>
    </p:embeddedFont>
    <p:embeddedFont>
      <p:font typeface="Merriweather Bold" pitchFamily="34" charset="-120"/>
      <p:bold r:id="rId19"/>
    </p:embeddedFont>
    <p:embeddedFont>
      <p:font typeface="Open Sans" pitchFamily="34" charset="0"/>
      <p:regular r:id="rId20"/>
    </p:embeddedFont>
    <p:embeddedFont>
      <p:font typeface="Open Sans" pitchFamily="34" charset="-122"/>
      <p:regular r:id="rId21"/>
    </p:embeddedFont>
    <p:embeddedFont>
      <p:font typeface="Open Sans" pitchFamily="34" charset="-120"/>
      <p:regular r:id="rId22"/>
    </p:embeddedFont>
    <p:embeddedFont>
      <p:font typeface="Consolas" panose="020B0609020204030204" pitchFamily="34" charset="0"/>
      <p:regular r:id="rId23"/>
      <p:bold r:id="rId24"/>
      <p:italic r:id="rId25"/>
      <p:boldItalic r:id="rId26"/>
    </p:embeddedFont>
    <p:embeddedFont>
      <p:font typeface="Consolas" panose="020B0609020204030204" pitchFamily="34" charset="-122"/>
      <p:regular r:id="rId27"/>
      <p:bold r:id="rId28"/>
      <p:italic r:id="rId29"/>
      <p:boldItalic r:id="rId30"/>
    </p:embeddedFont>
    <p:embeddedFont>
      <p:font typeface="Consolas" panose="020B0609020204030204" pitchFamily="34" charset="-12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10" d="100"/>
          <a:sy n="110" d="100"/>
        </p:scale>
        <p:origin x="65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4" Type="http://schemas.openxmlformats.org/officeDocument/2006/relationships/font" Target="fonts/font18.fntdata"/><Relationship Id="rId33" Type="http://schemas.openxmlformats.org/officeDocument/2006/relationships/font" Target="fonts/font17.fntdata"/><Relationship Id="rId32" Type="http://schemas.openxmlformats.org/officeDocument/2006/relationships/font" Target="fonts/font16.fntdata"/><Relationship Id="rId31" Type="http://schemas.openxmlformats.org/officeDocument/2006/relationships/font" Target="fonts/font15.fntdata"/><Relationship Id="rId30" Type="http://schemas.openxmlformats.org/officeDocument/2006/relationships/font" Target="fonts/font14.fntdata"/><Relationship Id="rId3" Type="http://schemas.openxmlformats.org/officeDocument/2006/relationships/slide" Target="slides/slide1.xml"/><Relationship Id="rId29" Type="http://schemas.openxmlformats.org/officeDocument/2006/relationships/font" Target="fonts/font13.fntdata"/><Relationship Id="rId28" Type="http://schemas.openxmlformats.org/officeDocument/2006/relationships/font" Target="fonts/font12.fntdata"/><Relationship Id="rId27" Type="http://schemas.openxmlformats.org/officeDocument/2006/relationships/font" Target="fonts/font11.fntdata"/><Relationship Id="rId26" Type="http://schemas.openxmlformats.org/officeDocument/2006/relationships/font" Target="fonts/font10.fntdata"/><Relationship Id="rId25" Type="http://schemas.openxmlformats.org/officeDocument/2006/relationships/font" Target="fonts/font9.fntdata"/><Relationship Id="rId24" Type="http://schemas.openxmlformats.org/officeDocument/2006/relationships/font" Target="fonts/font8.fntdata"/><Relationship Id="rId23" Type="http://schemas.openxmlformats.org/officeDocument/2006/relationships/font" Target="fonts/font7.fntdata"/><Relationship Id="rId22" Type="http://schemas.openxmlformats.org/officeDocument/2006/relationships/font" Target="fonts/font6.fntdata"/><Relationship Id="rId21" Type="http://schemas.openxmlformats.org/officeDocument/2006/relationships/font" Target="fonts/font5.fntdata"/><Relationship Id="rId20" Type="http://schemas.openxmlformats.org/officeDocument/2006/relationships/font" Target="fonts/font4.fntdata"/><Relationship Id="rId2" Type="http://schemas.openxmlformats.org/officeDocument/2006/relationships/theme" Target="theme/theme1.xml"/><Relationship Id="rId19" Type="http://schemas.openxmlformats.org/officeDocument/2006/relationships/font" Target="fonts/font3.fntdata"/><Relationship Id="rId18" Type="http://schemas.openxmlformats.org/officeDocument/2006/relationships/font" Target="fonts/font2.fntdata"/><Relationship Id="rId17" Type="http://schemas.openxmlformats.org/officeDocument/2006/relationships/font" Target="fonts/font1.fntdata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11.xml"/><Relationship Id="rId2" Type="http://schemas.openxmlformats.org/officeDocument/2006/relationships/image" Target="../media/image3.png"/><Relationship Id="rId1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.png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3.png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7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11.svg"/><Relationship Id="rId4" Type="http://schemas.openxmlformats.org/officeDocument/2006/relationships/image" Target="../media/image10.svg"/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1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3.png"/><Relationship Id="rId1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3.png"/><Relationship Id="rId1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0.xml"/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925119" y="1795611"/>
            <a:ext cx="4722763" cy="885974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Unlocking Insights: A Journey into 3D Plotting</a:t>
            </a:r>
            <a:endParaRPr lang="en-US" sz="2750" dirty="0"/>
          </a:p>
        </p:txBody>
      </p:sp>
      <p:sp>
        <p:nvSpPr>
          <p:cNvPr id="4" name="Text 1"/>
          <p:cNvSpPr/>
          <p:nvPr/>
        </p:nvSpPr>
        <p:spPr>
          <a:xfrm>
            <a:off x="3925119" y="2894186"/>
            <a:ext cx="4722763" cy="453628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From flat charts to immersive visualizations — explore the tools and techniques that bring data to life in three dimensions.</a:t>
            </a:r>
            <a:endParaRPr lang="en-US" sz="1100" dirty="0"/>
          </a:p>
        </p:txBody>
      </p:sp>
      <p:pic>
        <p:nvPicPr>
          <p:cNvPr id="9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106579" y="333627"/>
            <a:ext cx="1709928" cy="87317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96119" y="525735"/>
            <a:ext cx="4722763" cy="885974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The Future of 3D Plotting: Interactivity and Beyond</a:t>
            </a:r>
            <a:endParaRPr lang="en-US" sz="2750" dirty="0"/>
          </a:p>
        </p:txBody>
      </p:sp>
      <p:sp>
        <p:nvSpPr>
          <p:cNvPr id="4" name="Shape 1"/>
          <p:cNvSpPr/>
          <p:nvPr/>
        </p:nvSpPr>
        <p:spPr>
          <a:xfrm>
            <a:off x="655588" y="1624310"/>
            <a:ext cx="19050" cy="2993454"/>
          </a:xfrm>
          <a:prstGeom prst="roundRect">
            <a:avLst>
              <a:gd name="adj" fmla="val 312558"/>
            </a:avLst>
          </a:prstGeom>
          <a:solidFill>
            <a:srgbClr val="E5BEB2"/>
          </a:solidFill>
        </p:spPr>
      </p:sp>
      <p:sp>
        <p:nvSpPr>
          <p:cNvPr id="5" name="Shape 2"/>
          <p:cNvSpPr/>
          <p:nvPr/>
        </p:nvSpPr>
        <p:spPr>
          <a:xfrm>
            <a:off x="796007" y="1774254"/>
            <a:ext cx="425276" cy="19050"/>
          </a:xfrm>
          <a:prstGeom prst="roundRect">
            <a:avLst>
              <a:gd name="adj" fmla="val 312558"/>
            </a:avLst>
          </a:prstGeom>
          <a:solidFill>
            <a:srgbClr val="E5BEB2"/>
          </a:solidFill>
        </p:spPr>
      </p:sp>
      <p:sp>
        <p:nvSpPr>
          <p:cNvPr id="6" name="Shape 3"/>
          <p:cNvSpPr/>
          <p:nvPr/>
        </p:nvSpPr>
        <p:spPr>
          <a:xfrm>
            <a:off x="496119" y="1624310"/>
            <a:ext cx="318939" cy="318939"/>
          </a:xfrm>
          <a:prstGeom prst="roundRect">
            <a:avLst>
              <a:gd name="adj" fmla="val 18669"/>
            </a:avLst>
          </a:prstGeom>
          <a:solidFill>
            <a:srgbClr val="FFD8CC"/>
          </a:solidFill>
          <a:ln w="4763">
            <a:solidFill>
              <a:srgbClr val="E5BEB2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320687" y="1650876"/>
            <a:ext cx="441201" cy="265807"/>
          </a:xfrm>
          <a:prstGeom prst="rect">
            <a:avLst/>
          </a:prstGeom>
          <a:noFill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6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1</a:t>
            </a:r>
            <a:endParaRPr lang="en-US" sz="1650" dirty="0"/>
          </a:p>
        </p:txBody>
      </p:sp>
      <p:sp>
        <p:nvSpPr>
          <p:cNvPr id="8" name="Text 5"/>
          <p:cNvSpPr/>
          <p:nvPr/>
        </p:nvSpPr>
        <p:spPr>
          <a:xfrm>
            <a:off x="1364382" y="1672977"/>
            <a:ext cx="2229222" cy="22145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Web-Native 3D</a:t>
            </a:r>
            <a:endParaRPr lang="en-US" sz="1350" dirty="0"/>
          </a:p>
        </p:txBody>
      </p:sp>
      <p:sp>
        <p:nvSpPr>
          <p:cNvPr id="9" name="Text 6"/>
          <p:cNvSpPr/>
          <p:nvPr/>
        </p:nvSpPr>
        <p:spPr>
          <a:xfrm>
            <a:off x="1364382" y="1979488"/>
            <a:ext cx="3854500" cy="453628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Libraries like </a:t>
            </a:r>
            <a:r>
              <a:rPr lang="en-US" sz="1100" b="1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JSXGraph</a:t>
            </a:r>
            <a:r>
              <a:rPr lang="en-US" sz="11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and </a:t>
            </a:r>
            <a:r>
              <a:rPr lang="en-US" sz="1100" b="1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Three.js</a:t>
            </a:r>
            <a:r>
              <a:rPr lang="en-US" sz="11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bring 3D plotting directly to browsers with no plugins.</a:t>
            </a:r>
            <a:endParaRPr lang="en-US" sz="1100" dirty="0"/>
          </a:p>
        </p:txBody>
      </p:sp>
      <p:sp>
        <p:nvSpPr>
          <p:cNvPr id="10" name="Shape 7"/>
          <p:cNvSpPr/>
          <p:nvPr/>
        </p:nvSpPr>
        <p:spPr>
          <a:xfrm>
            <a:off x="796007" y="2866579"/>
            <a:ext cx="425276" cy="19050"/>
          </a:xfrm>
          <a:prstGeom prst="roundRect">
            <a:avLst>
              <a:gd name="adj" fmla="val 312558"/>
            </a:avLst>
          </a:prstGeom>
          <a:solidFill>
            <a:srgbClr val="E5BEB2"/>
          </a:solidFill>
        </p:spPr>
      </p:sp>
      <p:sp>
        <p:nvSpPr>
          <p:cNvPr id="11" name="Shape 8"/>
          <p:cNvSpPr/>
          <p:nvPr/>
        </p:nvSpPr>
        <p:spPr>
          <a:xfrm>
            <a:off x="496119" y="2716634"/>
            <a:ext cx="318939" cy="318939"/>
          </a:xfrm>
          <a:prstGeom prst="roundRect">
            <a:avLst>
              <a:gd name="adj" fmla="val 18669"/>
            </a:avLst>
          </a:prstGeom>
          <a:solidFill>
            <a:srgbClr val="FFD8CC"/>
          </a:solidFill>
          <a:ln w="4763">
            <a:solidFill>
              <a:srgbClr val="E5BEB2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320687" y="2743200"/>
            <a:ext cx="441201" cy="265807"/>
          </a:xfrm>
          <a:prstGeom prst="rect">
            <a:avLst/>
          </a:prstGeom>
          <a:noFill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6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2</a:t>
            </a:r>
            <a:endParaRPr lang="en-US" sz="1650" dirty="0"/>
          </a:p>
        </p:txBody>
      </p:sp>
      <p:sp>
        <p:nvSpPr>
          <p:cNvPr id="13" name="Text 10"/>
          <p:cNvSpPr/>
          <p:nvPr/>
        </p:nvSpPr>
        <p:spPr>
          <a:xfrm>
            <a:off x="1364382" y="2765301"/>
            <a:ext cx="2330128" cy="22145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Real-Time Rendering</a:t>
            </a:r>
            <a:endParaRPr lang="en-US" sz="1350" dirty="0"/>
          </a:p>
        </p:txBody>
      </p:sp>
      <p:sp>
        <p:nvSpPr>
          <p:cNvPr id="14" name="Text 11"/>
          <p:cNvSpPr/>
          <p:nvPr/>
        </p:nvSpPr>
        <p:spPr>
          <a:xfrm>
            <a:off x="1364382" y="3071813"/>
            <a:ext cx="3854500" cy="453628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GPU-accelerated pipelines enable live updates for streaming data, simulations, and dashboards.</a:t>
            </a:r>
            <a:endParaRPr lang="en-US" sz="1100" dirty="0"/>
          </a:p>
        </p:txBody>
      </p:sp>
      <p:sp>
        <p:nvSpPr>
          <p:cNvPr id="15" name="Shape 12"/>
          <p:cNvSpPr/>
          <p:nvPr/>
        </p:nvSpPr>
        <p:spPr>
          <a:xfrm>
            <a:off x="796007" y="3958903"/>
            <a:ext cx="425276" cy="19050"/>
          </a:xfrm>
          <a:prstGeom prst="roundRect">
            <a:avLst>
              <a:gd name="adj" fmla="val 312558"/>
            </a:avLst>
          </a:prstGeom>
          <a:solidFill>
            <a:srgbClr val="E5BEB2"/>
          </a:solidFill>
        </p:spPr>
      </p:sp>
      <p:sp>
        <p:nvSpPr>
          <p:cNvPr id="16" name="Shape 13"/>
          <p:cNvSpPr/>
          <p:nvPr/>
        </p:nvSpPr>
        <p:spPr>
          <a:xfrm>
            <a:off x="496119" y="3808958"/>
            <a:ext cx="318939" cy="318939"/>
          </a:xfrm>
          <a:prstGeom prst="roundRect">
            <a:avLst>
              <a:gd name="adj" fmla="val 18669"/>
            </a:avLst>
          </a:prstGeom>
          <a:solidFill>
            <a:srgbClr val="FFD8CC"/>
          </a:solidFill>
          <a:ln w="4763">
            <a:solidFill>
              <a:srgbClr val="E5BEB2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320687" y="3835524"/>
            <a:ext cx="441201" cy="265807"/>
          </a:xfrm>
          <a:prstGeom prst="rect">
            <a:avLst/>
          </a:prstGeom>
          <a:noFill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6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3</a:t>
            </a:r>
            <a:endParaRPr lang="en-US" sz="1650" dirty="0"/>
          </a:p>
        </p:txBody>
      </p:sp>
      <p:sp>
        <p:nvSpPr>
          <p:cNvPr id="18" name="Text 15"/>
          <p:cNvSpPr/>
          <p:nvPr/>
        </p:nvSpPr>
        <p:spPr>
          <a:xfrm>
            <a:off x="1364382" y="3857625"/>
            <a:ext cx="2229222" cy="22145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Choosing Your Tool</a:t>
            </a:r>
            <a:endParaRPr lang="en-US" sz="1350" dirty="0"/>
          </a:p>
        </p:txBody>
      </p:sp>
      <p:sp>
        <p:nvSpPr>
          <p:cNvPr id="19" name="Text 16"/>
          <p:cNvSpPr/>
          <p:nvPr/>
        </p:nvSpPr>
        <p:spPr>
          <a:xfrm>
            <a:off x="1364382" y="4164137"/>
            <a:ext cx="3854500" cy="453628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b="1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Matplotlib</a:t>
            </a:r>
            <a:r>
              <a:rPr lang="en-US" sz="11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for basics · </a:t>
            </a:r>
            <a:r>
              <a:rPr lang="en-US" sz="1100" b="1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Plotly</a:t>
            </a:r>
            <a:r>
              <a:rPr lang="en-US" sz="11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for interactivity · </a:t>
            </a:r>
            <a:r>
              <a:rPr lang="en-US" sz="1100" b="1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PyVista</a:t>
            </a:r>
            <a:r>
              <a:rPr lang="en-US" sz="11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for meshes · </a:t>
            </a:r>
            <a:r>
              <a:rPr lang="en-US" sz="1100" b="1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Mayavi</a:t>
            </a:r>
            <a:r>
              <a:rPr lang="en-US" sz="11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for science</a:t>
            </a:r>
            <a:endParaRPr lang="en-US" sz="1100" dirty="0"/>
          </a:p>
        </p:txBody>
      </p:sp>
      <p:pic>
        <p:nvPicPr>
          <p:cNvPr id="20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21769" y="190752"/>
            <a:ext cx="1709928" cy="87317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96119" y="447452"/>
            <a:ext cx="4722763" cy="885974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Why 3D Plotting? Beyond the Flat World</a:t>
            </a:r>
            <a:endParaRPr lang="en-US" sz="2750" dirty="0"/>
          </a:p>
        </p:txBody>
      </p:sp>
      <p:sp>
        <p:nvSpPr>
          <p:cNvPr id="4" name="Shape 1"/>
          <p:cNvSpPr/>
          <p:nvPr/>
        </p:nvSpPr>
        <p:spPr>
          <a:xfrm>
            <a:off x="496119" y="1546027"/>
            <a:ext cx="2290465" cy="1955081"/>
          </a:xfrm>
          <a:prstGeom prst="roundRect">
            <a:avLst>
              <a:gd name="adj" fmla="val 3046"/>
            </a:avLst>
          </a:prstGeom>
          <a:solidFill>
            <a:srgbClr val="FFD8CC"/>
          </a:solidFill>
          <a:ln w="4763">
            <a:solidFill>
              <a:srgbClr val="E5BEB2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42640" y="1692548"/>
            <a:ext cx="1997422" cy="442913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Complex Relationships</a:t>
            </a:r>
            <a:endParaRPr lang="en-US" sz="1350" dirty="0"/>
          </a:p>
        </p:txBody>
      </p:sp>
      <p:sp>
        <p:nvSpPr>
          <p:cNvPr id="6" name="Text 3"/>
          <p:cNvSpPr/>
          <p:nvPr/>
        </p:nvSpPr>
        <p:spPr>
          <a:xfrm>
            <a:off x="642640" y="2220516"/>
            <a:ext cx="1997422" cy="1134070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Visualize interactions between three variables — x, y, and z — simultaneously, revealing structure hidden in 2D projections.</a:t>
            </a:r>
            <a:endParaRPr lang="en-US" sz="1100" dirty="0"/>
          </a:p>
        </p:txBody>
      </p:sp>
      <p:sp>
        <p:nvSpPr>
          <p:cNvPr id="7" name="Shape 4"/>
          <p:cNvSpPr/>
          <p:nvPr/>
        </p:nvSpPr>
        <p:spPr>
          <a:xfrm>
            <a:off x="2928342" y="1546027"/>
            <a:ext cx="2290539" cy="1955081"/>
          </a:xfrm>
          <a:prstGeom prst="roundRect">
            <a:avLst>
              <a:gd name="adj" fmla="val 3046"/>
            </a:avLst>
          </a:prstGeom>
          <a:solidFill>
            <a:srgbClr val="FFD8CC"/>
          </a:solidFill>
          <a:ln w="4763">
            <a:solidFill>
              <a:srgbClr val="E5BEB2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3074863" y="1692548"/>
            <a:ext cx="2229222" cy="22145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Patterns &amp; Outliers</a:t>
            </a:r>
            <a:endParaRPr lang="en-US" sz="1350" dirty="0"/>
          </a:p>
        </p:txBody>
      </p:sp>
      <p:sp>
        <p:nvSpPr>
          <p:cNvPr id="9" name="Text 6"/>
          <p:cNvSpPr/>
          <p:nvPr/>
        </p:nvSpPr>
        <p:spPr>
          <a:xfrm>
            <a:off x="3074863" y="1999059"/>
            <a:ext cx="1997497" cy="907256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3D plots expose clusters, trends, and anomalies that flat charts simply cannot capture.</a:t>
            </a:r>
            <a:endParaRPr lang="en-US" sz="1100" dirty="0"/>
          </a:p>
        </p:txBody>
      </p:sp>
      <p:sp>
        <p:nvSpPr>
          <p:cNvPr id="10" name="Shape 7"/>
          <p:cNvSpPr/>
          <p:nvPr/>
        </p:nvSpPr>
        <p:spPr>
          <a:xfrm>
            <a:off x="496119" y="3642866"/>
            <a:ext cx="4722763" cy="1053182"/>
          </a:xfrm>
          <a:prstGeom prst="roundRect">
            <a:avLst>
              <a:gd name="adj" fmla="val 5654"/>
            </a:avLst>
          </a:prstGeom>
          <a:solidFill>
            <a:srgbClr val="FFD8CC"/>
          </a:solidFill>
          <a:ln w="4763">
            <a:solidFill>
              <a:srgbClr val="E5BEB2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642640" y="3789387"/>
            <a:ext cx="2229222" cy="22145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Real-World Impact</a:t>
            </a:r>
            <a:endParaRPr lang="en-US" sz="1350" dirty="0"/>
          </a:p>
        </p:txBody>
      </p:sp>
      <p:sp>
        <p:nvSpPr>
          <p:cNvPr id="12" name="Text 9"/>
          <p:cNvSpPr/>
          <p:nvPr/>
        </p:nvSpPr>
        <p:spPr>
          <a:xfrm>
            <a:off x="642640" y="4095899"/>
            <a:ext cx="4429720" cy="453628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Essential in scientific research, engineering simulations, medical imaging, and modern data analysis workflows.</a:t>
            </a:r>
            <a:endParaRPr lang="en-US" sz="1100" dirty="0"/>
          </a:p>
        </p:txBody>
      </p:sp>
      <p:pic>
        <p:nvPicPr>
          <p:cNvPr id="13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21769" y="190752"/>
            <a:ext cx="1709928" cy="8731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88379" y="625822"/>
            <a:ext cx="8511853" cy="43606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Matplotlib: The Foundation of 3D Visualization</a:t>
            </a:r>
            <a:endParaRPr lang="en-US" sz="27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8379" y="1422425"/>
            <a:ext cx="5189562" cy="294069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023074" y="1429420"/>
            <a:ext cx="2979911" cy="22279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Getting Started with </a:t>
            </a:r>
            <a:r>
              <a:rPr lang="en-US" sz="1350" b="1" dirty="0">
                <a:solidFill>
                  <a:srgbClr val="403C4E"/>
                </a:solidFill>
                <a:highlight>
                  <a:srgbClr val="F2F2F2"/>
                </a:highlight>
                <a:latin typeface="Consolas" panose="020B0609020204030204" pitchFamily="34" charset="0"/>
                <a:ea typeface="Consolas" panose="020B0609020204030204" pitchFamily="34" charset="-122"/>
                <a:cs typeface="Consolas" panose="020B0609020204030204" pitchFamily="34" charset="-120"/>
              </a:rPr>
              <a:t>mplot3d</a:t>
            </a:r>
            <a:endParaRPr lang="en-US" sz="1350" dirty="0"/>
          </a:p>
        </p:txBody>
      </p:sp>
      <p:sp>
        <p:nvSpPr>
          <p:cNvPr id="5" name="Text 2"/>
          <p:cNvSpPr/>
          <p:nvPr/>
        </p:nvSpPr>
        <p:spPr>
          <a:xfrm>
            <a:off x="6023074" y="1789584"/>
            <a:ext cx="2637234" cy="885825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2000"/>
              </a:lnSpc>
              <a:buNone/>
            </a:pPr>
            <a:r>
              <a:rPr lang="en-US" sz="10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Matplotlib's </a:t>
            </a:r>
            <a:r>
              <a:rPr lang="en-US" sz="1050" dirty="0">
                <a:solidFill>
                  <a:srgbClr val="403C4E"/>
                </a:solidFill>
                <a:highlight>
                  <a:srgbClr val="F2F2F2"/>
                </a:highlight>
                <a:latin typeface="Consolas" panose="020B0609020204030204" pitchFamily="34" charset="0"/>
                <a:ea typeface="Consolas" panose="020B0609020204030204" pitchFamily="34" charset="-122"/>
                <a:cs typeface="Consolas" panose="020B0609020204030204" pitchFamily="34" charset="-120"/>
              </a:rPr>
              <a:t>mpl_toolkits.mplot3d</a:t>
            </a:r>
            <a:r>
              <a:rPr lang="en-US" sz="10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module is the entry point for 3D graphics in Python. Import it, create a 3D axis, and start plotting.</a:t>
            </a:r>
            <a:endParaRPr lang="en-US" sz="1050" dirty="0"/>
          </a:p>
        </p:txBody>
      </p:sp>
      <p:sp>
        <p:nvSpPr>
          <p:cNvPr id="6" name="Text 3"/>
          <p:cNvSpPr/>
          <p:nvPr/>
        </p:nvSpPr>
        <p:spPr>
          <a:xfrm>
            <a:off x="6023074" y="2799011"/>
            <a:ext cx="2637234" cy="1646337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342900" indent="-342900" algn="l">
              <a:lnSpc>
                <a:spcPct val="132000"/>
              </a:lnSpc>
              <a:buSzPct val="100000"/>
              <a:buChar char="•"/>
            </a:pPr>
            <a:r>
              <a:rPr lang="en-US" sz="1050" dirty="0">
                <a:solidFill>
                  <a:srgbClr val="403C4E"/>
                </a:solidFill>
                <a:highlight>
                  <a:srgbClr val="F2F2F2"/>
                </a:highlight>
                <a:latin typeface="Consolas" panose="020B0609020204030204" pitchFamily="34" charset="0"/>
                <a:ea typeface="Consolas" panose="020B0609020204030204" pitchFamily="34" charset="-122"/>
                <a:cs typeface="Consolas" panose="020B0609020204030204" pitchFamily="34" charset="-120"/>
              </a:rPr>
              <a:t>ax.plot3D()</a:t>
            </a:r>
            <a:r>
              <a:rPr lang="en-US" sz="10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— Draw 3D line plots, such as spirals and parametric curves</a:t>
            </a:r>
            <a:endParaRPr lang="en-US" sz="1050" dirty="0"/>
          </a:p>
          <a:p>
            <a:pPr marL="342900" indent="-342900" algn="l">
              <a:lnSpc>
                <a:spcPct val="132000"/>
              </a:lnSpc>
              <a:buSzPct val="100000"/>
              <a:buChar char="•"/>
            </a:pPr>
            <a:r>
              <a:rPr lang="en-US" sz="1050" dirty="0">
                <a:solidFill>
                  <a:srgbClr val="403C4E"/>
                </a:solidFill>
                <a:highlight>
                  <a:srgbClr val="F2F2F2"/>
                </a:highlight>
                <a:latin typeface="Consolas" panose="020B0609020204030204" pitchFamily="34" charset="0"/>
                <a:ea typeface="Consolas" panose="020B0609020204030204" pitchFamily="34" charset="-122"/>
                <a:cs typeface="Consolas" panose="020B0609020204030204" pitchFamily="34" charset="-120"/>
              </a:rPr>
              <a:t>ax.scatter()</a:t>
            </a:r>
            <a:r>
              <a:rPr lang="en-US" sz="10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— Render 3D scatter plots with customizable markers</a:t>
            </a:r>
            <a:endParaRPr lang="en-US" sz="1050" dirty="0"/>
          </a:p>
          <a:p>
            <a:pPr marL="342900" indent="-342900" algn="l">
              <a:lnSpc>
                <a:spcPct val="132000"/>
              </a:lnSpc>
              <a:buSzPct val="100000"/>
              <a:buChar char="•"/>
            </a:pPr>
            <a:r>
              <a:rPr lang="en-US" sz="1050" dirty="0">
                <a:solidFill>
                  <a:srgbClr val="403C4E"/>
                </a:solidFill>
                <a:highlight>
                  <a:srgbClr val="F2F2F2"/>
                </a:highlight>
                <a:latin typeface="Consolas" panose="020B0609020204030204" pitchFamily="34" charset="0"/>
                <a:ea typeface="Consolas" panose="020B0609020204030204" pitchFamily="34" charset="-122"/>
                <a:cs typeface="Consolas" panose="020B0609020204030204" pitchFamily="34" charset="-120"/>
              </a:rPr>
              <a:t>ax.set_xlabel()</a:t>
            </a:r>
            <a:r>
              <a:rPr lang="en-US" sz="10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050" dirty="0">
                <a:solidFill>
                  <a:srgbClr val="403C4E"/>
                </a:solidFill>
                <a:highlight>
                  <a:srgbClr val="F2F2F2"/>
                </a:highlight>
                <a:latin typeface="Consolas" panose="020B0609020204030204" pitchFamily="34" charset="0"/>
                <a:ea typeface="Consolas" panose="020B0609020204030204" pitchFamily="34" charset="-122"/>
                <a:cs typeface="Consolas" panose="020B0609020204030204" pitchFamily="34" charset="-120"/>
              </a:rPr>
              <a:t>set_ylabel()</a:t>
            </a:r>
            <a:r>
              <a:rPr lang="en-US" sz="10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050" dirty="0">
                <a:solidFill>
                  <a:srgbClr val="403C4E"/>
                </a:solidFill>
                <a:highlight>
                  <a:srgbClr val="F2F2F2"/>
                </a:highlight>
                <a:latin typeface="Consolas" panose="020B0609020204030204" pitchFamily="34" charset="0"/>
                <a:ea typeface="Consolas" panose="020B0609020204030204" pitchFamily="34" charset="-122"/>
                <a:cs typeface="Consolas" panose="020B0609020204030204" pitchFamily="34" charset="-120"/>
              </a:rPr>
              <a:t>set_zlabel()</a:t>
            </a:r>
            <a:r>
              <a:rPr lang="en-US" sz="10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— Label each axis</a:t>
            </a:r>
            <a:endParaRPr lang="en-US" sz="1050" dirty="0"/>
          </a:p>
        </p:txBody>
      </p:sp>
      <p:pic>
        <p:nvPicPr>
          <p:cNvPr id="9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84354" y="355852"/>
            <a:ext cx="1709928" cy="87317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74489" y="360536"/>
            <a:ext cx="5974259" cy="35294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Matplotlib: Surfaces and Contours in 3D</a:t>
            </a:r>
            <a:endParaRPr lang="en-US" sz="2200" dirty="0"/>
          </a:p>
        </p:txBody>
      </p:sp>
      <p:sp>
        <p:nvSpPr>
          <p:cNvPr id="3" name="Text 1"/>
          <p:cNvSpPr/>
          <p:nvPr/>
        </p:nvSpPr>
        <p:spPr>
          <a:xfrm>
            <a:off x="674489" y="1904405"/>
            <a:ext cx="2632249" cy="17651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Going Beyond Points and Lines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674489" y="2170881"/>
            <a:ext cx="2549054" cy="649486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0000"/>
              </a:lnSpc>
              <a:buNone/>
            </a:pPr>
            <a:r>
              <a:rPr lang="en-US" sz="8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Surface plots model continuous functions across a 2D domain, while contour plots reveal level sets — both critical for terrain modeling and optimization.</a:t>
            </a:r>
            <a:endParaRPr lang="en-US" sz="8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03935" y="949672"/>
            <a:ext cx="4970190" cy="2816423"/>
          </a:xfrm>
          <a:prstGeom prst="rect">
            <a:avLst/>
          </a:prstGeom>
        </p:spPr>
      </p:pic>
      <p:sp>
        <p:nvSpPr>
          <p:cNvPr id="6" name="Shape 3"/>
          <p:cNvSpPr/>
          <p:nvPr/>
        </p:nvSpPr>
        <p:spPr>
          <a:xfrm>
            <a:off x="674489" y="3968502"/>
            <a:ext cx="2538338" cy="814462"/>
          </a:xfrm>
          <a:prstGeom prst="roundRect">
            <a:avLst>
              <a:gd name="adj" fmla="val 8420"/>
            </a:avLst>
          </a:prstGeom>
          <a:solidFill>
            <a:srgbClr val="FFFFFF"/>
          </a:solidFill>
          <a:ln w="14288">
            <a:solidFill>
              <a:srgbClr val="E5BEB2"/>
            </a:solidFill>
            <a:prstDash val="solid"/>
          </a:ln>
        </p:spPr>
      </p:sp>
      <p:sp>
        <p:nvSpPr>
          <p:cNvPr id="7" name="Shape 4"/>
          <p:cNvSpPr/>
          <p:nvPr/>
        </p:nvSpPr>
        <p:spPr>
          <a:xfrm>
            <a:off x="660202" y="3968502"/>
            <a:ext cx="57150" cy="814462"/>
          </a:xfrm>
          <a:prstGeom prst="roundRect">
            <a:avLst>
              <a:gd name="adj" fmla="val 83023"/>
            </a:avLst>
          </a:prstGeom>
          <a:solidFill>
            <a:srgbClr val="FFAD94"/>
          </a:solidFill>
        </p:spPr>
      </p:sp>
      <p:sp>
        <p:nvSpPr>
          <p:cNvPr id="8" name="Text 5"/>
          <p:cNvSpPr/>
          <p:nvPr/>
        </p:nvSpPr>
        <p:spPr>
          <a:xfrm>
            <a:off x="844600" y="4095750"/>
            <a:ext cx="1869281" cy="18127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00" b="1" dirty="0">
                <a:solidFill>
                  <a:srgbClr val="403C4E"/>
                </a:solidFill>
                <a:highlight>
                  <a:srgbClr val="F2F2F2"/>
                </a:highlight>
                <a:latin typeface="Consolas" panose="020B0609020204030204" pitchFamily="34" charset="0"/>
                <a:ea typeface="Consolas" panose="020B0609020204030204" pitchFamily="34" charset="-122"/>
                <a:cs typeface="Consolas" panose="020B0609020204030204" pitchFamily="34" charset="-120"/>
              </a:rPr>
              <a:t>plot_surface()</a:t>
            </a:r>
            <a:endParaRPr lang="en-US" sz="1100" dirty="0"/>
          </a:p>
        </p:txBody>
      </p:sp>
      <p:sp>
        <p:nvSpPr>
          <p:cNvPr id="9" name="Text 6"/>
          <p:cNvSpPr/>
          <p:nvPr/>
        </p:nvSpPr>
        <p:spPr>
          <a:xfrm>
            <a:off x="844600" y="4330973"/>
            <a:ext cx="2240979" cy="324743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0000"/>
              </a:lnSpc>
              <a:buNone/>
            </a:pPr>
            <a:r>
              <a:rPr lang="en-US" sz="8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Renders a smooth colored surface from a 2D grid of z-values.</a:t>
            </a:r>
            <a:endParaRPr lang="en-US" sz="850" dirty="0"/>
          </a:p>
        </p:txBody>
      </p:sp>
      <p:sp>
        <p:nvSpPr>
          <p:cNvPr id="10" name="Shape 7"/>
          <p:cNvSpPr/>
          <p:nvPr/>
        </p:nvSpPr>
        <p:spPr>
          <a:xfrm>
            <a:off x="3302794" y="3968502"/>
            <a:ext cx="2538338" cy="814462"/>
          </a:xfrm>
          <a:prstGeom prst="roundRect">
            <a:avLst>
              <a:gd name="adj" fmla="val 8420"/>
            </a:avLst>
          </a:prstGeom>
          <a:solidFill>
            <a:srgbClr val="FFFFFF"/>
          </a:solidFill>
          <a:ln w="14288">
            <a:solidFill>
              <a:srgbClr val="E5BEB2"/>
            </a:solidFill>
            <a:prstDash val="solid"/>
          </a:ln>
        </p:spPr>
      </p:sp>
      <p:sp>
        <p:nvSpPr>
          <p:cNvPr id="11" name="Shape 8"/>
          <p:cNvSpPr/>
          <p:nvPr/>
        </p:nvSpPr>
        <p:spPr>
          <a:xfrm>
            <a:off x="3288506" y="3968502"/>
            <a:ext cx="57150" cy="814462"/>
          </a:xfrm>
          <a:prstGeom prst="roundRect">
            <a:avLst>
              <a:gd name="adj" fmla="val 83023"/>
            </a:avLst>
          </a:prstGeom>
          <a:solidFill>
            <a:srgbClr val="FFAD94"/>
          </a:solidFill>
        </p:spPr>
      </p:sp>
      <p:sp>
        <p:nvSpPr>
          <p:cNvPr id="12" name="Text 9"/>
          <p:cNvSpPr/>
          <p:nvPr/>
        </p:nvSpPr>
        <p:spPr>
          <a:xfrm>
            <a:off x="3472904" y="4095750"/>
            <a:ext cx="1869281" cy="18127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00" b="1" dirty="0">
                <a:solidFill>
                  <a:srgbClr val="403C4E"/>
                </a:solidFill>
                <a:highlight>
                  <a:srgbClr val="F2F2F2"/>
                </a:highlight>
                <a:latin typeface="Consolas" panose="020B0609020204030204" pitchFamily="34" charset="0"/>
                <a:ea typeface="Consolas" panose="020B0609020204030204" pitchFamily="34" charset="-122"/>
                <a:cs typeface="Consolas" panose="020B0609020204030204" pitchFamily="34" charset="-120"/>
              </a:rPr>
              <a:t>plot_wireframe()</a:t>
            </a:r>
            <a:endParaRPr lang="en-US" sz="1100" dirty="0"/>
          </a:p>
        </p:txBody>
      </p:sp>
      <p:sp>
        <p:nvSpPr>
          <p:cNvPr id="13" name="Text 10"/>
          <p:cNvSpPr/>
          <p:nvPr/>
        </p:nvSpPr>
        <p:spPr>
          <a:xfrm>
            <a:off x="3472904" y="4330973"/>
            <a:ext cx="2240979" cy="324743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0000"/>
              </a:lnSpc>
              <a:buNone/>
            </a:pPr>
            <a:r>
              <a:rPr lang="en-US" sz="8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Draws a mesh grid outlining the surface geometry.</a:t>
            </a:r>
            <a:endParaRPr lang="en-US" sz="850" dirty="0"/>
          </a:p>
        </p:txBody>
      </p:sp>
      <p:sp>
        <p:nvSpPr>
          <p:cNvPr id="14" name="Shape 11"/>
          <p:cNvSpPr/>
          <p:nvPr/>
        </p:nvSpPr>
        <p:spPr>
          <a:xfrm>
            <a:off x="5931098" y="3968502"/>
            <a:ext cx="2538338" cy="814462"/>
          </a:xfrm>
          <a:prstGeom prst="roundRect">
            <a:avLst>
              <a:gd name="adj" fmla="val 8420"/>
            </a:avLst>
          </a:prstGeom>
          <a:solidFill>
            <a:srgbClr val="FFFFFF"/>
          </a:solidFill>
          <a:ln w="14288">
            <a:solidFill>
              <a:srgbClr val="E5BEB2"/>
            </a:solidFill>
            <a:prstDash val="solid"/>
          </a:ln>
        </p:spPr>
      </p:sp>
      <p:sp>
        <p:nvSpPr>
          <p:cNvPr id="15" name="Shape 12"/>
          <p:cNvSpPr/>
          <p:nvPr/>
        </p:nvSpPr>
        <p:spPr>
          <a:xfrm>
            <a:off x="5916811" y="3968502"/>
            <a:ext cx="57150" cy="814462"/>
          </a:xfrm>
          <a:prstGeom prst="roundRect">
            <a:avLst>
              <a:gd name="adj" fmla="val 83023"/>
            </a:avLst>
          </a:prstGeom>
          <a:solidFill>
            <a:srgbClr val="FFAD94"/>
          </a:solidFill>
        </p:spPr>
      </p:sp>
      <p:sp>
        <p:nvSpPr>
          <p:cNvPr id="16" name="Text 13"/>
          <p:cNvSpPr/>
          <p:nvPr/>
        </p:nvSpPr>
        <p:spPr>
          <a:xfrm>
            <a:off x="6101209" y="4095750"/>
            <a:ext cx="1869281" cy="17651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Hillshading</a:t>
            </a:r>
            <a:endParaRPr lang="en-US" sz="1100" dirty="0"/>
          </a:p>
        </p:txBody>
      </p:sp>
      <p:sp>
        <p:nvSpPr>
          <p:cNvPr id="17" name="Text 14"/>
          <p:cNvSpPr/>
          <p:nvPr/>
        </p:nvSpPr>
        <p:spPr>
          <a:xfrm>
            <a:off x="6101209" y="4326210"/>
            <a:ext cx="2240979" cy="324743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0000"/>
              </a:lnSpc>
              <a:buNone/>
            </a:pPr>
            <a:r>
              <a:rPr lang="en-US" sz="8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Simulates lighting on surfaces for a realistic, topographic effect.</a:t>
            </a:r>
            <a:endParaRPr lang="en-US" sz="850" dirty="0"/>
          </a:p>
        </p:txBody>
      </p:sp>
      <p:pic>
        <p:nvPicPr>
          <p:cNvPr id="18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985294" y="77087"/>
            <a:ext cx="1709928" cy="87317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909640" y="507429"/>
            <a:ext cx="4753719" cy="858292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Plotly: Interactive and Dynamic 3D Charts</a:t>
            </a:r>
            <a:endParaRPr lang="en-US" sz="27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09640" y="1565225"/>
            <a:ext cx="274662" cy="274662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4350544" y="1612404"/>
            <a:ext cx="2173858" cy="21453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Plotly Express</a:t>
            </a:r>
            <a:endParaRPr lang="en-US" sz="1350" dirty="0"/>
          </a:p>
        </p:txBody>
      </p:sp>
      <p:sp>
        <p:nvSpPr>
          <p:cNvPr id="6" name="Text 2"/>
          <p:cNvSpPr/>
          <p:nvPr/>
        </p:nvSpPr>
        <p:spPr>
          <a:xfrm>
            <a:off x="4350544" y="1906712"/>
            <a:ext cx="4312816" cy="648965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1000"/>
              </a:lnSpc>
              <a:buNone/>
            </a:pPr>
            <a:r>
              <a:rPr lang="en-US" sz="10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One-line 3D scatter plots with </a:t>
            </a:r>
            <a:r>
              <a:rPr lang="en-US" sz="1050" dirty="0">
                <a:solidFill>
                  <a:srgbClr val="403C4E"/>
                </a:solidFill>
                <a:highlight>
                  <a:srgbClr val="F2F2F2"/>
                </a:highlight>
                <a:latin typeface="Consolas" panose="020B0609020204030204" pitchFamily="34" charset="0"/>
                <a:ea typeface="Consolas" panose="020B0609020204030204" pitchFamily="34" charset="-122"/>
                <a:cs typeface="Consolas" panose="020B0609020204030204" pitchFamily="34" charset="-120"/>
              </a:rPr>
              <a:t>px.scatter_3d()</a:t>
            </a:r>
            <a:r>
              <a:rPr lang="en-US" sz="10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— minimal code, maximum interactivity. Zoom, pan, and rotate directly in the browser.</a:t>
            </a:r>
            <a:endParaRPr lang="en-US" sz="10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09640" y="2821707"/>
            <a:ext cx="274662" cy="274662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4350544" y="2868885"/>
            <a:ext cx="2812107" cy="21453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Fourth Dimension Mapping</a:t>
            </a:r>
            <a:endParaRPr lang="en-US" sz="1350" dirty="0"/>
          </a:p>
        </p:txBody>
      </p:sp>
      <p:sp>
        <p:nvSpPr>
          <p:cNvPr id="9" name="Text 4"/>
          <p:cNvSpPr/>
          <p:nvPr/>
        </p:nvSpPr>
        <p:spPr>
          <a:xfrm>
            <a:off x="4350544" y="3163193"/>
            <a:ext cx="4312816" cy="432643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1000"/>
              </a:lnSpc>
              <a:buNone/>
            </a:pPr>
            <a:r>
              <a:rPr lang="en-US" sz="10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Encode a fourth variable through </a:t>
            </a:r>
            <a:r>
              <a:rPr lang="en-US" sz="1050" b="1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color</a:t>
            </a:r>
            <a:r>
              <a:rPr lang="en-US" sz="10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and </a:t>
            </a:r>
            <a:r>
              <a:rPr lang="en-US" sz="1050" b="1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symbol</a:t>
            </a:r>
            <a:r>
              <a:rPr lang="en-US" sz="10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mapping — for example, visualizing Iris species alongside petal length and width.</a:t>
            </a:r>
            <a:endParaRPr lang="en-US" sz="10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09640" y="3861867"/>
            <a:ext cx="274662" cy="274662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4350544" y="3909045"/>
            <a:ext cx="2173858" cy="21453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Web-Ready Output</a:t>
            </a:r>
            <a:endParaRPr lang="en-US" sz="1350" dirty="0"/>
          </a:p>
        </p:txBody>
      </p:sp>
      <p:sp>
        <p:nvSpPr>
          <p:cNvPr id="12" name="Text 6"/>
          <p:cNvSpPr/>
          <p:nvPr/>
        </p:nvSpPr>
        <p:spPr>
          <a:xfrm>
            <a:off x="4350544" y="4203353"/>
            <a:ext cx="4312816" cy="432643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1000"/>
              </a:lnSpc>
              <a:buNone/>
            </a:pPr>
            <a:r>
              <a:rPr lang="en-US" sz="10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Plotly figures render natively in Jupyter, HTML, and web applications — no extra setup required.</a:t>
            </a:r>
            <a:endParaRPr lang="en-US" sz="1050" dirty="0"/>
          </a:p>
        </p:txBody>
      </p:sp>
      <p:pic>
        <p:nvPicPr>
          <p:cNvPr id="13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163094" y="876552"/>
            <a:ext cx="1709928" cy="87317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80640" y="458167"/>
            <a:ext cx="8236967" cy="42914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Plotly: Advanced Styling and Dash Integration</a:t>
            </a:r>
            <a:endParaRPr lang="en-US" sz="27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0640" y="1412304"/>
            <a:ext cx="5201469" cy="294746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021884" y="1219795"/>
            <a:ext cx="3066306" cy="21453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From Static to Fully Interactive</a:t>
            </a:r>
            <a:endParaRPr lang="en-US" sz="1350" dirty="0"/>
          </a:p>
        </p:txBody>
      </p:sp>
      <p:sp>
        <p:nvSpPr>
          <p:cNvPr id="5" name="Text 2"/>
          <p:cNvSpPr/>
          <p:nvPr/>
        </p:nvSpPr>
        <p:spPr>
          <a:xfrm>
            <a:off x="6021884" y="1567309"/>
            <a:ext cx="2646164" cy="865287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1000"/>
              </a:lnSpc>
              <a:buNone/>
            </a:pPr>
            <a:r>
              <a:rPr lang="en-US" sz="10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Plotly's advanced API gives you fine-grained control over every visual element — and Dash turns those plots into full analytical applications.</a:t>
            </a:r>
            <a:endParaRPr lang="en-US" sz="1050" dirty="0"/>
          </a:p>
        </p:txBody>
      </p:sp>
      <p:sp>
        <p:nvSpPr>
          <p:cNvPr id="6" name="Text 3"/>
          <p:cNvSpPr/>
          <p:nvPr/>
        </p:nvSpPr>
        <p:spPr>
          <a:xfrm>
            <a:off x="6021884" y="2552328"/>
            <a:ext cx="2646164" cy="2086421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342900" indent="-342900" algn="l">
              <a:lnSpc>
                <a:spcPct val="131000"/>
              </a:lnSpc>
              <a:buSzPct val="100000"/>
              <a:buChar char="•"/>
            </a:pPr>
            <a:r>
              <a:rPr lang="en-US" sz="1050" b="1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Marker sizing</a:t>
            </a:r>
            <a:r>
              <a:rPr lang="en-US" sz="10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— Scale markers by a data variable for emphasis</a:t>
            </a:r>
            <a:endParaRPr lang="en-US" sz="1050" dirty="0"/>
          </a:p>
          <a:p>
            <a:pPr marL="342900" indent="-342900" algn="l">
              <a:lnSpc>
                <a:spcPct val="131000"/>
              </a:lnSpc>
              <a:buSzPct val="100000"/>
              <a:buChar char="•"/>
            </a:pPr>
            <a:r>
              <a:rPr lang="en-US" sz="1050" b="1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Opacity &amp; color</a:t>
            </a:r>
            <a:r>
              <a:rPr lang="en-US" sz="10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— Control transparency and color scales per trace</a:t>
            </a:r>
            <a:endParaRPr lang="en-US" sz="1050" dirty="0"/>
          </a:p>
          <a:p>
            <a:pPr marL="342900" indent="-342900" algn="l">
              <a:lnSpc>
                <a:spcPct val="131000"/>
              </a:lnSpc>
              <a:buSzPct val="100000"/>
              <a:buChar char="•"/>
            </a:pPr>
            <a:r>
              <a:rPr lang="en-US" sz="1050" b="1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Dash integration</a:t>
            </a:r>
            <a:r>
              <a:rPr lang="en-US" sz="10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— Embed 3D plots in reactive web apps with callbacks</a:t>
            </a:r>
            <a:endParaRPr lang="en-US" sz="1050" dirty="0"/>
          </a:p>
          <a:p>
            <a:pPr marL="342900" indent="-342900" algn="l">
              <a:lnSpc>
                <a:spcPct val="131000"/>
              </a:lnSpc>
              <a:buSzPct val="100000"/>
              <a:buChar char="•"/>
            </a:pPr>
            <a:r>
              <a:rPr lang="en-US" sz="1050" b="1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Hover templates</a:t>
            </a:r>
            <a:r>
              <a:rPr lang="en-US" sz="10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— Customize tooltip content for richer context</a:t>
            </a:r>
            <a:endParaRPr lang="en-US" sz="1050" dirty="0"/>
          </a:p>
        </p:txBody>
      </p:sp>
      <p:pic>
        <p:nvPicPr>
          <p:cNvPr id="9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957989" y="214247"/>
            <a:ext cx="1709928" cy="87317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88379" y="490165"/>
            <a:ext cx="4738241" cy="1308199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PyVista: Powerful 3D Visualization for Complex Data</a:t>
            </a:r>
            <a:endParaRPr lang="en-US" sz="2700" dirty="0"/>
          </a:p>
        </p:txBody>
      </p:sp>
      <p:sp>
        <p:nvSpPr>
          <p:cNvPr id="4" name="Shape 1"/>
          <p:cNvSpPr/>
          <p:nvPr/>
        </p:nvSpPr>
        <p:spPr>
          <a:xfrm>
            <a:off x="488379" y="2004417"/>
            <a:ext cx="2300436" cy="1479575"/>
          </a:xfrm>
          <a:prstGeom prst="roundRect">
            <a:avLst>
              <a:gd name="adj" fmla="val 3961"/>
            </a:avLst>
          </a:prstGeom>
          <a:solidFill>
            <a:srgbClr val="FFD8CC"/>
          </a:solidFill>
          <a:ln w="4763">
            <a:solidFill>
              <a:srgbClr val="E5BEB2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32668" y="2148706"/>
            <a:ext cx="2201540" cy="21803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Built on VTK</a:t>
            </a:r>
            <a:endParaRPr lang="en-US" sz="1350" dirty="0"/>
          </a:p>
        </p:txBody>
      </p:sp>
      <p:sp>
        <p:nvSpPr>
          <p:cNvPr id="6" name="Text 3"/>
          <p:cNvSpPr/>
          <p:nvPr/>
        </p:nvSpPr>
        <p:spPr>
          <a:xfrm>
            <a:off x="632668" y="2449116"/>
            <a:ext cx="2011859" cy="885825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2000"/>
              </a:lnSpc>
              <a:buNone/>
            </a:pPr>
            <a:r>
              <a:rPr lang="en-US" sz="10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PyVista wraps the Visualization Toolkit (VTK), providing a Pythonic interface for meshes, grids, and volumetric datasets.</a:t>
            </a:r>
            <a:endParaRPr lang="en-US" sz="1050" dirty="0"/>
          </a:p>
        </p:txBody>
      </p:sp>
      <p:sp>
        <p:nvSpPr>
          <p:cNvPr id="7" name="Shape 4"/>
          <p:cNvSpPr/>
          <p:nvPr/>
        </p:nvSpPr>
        <p:spPr>
          <a:xfrm>
            <a:off x="2926184" y="2004417"/>
            <a:ext cx="2300436" cy="1479575"/>
          </a:xfrm>
          <a:prstGeom prst="roundRect">
            <a:avLst>
              <a:gd name="adj" fmla="val 3961"/>
            </a:avLst>
          </a:prstGeom>
          <a:solidFill>
            <a:srgbClr val="FFD8CC"/>
          </a:solidFill>
          <a:ln w="4763">
            <a:solidFill>
              <a:srgbClr val="E5BEB2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3070473" y="2148706"/>
            <a:ext cx="2201540" cy="22279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403C4E"/>
                </a:solidFill>
                <a:highlight>
                  <a:srgbClr val="F2F2F2"/>
                </a:highlight>
                <a:latin typeface="Consolas" panose="020B0609020204030204" pitchFamily="34" charset="0"/>
                <a:ea typeface="Consolas" panose="020B0609020204030204" pitchFamily="34" charset="-122"/>
                <a:cs typeface="Consolas" panose="020B0609020204030204" pitchFamily="34" charset="-120"/>
              </a:rPr>
              <a:t>Plotter</a:t>
            </a:r>
            <a:r>
              <a:rPr lang="en-US" sz="13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API</a:t>
            </a:r>
            <a:endParaRPr lang="en-US" sz="1350" dirty="0"/>
          </a:p>
        </p:txBody>
      </p:sp>
      <p:sp>
        <p:nvSpPr>
          <p:cNvPr id="9" name="Text 6"/>
          <p:cNvSpPr/>
          <p:nvPr/>
        </p:nvSpPr>
        <p:spPr>
          <a:xfrm>
            <a:off x="3070473" y="2453878"/>
            <a:ext cx="2011859" cy="885825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2000"/>
              </a:lnSpc>
              <a:buNone/>
            </a:pPr>
            <a:r>
              <a:rPr lang="en-US" sz="10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The </a:t>
            </a:r>
            <a:r>
              <a:rPr lang="en-US" sz="1050" dirty="0">
                <a:solidFill>
                  <a:srgbClr val="403C4E"/>
                </a:solidFill>
                <a:highlight>
                  <a:srgbClr val="F2F2F2"/>
                </a:highlight>
                <a:latin typeface="Consolas" panose="020B0609020204030204" pitchFamily="34" charset="0"/>
                <a:ea typeface="Consolas" panose="020B0609020204030204" pitchFamily="34" charset="-122"/>
                <a:cs typeface="Consolas" panose="020B0609020204030204" pitchFamily="34" charset="-120"/>
              </a:rPr>
              <a:t>pyvista.Plotter()</a:t>
            </a:r>
            <a:r>
              <a:rPr lang="en-US" sz="10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object manages scenes, cameras, lighting, and rendering — all in a clean, intuitive API.</a:t>
            </a:r>
            <a:endParaRPr lang="en-US" sz="1050" dirty="0"/>
          </a:p>
        </p:txBody>
      </p:sp>
      <p:sp>
        <p:nvSpPr>
          <p:cNvPr id="10" name="Shape 7"/>
          <p:cNvSpPr/>
          <p:nvPr/>
        </p:nvSpPr>
        <p:spPr>
          <a:xfrm>
            <a:off x="488379" y="3621360"/>
            <a:ext cx="4738241" cy="1031900"/>
          </a:xfrm>
          <a:prstGeom prst="roundRect">
            <a:avLst>
              <a:gd name="adj" fmla="val 5680"/>
            </a:avLst>
          </a:prstGeom>
          <a:solidFill>
            <a:srgbClr val="FFD8CC"/>
          </a:solidFill>
          <a:ln w="4763">
            <a:solidFill>
              <a:srgbClr val="E5BEB2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632668" y="3765649"/>
            <a:ext cx="2201540" cy="21803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Mesh Styling</a:t>
            </a:r>
            <a:endParaRPr lang="en-US" sz="1350" dirty="0"/>
          </a:p>
        </p:txBody>
      </p:sp>
      <p:sp>
        <p:nvSpPr>
          <p:cNvPr id="12" name="Text 9"/>
          <p:cNvSpPr/>
          <p:nvPr/>
        </p:nvSpPr>
        <p:spPr>
          <a:xfrm>
            <a:off x="632668" y="4066059"/>
            <a:ext cx="4449663" cy="442913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2000"/>
              </a:lnSpc>
              <a:buNone/>
            </a:pPr>
            <a:r>
              <a:rPr lang="en-US" sz="10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Add meshes, apply colormaps, toggle edge visibility, and adjust shading — ideal for engineering and geoscience data.</a:t>
            </a:r>
            <a:endParaRPr lang="en-US" sz="1050" dirty="0"/>
          </a:p>
        </p:txBody>
      </p:sp>
      <p:pic>
        <p:nvPicPr>
          <p:cNvPr id="13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21769" y="190752"/>
            <a:ext cx="1709928" cy="87317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27336" y="318790"/>
            <a:ext cx="7489254" cy="678359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1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PyVista: Enhancing Visualizations with Advanced Features</a:t>
            </a:r>
            <a:endParaRPr lang="en-US" sz="2100" dirty="0"/>
          </a:p>
        </p:txBody>
      </p:sp>
      <p:sp>
        <p:nvSpPr>
          <p:cNvPr id="3" name="Text 1"/>
          <p:cNvSpPr/>
          <p:nvPr/>
        </p:nvSpPr>
        <p:spPr>
          <a:xfrm>
            <a:off x="827336" y="2216125"/>
            <a:ext cx="2482230" cy="16951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0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Professional-Grade Rendering</a:t>
            </a:r>
            <a:endParaRPr lang="en-US" sz="1050" dirty="0"/>
          </a:p>
        </p:txBody>
      </p:sp>
      <p:sp>
        <p:nvSpPr>
          <p:cNvPr id="4" name="Text 2"/>
          <p:cNvSpPr/>
          <p:nvPr/>
        </p:nvSpPr>
        <p:spPr>
          <a:xfrm>
            <a:off x="827336" y="2468687"/>
            <a:ext cx="2449116" cy="459879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8000"/>
              </a:lnSpc>
              <a:buNone/>
            </a:pPr>
            <a:r>
              <a:rPr lang="en-US" sz="8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PyVista supports advanced techniques that transform raw data into publication-quality visualizations.</a:t>
            </a:r>
            <a:endParaRPr lang="en-US" sz="8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45979" y="1215256"/>
            <a:ext cx="4775299" cy="2705993"/>
          </a:xfrm>
          <a:prstGeom prst="rect">
            <a:avLst/>
          </a:prstGeom>
        </p:spPr>
      </p:pic>
      <p:sp>
        <p:nvSpPr>
          <p:cNvPr id="6" name="Shape 3"/>
          <p:cNvSpPr/>
          <p:nvPr/>
        </p:nvSpPr>
        <p:spPr>
          <a:xfrm>
            <a:off x="827336" y="4108177"/>
            <a:ext cx="244153" cy="244153"/>
          </a:xfrm>
          <a:prstGeom prst="roundRect">
            <a:avLst>
              <a:gd name="adj" fmla="val 18672"/>
            </a:avLst>
          </a:prstGeom>
          <a:solidFill>
            <a:srgbClr val="FFD8CC"/>
          </a:solidFill>
          <a:ln w="4763">
            <a:solidFill>
              <a:srgbClr val="E5BEB2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639403" y="4128492"/>
            <a:ext cx="391344" cy="203448"/>
          </a:xfrm>
          <a:prstGeom prst="rect">
            <a:avLst/>
          </a:prstGeom>
          <a:noFill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2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1</a:t>
            </a:r>
            <a:endParaRPr lang="en-US" sz="1250" dirty="0"/>
          </a:p>
        </p:txBody>
      </p:sp>
      <p:sp>
        <p:nvSpPr>
          <p:cNvPr id="8" name="Text 5"/>
          <p:cNvSpPr/>
          <p:nvPr/>
        </p:nvSpPr>
        <p:spPr>
          <a:xfrm>
            <a:off x="1154534" y="4145459"/>
            <a:ext cx="1892945" cy="16951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0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Scalar Color Mapping</a:t>
            </a:r>
            <a:endParaRPr lang="en-US" sz="1050" dirty="0"/>
          </a:p>
        </p:txBody>
      </p:sp>
      <p:sp>
        <p:nvSpPr>
          <p:cNvPr id="9" name="Text 6"/>
          <p:cNvSpPr/>
          <p:nvPr/>
        </p:nvSpPr>
        <p:spPr>
          <a:xfrm>
            <a:off x="1154534" y="4364831"/>
            <a:ext cx="2099965" cy="459879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8000"/>
              </a:lnSpc>
              <a:buNone/>
            </a:pPr>
            <a:r>
              <a:rPr lang="en-US" sz="8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Map scalar values to Matplotlib colormaps for intuitive data encoding across surfaces.</a:t>
            </a:r>
            <a:endParaRPr lang="en-US" sz="850" dirty="0"/>
          </a:p>
        </p:txBody>
      </p:sp>
      <p:sp>
        <p:nvSpPr>
          <p:cNvPr id="10" name="Shape 7"/>
          <p:cNvSpPr/>
          <p:nvPr/>
        </p:nvSpPr>
        <p:spPr>
          <a:xfrm>
            <a:off x="3358307" y="4108177"/>
            <a:ext cx="244153" cy="244153"/>
          </a:xfrm>
          <a:prstGeom prst="roundRect">
            <a:avLst>
              <a:gd name="adj" fmla="val 18672"/>
            </a:avLst>
          </a:prstGeom>
          <a:solidFill>
            <a:srgbClr val="FFD8CC"/>
          </a:solidFill>
          <a:ln w="4763">
            <a:solidFill>
              <a:srgbClr val="E5BEB2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3170374" y="4128492"/>
            <a:ext cx="391344" cy="203448"/>
          </a:xfrm>
          <a:prstGeom prst="rect">
            <a:avLst/>
          </a:prstGeom>
          <a:noFill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2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2</a:t>
            </a:r>
            <a:endParaRPr lang="en-US" sz="1250" dirty="0"/>
          </a:p>
        </p:txBody>
      </p:sp>
      <p:sp>
        <p:nvSpPr>
          <p:cNvPr id="12" name="Text 9"/>
          <p:cNvSpPr/>
          <p:nvPr/>
        </p:nvSpPr>
        <p:spPr>
          <a:xfrm>
            <a:off x="3685505" y="4145459"/>
            <a:ext cx="1813917" cy="16951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0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Opacity &amp; Edges</a:t>
            </a:r>
            <a:endParaRPr lang="en-US" sz="1050" dirty="0"/>
          </a:p>
        </p:txBody>
      </p:sp>
      <p:sp>
        <p:nvSpPr>
          <p:cNvPr id="13" name="Text 10"/>
          <p:cNvSpPr/>
          <p:nvPr/>
        </p:nvSpPr>
        <p:spPr>
          <a:xfrm>
            <a:off x="3685505" y="4364831"/>
            <a:ext cx="2100039" cy="306586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8000"/>
              </a:lnSpc>
              <a:buNone/>
            </a:pPr>
            <a:r>
              <a:rPr lang="en-US" sz="8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Adjust mesh transparency and overlay edge lines to reveal internal structure.</a:t>
            </a:r>
            <a:endParaRPr lang="en-US" sz="850" dirty="0"/>
          </a:p>
        </p:txBody>
      </p:sp>
      <p:sp>
        <p:nvSpPr>
          <p:cNvPr id="14" name="Shape 11"/>
          <p:cNvSpPr/>
          <p:nvPr/>
        </p:nvSpPr>
        <p:spPr>
          <a:xfrm>
            <a:off x="5889352" y="4108177"/>
            <a:ext cx="244153" cy="244153"/>
          </a:xfrm>
          <a:prstGeom prst="roundRect">
            <a:avLst>
              <a:gd name="adj" fmla="val 18672"/>
            </a:avLst>
          </a:prstGeom>
          <a:solidFill>
            <a:srgbClr val="FFD8CC"/>
          </a:solidFill>
          <a:ln w="4763">
            <a:solidFill>
              <a:srgbClr val="E5BEB2"/>
            </a:solidFill>
            <a:prstDash val="solid"/>
          </a:ln>
        </p:spPr>
      </p:sp>
      <p:sp>
        <p:nvSpPr>
          <p:cNvPr id="15" name="Text 12"/>
          <p:cNvSpPr/>
          <p:nvPr/>
        </p:nvSpPr>
        <p:spPr>
          <a:xfrm>
            <a:off x="5701419" y="4128492"/>
            <a:ext cx="391344" cy="203448"/>
          </a:xfrm>
          <a:prstGeom prst="rect">
            <a:avLst/>
          </a:prstGeom>
          <a:noFill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2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3</a:t>
            </a:r>
            <a:endParaRPr lang="en-US" sz="1250" dirty="0"/>
          </a:p>
        </p:txBody>
      </p:sp>
      <p:sp>
        <p:nvSpPr>
          <p:cNvPr id="16" name="Text 13"/>
          <p:cNvSpPr/>
          <p:nvPr/>
        </p:nvSpPr>
        <p:spPr>
          <a:xfrm>
            <a:off x="6216551" y="4145459"/>
            <a:ext cx="1813917" cy="16951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0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Texture &amp; Lighting</a:t>
            </a:r>
            <a:endParaRPr lang="en-US" sz="1050" dirty="0"/>
          </a:p>
        </p:txBody>
      </p:sp>
      <p:sp>
        <p:nvSpPr>
          <p:cNvPr id="17" name="Text 14"/>
          <p:cNvSpPr/>
          <p:nvPr/>
        </p:nvSpPr>
        <p:spPr>
          <a:xfrm>
            <a:off x="6216551" y="4364831"/>
            <a:ext cx="2100039" cy="306586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8000"/>
              </a:lnSpc>
              <a:buNone/>
            </a:pPr>
            <a:r>
              <a:rPr lang="en-US" sz="8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Apply texture maps and configure PBR-style lighting for photorealistic rendering.</a:t>
            </a:r>
            <a:endParaRPr lang="en-US" sz="850" dirty="0"/>
          </a:p>
        </p:txBody>
      </p:sp>
      <p:pic>
        <p:nvPicPr>
          <p:cNvPr id="18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86869" y="564132"/>
            <a:ext cx="1709928" cy="87317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41871" y="349895"/>
            <a:ext cx="8151912" cy="39454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Mayavi: Interactive 3D Plotting for Scientific Data</a:t>
            </a:r>
            <a:endParaRPr lang="en-US" sz="2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1871" y="1362596"/>
            <a:ext cx="5261297" cy="2981399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016005" y="1025500"/>
            <a:ext cx="2552626" cy="20203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The </a:t>
            </a:r>
            <a:r>
              <a:rPr lang="en-US" sz="1200" b="1" dirty="0">
                <a:solidFill>
                  <a:srgbClr val="403C4E"/>
                </a:solidFill>
                <a:highlight>
                  <a:srgbClr val="F2F2F2"/>
                </a:highlight>
                <a:latin typeface="Consolas" panose="020B0609020204030204" pitchFamily="34" charset="0"/>
                <a:ea typeface="Consolas" panose="020B0609020204030204" pitchFamily="34" charset="-122"/>
                <a:cs typeface="Consolas" panose="020B0609020204030204" pitchFamily="34" charset="-120"/>
              </a:rPr>
              <a:t>mayavi.mlab</a:t>
            </a:r>
            <a:r>
              <a:rPr lang="en-US" sz="1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Interface</a:t>
            </a:r>
            <a:endParaRPr lang="en-US" sz="1200" dirty="0"/>
          </a:p>
        </p:txBody>
      </p:sp>
      <p:sp>
        <p:nvSpPr>
          <p:cNvPr id="5" name="Text 2"/>
          <p:cNvSpPr/>
          <p:nvPr/>
        </p:nvSpPr>
        <p:spPr>
          <a:xfrm>
            <a:off x="6016005" y="1339974"/>
            <a:ext cx="2690813" cy="763786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6000"/>
              </a:lnSpc>
              <a:buNone/>
            </a:pPr>
            <a:r>
              <a:rPr lang="en-US" sz="9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Mayavi offers a MATLAB-like scripting interface for rapid 3D exploration. Its </a:t>
            </a:r>
            <a:r>
              <a:rPr lang="en-US" sz="950" dirty="0">
                <a:solidFill>
                  <a:srgbClr val="403C4E"/>
                </a:solidFill>
                <a:highlight>
                  <a:srgbClr val="F2F2F2"/>
                </a:highlight>
                <a:latin typeface="Consolas" panose="020B0609020204030204" pitchFamily="34" charset="0"/>
                <a:ea typeface="Consolas" panose="020B0609020204030204" pitchFamily="34" charset="-122"/>
                <a:cs typeface="Consolas" panose="020B0609020204030204" pitchFamily="34" charset="-120"/>
              </a:rPr>
              <a:t>mlab</a:t>
            </a:r>
            <a:r>
              <a:rPr lang="en-US" sz="9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module is familiar to Matplotlib users but built for heavy scientific workloads.</a:t>
            </a:r>
            <a:endParaRPr lang="en-US" sz="950" dirty="0"/>
          </a:p>
        </p:txBody>
      </p:sp>
      <p:sp>
        <p:nvSpPr>
          <p:cNvPr id="6" name="Text 3"/>
          <p:cNvSpPr/>
          <p:nvPr/>
        </p:nvSpPr>
        <p:spPr>
          <a:xfrm>
            <a:off x="6016005" y="2204963"/>
            <a:ext cx="2690813" cy="1454497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342900" indent="-342900" algn="l">
              <a:lnSpc>
                <a:spcPct val="126000"/>
              </a:lnSpc>
              <a:buSzPct val="100000"/>
              <a:buChar char="•"/>
            </a:pPr>
            <a:r>
              <a:rPr lang="en-US" sz="950" dirty="0">
                <a:solidFill>
                  <a:srgbClr val="403C4E"/>
                </a:solidFill>
                <a:highlight>
                  <a:srgbClr val="F2F2F2"/>
                </a:highlight>
                <a:latin typeface="Consolas" panose="020B0609020204030204" pitchFamily="34" charset="0"/>
                <a:ea typeface="Consolas" panose="020B0609020204030204" pitchFamily="34" charset="-122"/>
                <a:cs typeface="Consolas" panose="020B0609020204030204" pitchFamily="34" charset="-120"/>
              </a:rPr>
              <a:t>mlab.points3d()</a:t>
            </a:r>
            <a:r>
              <a:rPr lang="en-US" sz="9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— Plot 3D point clouds</a:t>
            </a:r>
            <a:endParaRPr lang="en-US" sz="950" dirty="0"/>
          </a:p>
          <a:p>
            <a:pPr marL="342900" indent="-342900" algn="l">
              <a:lnSpc>
                <a:spcPct val="126000"/>
              </a:lnSpc>
              <a:buSzPct val="100000"/>
              <a:buChar char="•"/>
            </a:pPr>
            <a:r>
              <a:rPr lang="en-US" sz="950" dirty="0">
                <a:solidFill>
                  <a:srgbClr val="403C4E"/>
                </a:solidFill>
                <a:highlight>
                  <a:srgbClr val="F2F2F2"/>
                </a:highlight>
                <a:latin typeface="Consolas" panose="020B0609020204030204" pitchFamily="34" charset="0"/>
                <a:ea typeface="Consolas" panose="020B0609020204030204" pitchFamily="34" charset="-122"/>
                <a:cs typeface="Consolas" panose="020B0609020204030204" pitchFamily="34" charset="-120"/>
              </a:rPr>
              <a:t>mlab.plot3d()</a:t>
            </a:r>
            <a:r>
              <a:rPr lang="en-US" sz="9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— Draw 3D lines and trajectories</a:t>
            </a:r>
            <a:endParaRPr lang="en-US" sz="950" dirty="0"/>
          </a:p>
          <a:p>
            <a:pPr marL="342900" indent="-342900" algn="l">
              <a:lnSpc>
                <a:spcPct val="126000"/>
              </a:lnSpc>
              <a:buSzPct val="100000"/>
              <a:buChar char="•"/>
            </a:pPr>
            <a:r>
              <a:rPr lang="en-US" sz="950" dirty="0">
                <a:solidFill>
                  <a:srgbClr val="403C4E"/>
                </a:solidFill>
                <a:highlight>
                  <a:srgbClr val="F2F2F2"/>
                </a:highlight>
                <a:latin typeface="Consolas" panose="020B0609020204030204" pitchFamily="34" charset="0"/>
                <a:ea typeface="Consolas" panose="020B0609020204030204" pitchFamily="34" charset="-122"/>
                <a:cs typeface="Consolas" panose="020B0609020204030204" pitchFamily="34" charset="-120"/>
              </a:rPr>
              <a:t>mlab.surf()</a:t>
            </a:r>
            <a:r>
              <a:rPr lang="en-US" sz="9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— Render elevation surfaces from 2D arrays</a:t>
            </a:r>
            <a:endParaRPr lang="en-US" sz="950" dirty="0"/>
          </a:p>
          <a:p>
            <a:pPr marL="342900" indent="-342900" algn="l">
              <a:lnSpc>
                <a:spcPct val="126000"/>
              </a:lnSpc>
              <a:buSzPct val="100000"/>
              <a:buChar char="•"/>
            </a:pPr>
            <a:r>
              <a:rPr lang="en-US" sz="950" dirty="0">
                <a:solidFill>
                  <a:srgbClr val="403C4E"/>
                </a:solidFill>
                <a:highlight>
                  <a:srgbClr val="F2F2F2"/>
                </a:highlight>
                <a:latin typeface="Consolas" panose="020B0609020204030204" pitchFamily="34" charset="0"/>
                <a:ea typeface="Consolas" panose="020B0609020204030204" pitchFamily="34" charset="-122"/>
                <a:cs typeface="Consolas" panose="020B0609020204030204" pitchFamily="34" charset="-120"/>
              </a:rPr>
              <a:t>mlab.contour3d()</a:t>
            </a:r>
            <a:r>
              <a:rPr lang="en-US" sz="9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— Visualize volumetric isosurfaces</a:t>
            </a:r>
            <a:endParaRPr lang="en-US" sz="950" dirty="0"/>
          </a:p>
        </p:txBody>
      </p:sp>
      <p:sp>
        <p:nvSpPr>
          <p:cNvPr id="7" name="Shape 4"/>
          <p:cNvSpPr/>
          <p:nvPr/>
        </p:nvSpPr>
        <p:spPr>
          <a:xfrm>
            <a:off x="6016005" y="3785964"/>
            <a:ext cx="2690813" cy="881137"/>
          </a:xfrm>
          <a:prstGeom prst="roundRect">
            <a:avLst>
              <a:gd name="adj" fmla="val 6018"/>
            </a:avLst>
          </a:prstGeom>
          <a:solidFill>
            <a:srgbClr val="B6D6FC"/>
          </a:solidFill>
        </p:spPr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2211" y="3976167"/>
            <a:ext cx="157758" cy="126206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6426175" y="3929955"/>
            <a:ext cx="2154436" cy="572839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6000"/>
              </a:lnSpc>
              <a:buNone/>
            </a:pPr>
            <a:r>
              <a:rPr lang="en-US" sz="9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Mayavi integrates with VTK under the hood, making it ideal for large-scale scientific datasets.</a:t>
            </a:r>
            <a:endParaRPr lang="en-US" sz="950" dirty="0"/>
          </a:p>
        </p:txBody>
      </p:sp>
      <p:pic>
        <p:nvPicPr>
          <p:cNvPr id="10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88939" y="744472"/>
            <a:ext cx="1709928" cy="87317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4181</Words>
  <Application>WPS Presentation</Application>
  <PresentationFormat>On-screen Show (16:9)</PresentationFormat>
  <Paragraphs>142</Paragraphs>
  <Slides>10</Slides>
  <Notes>10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28" baseType="lpstr">
      <vt:lpstr>Arial</vt:lpstr>
      <vt:lpstr>SimSun</vt:lpstr>
      <vt:lpstr>Wingdings</vt:lpstr>
      <vt:lpstr>Merriweather Bold</vt:lpstr>
      <vt:lpstr>Merriweather Bold</vt:lpstr>
      <vt:lpstr>Merriweather Bold</vt:lpstr>
      <vt:lpstr>Open Sans</vt:lpstr>
      <vt:lpstr>Open Sans</vt:lpstr>
      <vt:lpstr>Open Sans</vt:lpstr>
      <vt:lpstr>Consolas</vt:lpstr>
      <vt:lpstr>Consolas</vt:lpstr>
      <vt:lpstr>Consolas</vt:lpstr>
      <vt:lpstr>Calibri</vt:lpstr>
      <vt:lpstr>Microsoft YaHei</vt:lpstr>
      <vt:lpstr>Arial Unicode MS</vt:lpstr>
      <vt:lpstr>Aptos</vt:lpstr>
      <vt:lpstr>Segoe UI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HP</dc:creator>
  <cp:lastModifiedBy>THILAGARANI. P SNS</cp:lastModifiedBy>
  <cp:revision>3</cp:revision>
  <dcterms:created xsi:type="dcterms:W3CDTF">2026-05-20T09:50:00Z</dcterms:created>
  <dcterms:modified xsi:type="dcterms:W3CDTF">2026-05-20T10:04:57Z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E6988A23BBBF4003B1A637EB7B255510_12</vt:lpwstr>
  </property>
  <property fmtid="{D5CDD505-2E9C-101B-9397-08002B2CF9AE}" pid="3" name="KSOProductBuildVer">
    <vt:lpwstr>1033-12.1.0.26372</vt:lpwstr>
  </property>
</Properties>
</file>