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2" r:id="rId2"/>
  </p:sldMasterIdLst>
  <p:notesMasterIdLst>
    <p:notesMasterId r:id="rId15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Inter" panose="020B0604020202020204" charset="0"/>
      <p:regular r:id="rId22"/>
      <p:bold r:id="rId23"/>
      <p:italic r:id="rId24"/>
      <p:boldItalic r:id="rId25"/>
    </p:embeddedFont>
    <p:embeddedFont>
      <p:font typeface="Inter SemiBold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Merriweather" panose="00000500000000000000" pitchFamily="2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99D90B-F972-48E7-B5F7-F529C87BAB05}">
  <a:tblStyle styleId="{DE99D90B-F972-48E7-B5F7-F529C87BAB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3EF591-CFDF-44D7-8F67-9BB13CE70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554" y="9881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3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Data Marts &amp;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E7CD14-9347-4A05-B9E8-DDDA1399A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303" y="108059"/>
            <a:ext cx="928588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6E4899-97F4-4790-A69A-DC963F39C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491" y="185738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Foundations of BI &amp; Data Marts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2834980"/>
            <a:ext cx="11401425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Data Warehousing</a:t>
            </a:r>
            <a:b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Architecture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74EA01-7735-4BAD-9668-D1E5959A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72" y="214472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161671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571625"/>
            <a:ext cx="11049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OLTP vs. Analytical OLAP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571500" y="4609879"/>
            <a:ext cx="11049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While</a:t>
            </a:r>
            <a:r>
              <a:rPr lang="en-US" sz="1500" b="0" i="0" u="none" strike="noStrike" cap="none" dirty="0">
                <a:solidFill>
                  <a:srgbClr val="B0B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OLTP focuses on </a:t>
            </a: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running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the business (transactions), OLAP focuses on </a:t>
            </a: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analyzing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the business (trends).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E8494-AED3-44BB-8DB9-6D43F8F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433FC-19F6-4BBC-9A8B-D0B5E45E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D924-758E-4ACC-91DA-6606A96C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432446"/>
            <a:ext cx="5238750" cy="299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275" y="2441971"/>
            <a:ext cx="5219700" cy="293608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Data Marts in Action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571500" y="2490787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A2FF00"/>
                </a:solidFill>
                <a:latin typeface="Poppins"/>
                <a:ea typeface="Poppins"/>
                <a:cs typeface="Poppins"/>
                <a:sym typeface="Poppins"/>
              </a:rPr>
              <a:t>Practical Applications</a:t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581025" y="3081337"/>
            <a:ext cx="52387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Finance: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Analyzing quarterly performance and risk management silos with high precision.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81025" y="3843337"/>
            <a:ext cx="52387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Marketing: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Tracking customer behavior and campaign ROI in real-time for adaptive strategies.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581025" y="4605337"/>
            <a:ext cx="52387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Operations: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Monitoring supply chain latency and fulfillment efficiency.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49189-C50F-4949-A507-86ED294E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06175-0C15-4B99-804D-77C18255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1D44C-AEF0-4715-95E6-F9927545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/>
          <p:nvPr/>
        </p:nvSpPr>
        <p:spPr>
          <a:xfrm>
            <a:off x="5619750" y="4038600"/>
            <a:ext cx="952500" cy="19050"/>
          </a:xfrm>
          <a:prstGeom prst="rect">
            <a:avLst/>
          </a:prstGeom>
          <a:solidFill>
            <a:srgbClr val="00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3405663" y="2038350"/>
            <a:ext cx="53806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3533775" y="3409950"/>
            <a:ext cx="51244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Thank you for your time!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3533775" y="4343400"/>
            <a:ext cx="51244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Data Warehousing Architecture | Dr. Angel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Latha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Mary 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3DC89-BCB8-455A-86CA-58B0C81E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2D2D7-1076-40FD-9483-F43EDEB5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FA280-D839-4213-9730-2146BBEF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286000" y="731446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STRATEGIC OVERVIEW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095500" y="2476819"/>
            <a:ext cx="8001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Transitioning to Intelligence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286000" y="3852862"/>
            <a:ext cx="7620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Moving from centralized chaos to departmental efficiency through structured Data Marts and Analytical Data management.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54C21-B1F2-4449-A772-AA2FA40CDA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D522A-184A-444B-B5EC-818EFE2F43C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091332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679CC-4CA9-4DDE-935A-B499977FA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2024062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033587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590550" y="414338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Defining the Data Mart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381750" y="2586037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A2FF00"/>
                </a:solidFill>
                <a:latin typeface="Poppins"/>
                <a:ea typeface="Poppins"/>
                <a:cs typeface="Poppins"/>
                <a:sym typeface="Poppins"/>
              </a:rPr>
              <a:t>Subject-Oriented Subset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381750" y="3176587"/>
            <a:ext cx="52387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A Data Mart is a subset of a Data Warehouse focused on a specific department or line of business like Finance, Marketing, or HR.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381750" y="4405833"/>
            <a:ext cx="52387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Designed for analytical speed, it contains highly curated, structured data optimized for departmental analysts, removing enterprise clutter.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8C335-8028-402C-AC78-E21C1CD0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F27C5-BC65-4D9A-A1F0-72CCC727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64723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BE17-8A27-4CE2-B75C-E437B68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571500" y="2643187"/>
            <a:ext cx="11049000" cy="25717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" name="Google Shape;113;p16"/>
          <p:cNvGraphicFramePr/>
          <p:nvPr/>
        </p:nvGraphicFramePr>
        <p:xfrm>
          <a:off x="571500" y="2643187"/>
          <a:ext cx="11049000" cy="2571725"/>
        </p:xfrm>
        <a:graphic>
          <a:graphicData uri="http://schemas.openxmlformats.org/drawingml/2006/table">
            <a:tbl>
              <a:tblPr firstRow="1" bandRow="1">
                <a:noFill/>
                <a:tableStyleId>{DE99D90B-F972-48E7-B5F7-F529C87BAB05}</a:tableStyleId>
              </a:tblPr>
              <a:tblGrid>
                <a:gridCol w="201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Approach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Source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Best For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A2FF0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Dependent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Top-Down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Enterprise DW (EDW)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Large Orgs with existing EDW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A2FF0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Independent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Bottom-Up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External Sources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Standalone/Urgent projects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A2FF0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Hybrid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Mixed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EDW + External Feeds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B0B3B8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Testing or ad-hoc integration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Google Shape;114;p16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Three Pillars of Mart Architecture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71500" y="3933825"/>
            <a:ext cx="201230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583805" y="3933825"/>
            <a:ext cx="181228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4396085" y="3933825"/>
            <a:ext cx="3162151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7558236" y="3933825"/>
            <a:ext cx="406226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71500" y="4572000"/>
            <a:ext cx="201230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2583805" y="4572000"/>
            <a:ext cx="181228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396085" y="4572000"/>
            <a:ext cx="3162151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558236" y="4572000"/>
            <a:ext cx="406226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D6CAA-272A-4EA9-8525-61752043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FDB2F-3083-4FC2-9086-ACF8DAD1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8B8D-D82D-4FBF-B9BE-E1984485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33625"/>
            <a:ext cx="349240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650" y="2333625"/>
            <a:ext cx="3492549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950" y="2333625"/>
            <a:ext cx="349240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" y="2657475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5400" y="26574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3700" y="2657475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Hub-and-Spoke Model Layers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57250" y="3276600"/>
            <a:ext cx="306694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A2FF00"/>
                </a:solidFill>
                <a:latin typeface="Poppins"/>
                <a:ea typeface="Poppins"/>
                <a:cs typeface="Poppins"/>
                <a:sym typeface="Poppins"/>
              </a:rPr>
              <a:t>Source Layer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857250" y="3867150"/>
            <a:ext cx="292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3B8"/>
                </a:solidFill>
                <a:latin typeface="Inter"/>
                <a:ea typeface="Inter"/>
                <a:cs typeface="Inter"/>
                <a:sym typeface="Inter"/>
              </a:rPr>
              <a:t>Captures raw data from CRM, ERP, and flat files to serve as the initial feed for the warehouse ecosystem.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4635400" y="3276600"/>
            <a:ext cx="306710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A2FF00"/>
                </a:solidFill>
                <a:latin typeface="Poppins"/>
                <a:ea typeface="Poppins"/>
                <a:cs typeface="Poppins"/>
                <a:sym typeface="Poppins"/>
              </a:rPr>
              <a:t>Transformation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635400" y="3867150"/>
            <a:ext cx="29210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3B8"/>
                </a:solidFill>
                <a:latin typeface="Inter"/>
                <a:ea typeface="Inter"/>
                <a:cs typeface="Inter"/>
                <a:sym typeface="Inter"/>
              </a:rPr>
              <a:t>The cleaning, de-duplication, and subject-tagging layer that prepares raw data for high-quality analysis.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8413700" y="3276600"/>
            <a:ext cx="306694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A2FF00"/>
                </a:solidFill>
                <a:latin typeface="Poppins"/>
                <a:ea typeface="Poppins"/>
                <a:cs typeface="Poppins"/>
                <a:sym typeface="Poppins"/>
              </a:rPr>
              <a:t>Storage Layer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8413700" y="3867150"/>
            <a:ext cx="292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3B8"/>
                </a:solidFill>
                <a:latin typeface="Inter"/>
                <a:ea typeface="Inter"/>
                <a:cs typeface="Inter"/>
                <a:sym typeface="Inter"/>
              </a:rPr>
              <a:t>Optimized schema deployment (Star/Snowflake) in focused Data Marts for direct business unit access.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A65F-0DAB-45AE-A864-29245763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59578-C24F-47FC-826B-640ACD45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5D97D-3FDC-4975-83AB-94614F51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8289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63855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44817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Attributes of Analytical Data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1000125" y="2790825"/>
            <a:ext cx="10620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Time-Variant: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Contains a historical flow of data points, allowing for trend analysis over months or years rather than just "current" state.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000125" y="3600450"/>
            <a:ext cx="10620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Integrated: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Data from disparate sources is unified into a consistent format and naming convention across all departments.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000125" y="4410075"/>
            <a:ext cx="10620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Granularity: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Balances high-level summaries with detailed records to support powerful "drill-down" capabilities for deeper insights.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E1909-577F-4846-A403-6804DFF3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BB1A8-3D0C-4364-BDE3-974DBE32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488D-666F-4B54-9CAF-0A270ED1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011" y="1473151"/>
            <a:ext cx="11049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Schema Selection Trends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571500" y="5548312"/>
            <a:ext cx="11049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The Star Schema remains the industry standard due to minimal joins and intuitive design.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2550F-A600-428E-B27A-BD423C2B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ED6F9-FB78-4F57-9D91-C85C437E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C7D22-4836-4F6E-B350-C850BBD8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>
            <a:off x="571500" y="4167187"/>
            <a:ext cx="11049000" cy="19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691580" y="36814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 w="38100" cap="flat" cmpd="sng">
            <a:solidFill>
              <a:srgbClr val="1A1C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564260" y="36814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 w="38100" cap="flat" cmpd="sng">
            <a:solidFill>
              <a:srgbClr val="1A1C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7436941" y="36814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 w="38100" cap="flat" cmpd="sng">
            <a:solidFill>
              <a:srgbClr val="1A1C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10309621" y="36814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E5FF"/>
          </a:solidFill>
          <a:ln w="38100" cap="flat" cmpd="sng">
            <a:solidFill>
              <a:srgbClr val="1A1C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The Analytical Pipeline (ETL)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510733" y="3224212"/>
            <a:ext cx="25521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Extract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624526" y="4062412"/>
            <a:ext cx="243066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Capturing data from operational databases (OLTP).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383413" y="3224212"/>
            <a:ext cx="25521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Transform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3497206" y="4062412"/>
            <a:ext cx="243066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Cleaning, de-duplication, and logic mapping.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256094" y="3224212"/>
            <a:ext cx="25521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Load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6316860" y="4062412"/>
            <a:ext cx="243066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Bulk insertion into subject-specific storage.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9128774" y="3224212"/>
            <a:ext cx="25521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9189541" y="4062412"/>
            <a:ext cx="243066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Discovery via tools like PowerBI or Tableau.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75EC0-A14F-45CF-A889-6320FE4D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D86FD-AEC9-406B-BD4B-EA3C2B8A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Marts &amp; | Introduction To Business Intelligence | Dr. Angel </a:t>
            </a:r>
            <a:r>
              <a:rPr lang="en-US" dirty="0" err="1">
                <a:solidFill>
                  <a:schemeClr val="tx1"/>
                </a:solidFill>
              </a:rPr>
              <a:t>Latha</a:t>
            </a:r>
            <a:r>
              <a:rPr lang="en-US" dirty="0">
                <a:solidFill>
                  <a:schemeClr val="tx1"/>
                </a:solidFill>
              </a:rPr>
              <a:t> Mary 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F554B-3F2E-4A53-AE32-B5456DC4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2411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2337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433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852987"/>
            <a:ext cx="1714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571500" y="1233487"/>
            <a:ext cx="52006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E5FF"/>
                </a:solidFill>
                <a:latin typeface="Poppins"/>
                <a:ea typeface="Poppins"/>
                <a:cs typeface="Poppins"/>
                <a:sym typeface="Poppins"/>
              </a:rPr>
              <a:t>Why Deploy Marts?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000125" y="2386012"/>
            <a:ext cx="4524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Performance: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Queries run up to 10x faster than in cluttered warehouses.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000125" y="3195637"/>
            <a:ext cx="4524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Security: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Granular control over sensitive departmental data.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000125" y="4005262"/>
            <a:ext cx="4524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Cost: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Significantly cheaper implementation than enterprise projects.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000125" y="4814887"/>
            <a:ext cx="45243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Agility:</a:t>
            </a:r>
            <a:r>
              <a:rPr lang="en-US" sz="1500" b="0" i="0" u="none" strike="noStrike" cap="none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 Faster response to departmental business requirements.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707EB-5CB7-4A9F-9986-A7C1BC6F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BD8F5-8E9F-4DE1-AF9B-9388FA29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D0DD3-4132-4072-BCEB-F575524A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682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Inter</vt:lpstr>
      <vt:lpstr>Poppins</vt:lpstr>
      <vt:lpstr>Merriweather</vt:lpstr>
      <vt:lpstr>Calibri Light</vt:lpstr>
      <vt:lpstr>Lato</vt:lpstr>
      <vt:lpstr>Inter SemiBold</vt:lpstr>
      <vt:lpstr>Calibri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2026-05-20T08:35:13Z</dcterms:modified>
</cp:coreProperties>
</file>