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embeddedFontLst>
    <p:embeddedFont>
      <p:font typeface="Comic Neue" panose="020B0604020202020204" charset="0"/>
      <p:regular r:id="rId15"/>
      <p:bold r:id="rId16"/>
      <p:italic r:id="rId17"/>
      <p:boldItalic r:id="rId18"/>
    </p:embeddedFont>
    <p:embeddedFont>
      <p:font typeface="Livvic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39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69b9115821ca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69b9115821ca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69b911596150c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69b911596150c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69b911585e10a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69b911585e10a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69b91158798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69b91158798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69b911589d0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69b911589d0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69b91158bcff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69b91158bcff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69b91158e372c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69b91158e372c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69b91159463d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69b91159463d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69b9115960dbd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69b9115960dbd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69b91159610db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69b91159610db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2C4C77E-82FE-422A-A809-D6C306C10E44}"/>
              </a:ext>
            </a:extLst>
          </p:cNvPr>
          <p:cNvSpPr/>
          <p:nvPr/>
        </p:nvSpPr>
        <p:spPr>
          <a:xfrm>
            <a:off x="7580119" y="4435268"/>
            <a:ext cx="1469876" cy="6062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E5581B-1D76-449E-8897-31C29A8E18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381" y="-36576"/>
            <a:ext cx="620619" cy="55667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0EA77F7-82EE-4C72-886A-3A0C78C6C1C0}"/>
              </a:ext>
            </a:extLst>
          </p:cNvPr>
          <p:cNvSpPr/>
          <p:nvPr/>
        </p:nvSpPr>
        <p:spPr>
          <a:xfrm>
            <a:off x="457970" y="817822"/>
            <a:ext cx="7724772" cy="4132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43480" marR="2437765" algn="ctr">
              <a:spcBef>
                <a:spcPts val="95"/>
              </a:spcBef>
            </a:pP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US" sz="1600" spc="-16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Autonomous</a:t>
            </a:r>
            <a:r>
              <a:rPr lang="en-US" sz="1600" spc="-14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pc="-1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 Coimbatore-</a:t>
            </a:r>
            <a:r>
              <a:rPr lang="en-US" sz="1600" spc="-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en-US" sz="1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443480" marR="2437765" algn="ctr">
              <a:spcBef>
                <a:spcPts val="95"/>
              </a:spcBef>
            </a:pPr>
            <a:endParaRPr lang="en-US" sz="1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75" algn="ctr">
              <a:spcBef>
                <a:spcPts val="2100"/>
              </a:spcBef>
            </a:pPr>
            <a:r>
              <a:rPr lang="en-US" sz="1800" b="1" spc="-4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</a:t>
            </a:r>
            <a:r>
              <a:rPr lang="en-US" sz="1800" b="1" spc="-9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1800" b="1" spc="-16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3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en-US" sz="1800" b="1" spc="-95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spc="-1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endParaRPr lang="en-US" sz="1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algn="ctr">
              <a:lnSpc>
                <a:spcPts val="6409"/>
              </a:lnSpc>
              <a:spcBef>
                <a:spcPts val="710"/>
              </a:spcBef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23ITT304 </a:t>
            </a:r>
            <a:r>
              <a:rPr lang="en-US" sz="2000" b="1" spc="-135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Techniques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r>
              <a:rPr lang="en-US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US" sz="16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spc="-125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sz="1600" b="1" spc="-125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12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985" algn="ctr">
              <a:spcBef>
                <a:spcPts val="110"/>
              </a:spcBef>
            </a:pPr>
            <a:endParaRPr lang="en-US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360"/>
              </a:spcBef>
            </a:pPr>
            <a:r>
              <a:rPr lang="en-US" sz="180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Error Correction with Hamming Codes</a:t>
            </a:r>
          </a:p>
          <a:p>
            <a:pPr lvl="0">
              <a:spcBef>
                <a:spcPts val="360"/>
              </a:spcBef>
            </a:pPr>
            <a:endParaRPr lang="en-GB" sz="1800" b="1" dirty="0">
              <a:solidFill>
                <a:srgbClr val="7030A0"/>
              </a:solidFill>
              <a:latin typeface="Times New Roman" panose="02020603050405020304" pitchFamily="18" charset="0"/>
              <a:ea typeface="Livvic"/>
              <a:cs typeface="Times New Roman" panose="02020603050405020304" pitchFamily="18" charset="0"/>
              <a:sym typeface="Livvic"/>
            </a:endParaRPr>
          </a:p>
          <a:p>
            <a:pPr lvl="0">
              <a:spcBef>
                <a:spcPts val="360"/>
              </a:spcBef>
            </a:pPr>
            <a:r>
              <a:rPr lang="en-GB" sz="1800" b="1" dirty="0" err="1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P.Thilagarani</a:t>
            </a:r>
            <a:r>
              <a:rPr lang="en-GB" sz="1800" b="1" dirty="0">
                <a:solidFill>
                  <a:srgbClr val="7030A0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AP/IT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15C95B-7D53-465F-B2FC-7798ADF97484}"/>
              </a:ext>
            </a:extLst>
          </p:cNvPr>
          <p:cNvSpPr/>
          <p:nvPr/>
        </p:nvSpPr>
        <p:spPr>
          <a:xfrm>
            <a:off x="1084590" y="193404"/>
            <a:ext cx="76014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7030A0"/>
                </a:solidFill>
                <a:latin typeface="Times New Roman"/>
                <a:cs typeface="Times New Roman"/>
              </a:rPr>
              <a:t>SNS</a:t>
            </a:r>
            <a:r>
              <a:rPr lang="en-US" sz="3600" b="1" spc="-4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>
                <a:solidFill>
                  <a:srgbClr val="7030A0"/>
                </a:solidFill>
                <a:latin typeface="Times New Roman"/>
                <a:cs typeface="Times New Roman"/>
              </a:rPr>
              <a:t>COLLEGE</a:t>
            </a:r>
            <a:r>
              <a:rPr lang="en-US" sz="3600" b="1" spc="-30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spc="-35" dirty="0">
                <a:solidFill>
                  <a:srgbClr val="7030A0"/>
                </a:solidFill>
                <a:latin typeface="Times New Roman"/>
                <a:cs typeface="Times New Roman"/>
              </a:rPr>
              <a:t>OF</a:t>
            </a:r>
            <a:r>
              <a:rPr lang="en-US" sz="3600" b="1" spc="-225" dirty="0">
                <a:solidFill>
                  <a:srgbClr val="7030A0"/>
                </a:solidFill>
                <a:latin typeface="Times New Roman"/>
                <a:cs typeface="Times New Roman"/>
              </a:rPr>
              <a:t> </a:t>
            </a:r>
            <a:r>
              <a:rPr lang="en-US" sz="3600" b="1" spc="-10" dirty="0">
                <a:solidFill>
                  <a:srgbClr val="7030A0"/>
                </a:solidFill>
                <a:latin typeface="Times New Roman"/>
                <a:cs typeface="Times New Roman"/>
              </a:rPr>
              <a:t>TECHNOLOGY</a:t>
            </a:r>
            <a:endParaRPr lang="en-US" sz="3600" b="1" dirty="0">
              <a:solidFill>
                <a:srgbClr val="7030A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C4AFAAF-1BFE-4220-830A-CB3A2D3EB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338911"/>
              </p:ext>
            </p:extLst>
          </p:nvPr>
        </p:nvGraphicFramePr>
        <p:xfrm>
          <a:off x="2979420" y="3623595"/>
          <a:ext cx="3549396" cy="193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49396">
                  <a:extLst>
                    <a:ext uri="{9D8B030D-6E8A-4147-A177-3AD203B41FA5}">
                      <a16:colId xmlns:a16="http://schemas.microsoft.com/office/drawing/2014/main" val="2615264973"/>
                    </a:ext>
                  </a:extLst>
                </a:gridCol>
              </a:tblGrid>
              <a:tr h="1714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ERROR DETECTION AND CORRECTION</a:t>
                      </a:r>
                      <a:endParaRPr lang="en-US" sz="11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3437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6082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Test: Quick Check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23" name="Google Shape;123;p21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In a (7,4) Hamming code, if the parity checks for P1 and P4 fail, but P2 passes, what is the binary error position?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4" name="Google Shape;124;p21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857250" y="1543050"/>
            <a:ext cx="371475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011 (Bit 3)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7" name="Google Shape;127;p21"/>
          <p:cNvSpPr txBox="1"/>
          <p:nvPr/>
        </p:nvSpPr>
        <p:spPr>
          <a:xfrm>
            <a:off x="857250" y="2400300"/>
            <a:ext cx="371475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101 (Bit 5)</a:t>
            </a:r>
            <a:endParaRPr sz="1600" b="1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8" name="Google Shape;128;p21"/>
          <p:cNvSpPr txBox="1"/>
          <p:nvPr/>
        </p:nvSpPr>
        <p:spPr>
          <a:xfrm>
            <a:off x="4976622" y="24003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👍​</a:t>
            </a:r>
            <a:endParaRPr sz="3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9" name="Google Shape;129;p21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857250" y="3257550"/>
            <a:ext cx="371475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110 (Bit 6)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1" name="Google Shape;131;p21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857250" y="4114800"/>
            <a:ext cx="371475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111 (Bit 7)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3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sz="3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8DCA0A-0420-41B3-8B84-4A1177695FF4}"/>
              </a:ext>
            </a:extLst>
          </p:cNvPr>
          <p:cNvSpPr/>
          <p:nvPr/>
        </p:nvSpPr>
        <p:spPr>
          <a:xfrm>
            <a:off x="6757416" y="-27432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D46DD9-41C5-492D-9870-D131FA32A017}"/>
              </a:ext>
            </a:extLst>
          </p:cNvPr>
          <p:cNvSpPr/>
          <p:nvPr/>
        </p:nvSpPr>
        <p:spPr>
          <a:xfrm>
            <a:off x="6710433" y="3822750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07EF571-8037-40ED-B79A-0B9FD83452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FC9515E5-BF7A-466E-AFD4-0B4FFB1FE37D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10/12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DA7CBAC-D93A-4855-8019-B3C110C7DD6C}"/>
              </a:ext>
            </a:extLst>
          </p:cNvPr>
          <p:cNvSpPr/>
          <p:nvPr/>
        </p:nvSpPr>
        <p:spPr>
          <a:xfrm>
            <a:off x="6757416" y="-27432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38" name="Google Shape;138;p2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Stanford T-Shaped Model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39" name="Google Shape;139;p22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Vertical Depth (Technical)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Redundancy: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Adding extra bits specifically for error control.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Syndrome Decoding: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Using the pattern of parity failures to pinpoint errors.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Hamming Distance: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The mathematical property ensuring single-bit error correction capability.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i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Formula: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2ʳ ≥ m + r + 1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0" name="Google Shape;140;p22"/>
          <p:cNvSpPr txBox="1"/>
          <p:nvPr/>
        </p:nvSpPr>
        <p:spPr>
          <a:xfrm>
            <a:off x="4457850" y="787323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Horizontal Breadth (Application)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Computer Memory (RAM):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ECC memory uses Hamming codes to prevent crashes.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Satellite Comms: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Corrects noise-induced errors without re-transmission delay.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lang="en" sz="16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Future Scope:</a:t>
            </a: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Basis for more advanced codes like Reed-Solomon used in CDs and QR codes.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875857-A25A-4511-9C3E-4E8FFA54FDAF}"/>
              </a:ext>
            </a:extLst>
          </p:cNvPr>
          <p:cNvSpPr/>
          <p:nvPr/>
        </p:nvSpPr>
        <p:spPr>
          <a:xfrm>
            <a:off x="6653784" y="3773424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E3F9609-3345-40AB-8DFE-D362A5A526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406F988-029B-4588-88D5-13873951611B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11/12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AD499C4-7D7F-430D-AF4E-3B00E884A4E4}"/>
              </a:ext>
            </a:extLst>
          </p:cNvPr>
          <p:cNvSpPr/>
          <p:nvPr/>
        </p:nvSpPr>
        <p:spPr>
          <a:xfrm>
            <a:off x="6757416" y="-27432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E27874-EE77-4C84-BDCC-3AAD66713AB4}"/>
              </a:ext>
            </a:extLst>
          </p:cNvPr>
          <p:cNvSpPr/>
          <p:nvPr/>
        </p:nvSpPr>
        <p:spPr>
          <a:xfrm>
            <a:off x="6653784" y="3773424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F1D6391-82A6-44EA-BA1F-198F8A95C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0857B65-979A-4D05-B242-4AE74AF8D532}"/>
              </a:ext>
            </a:extLst>
          </p:cNvPr>
          <p:cNvSpPr/>
          <p:nvPr/>
        </p:nvSpPr>
        <p:spPr>
          <a:xfrm>
            <a:off x="2459885" y="2110085"/>
            <a:ext cx="4224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4DB1AB-C6CD-434D-B05F-08292631D354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12/12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765717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Error Correction with Hamming Codes</a:t>
            </a:r>
            <a:endParaRPr sz="325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Reliable Data Transmission in Digital Systems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21836A4-EA42-4E1A-9630-CA4CE2287C6E}"/>
              </a:ext>
            </a:extLst>
          </p:cNvPr>
          <p:cNvSpPr/>
          <p:nvPr/>
        </p:nvSpPr>
        <p:spPr>
          <a:xfrm>
            <a:off x="6757416" y="0"/>
            <a:ext cx="2353617" cy="16178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73B126-CA97-4C20-91E0-1B9C1AB302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E3523E5-4153-442B-983D-E363193B3ABD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2/12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37810" y="1122426"/>
            <a:ext cx="2873502" cy="2898648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285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Recap &amp; The Digital Persona</a:t>
            </a:r>
            <a:endParaRPr sz="325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Recap: Basic Parity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use parity bits to detect if a single bit flipped during transmission.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Persona: 'Priya the Network Engineer'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Priya manages critical data for a bank. A single corrupted bit in a transaction could mean the loss of millions.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Challenge: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Simple parity tells her </a:t>
            </a:r>
            <a:r>
              <a:rPr lang="en" sz="1600" i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something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is wrong, but not </a:t>
            </a:r>
            <a:r>
              <a:rPr lang="en" sz="1600" i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where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or </a:t>
            </a:r>
            <a:r>
              <a:rPr lang="en" sz="1600" i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to fix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it automatically.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56A050-8E1E-472A-B289-45C663C00264}"/>
              </a:ext>
            </a:extLst>
          </p:cNvPr>
          <p:cNvSpPr/>
          <p:nvPr/>
        </p:nvSpPr>
        <p:spPr>
          <a:xfrm>
            <a:off x="6629400" y="0"/>
            <a:ext cx="2481633" cy="11224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F402EA-35D3-474C-AA5D-9F22598B0E17}"/>
              </a:ext>
            </a:extLst>
          </p:cNvPr>
          <p:cNvSpPr/>
          <p:nvPr/>
        </p:nvSpPr>
        <p:spPr>
          <a:xfrm>
            <a:off x="6653784" y="4069080"/>
            <a:ext cx="2353617" cy="9742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D8AD1B-DE2D-4932-B2A6-98D4C28AD7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14C5F95-EEFD-43B5-BD14-61AD24339BDD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3/12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3829050" cy="371475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Empathize &amp; Define: The Problem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42862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Empathize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In high-speed communication (satellite, banking), re-sending data isn't always an option. We need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self-healing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data.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Define the Core Problem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How can we detect AND correct a single-bit error without needing the sender to re-transmit the data?</a:t>
            </a:r>
            <a:endParaRPr sz="16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need a code that gives us </a:t>
            </a:r>
            <a:r>
              <a:rPr lang="en" sz="16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location</a:t>
            </a: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information, not just a 'yes/no' error flag.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03918-98E7-406B-9DEF-3CC59775988E}"/>
              </a:ext>
            </a:extLst>
          </p:cNvPr>
          <p:cNvSpPr/>
          <p:nvPr/>
        </p:nvSpPr>
        <p:spPr>
          <a:xfrm>
            <a:off x="6757416" y="0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F0E78D-3F77-4A3E-83FD-F4C9396B4E7D}"/>
              </a:ext>
            </a:extLst>
          </p:cNvPr>
          <p:cNvSpPr/>
          <p:nvPr/>
        </p:nvSpPr>
        <p:spPr>
          <a:xfrm>
            <a:off x="6653784" y="3773424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28A3AB-5587-4837-9F23-348EAA0EBD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3AED732-6666-4E8F-98B5-D32BD124CC5C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4/12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/>
        </p:nvSpPr>
        <p:spPr>
          <a:xfrm>
            <a:off x="230886" y="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3250" b="1" dirty="0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Ideate: The Hamming Solution</a:t>
            </a:r>
            <a:endParaRPr sz="3250" b="1" dirty="0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Solution: Redundancy at Powers of 2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Richard Hamming proposed placing check bits at specific positions (indices that are powers of 2: 1, 2, 4, 8...).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Why this works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Each check bit 'watches over' a specific group of data bits.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By checking which parity groups fail, we can calculate the exact index of the error—like a coordinate system for bits!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099EAA1-0E98-4676-A27D-D9DB6C30F3A5}"/>
              </a:ext>
            </a:extLst>
          </p:cNvPr>
          <p:cNvSpPr/>
          <p:nvPr/>
        </p:nvSpPr>
        <p:spPr>
          <a:xfrm>
            <a:off x="6757416" y="-27432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7492A5-DA5F-4623-8D91-42A31749AB8B}"/>
              </a:ext>
            </a:extLst>
          </p:cNvPr>
          <p:cNvSpPr/>
          <p:nvPr/>
        </p:nvSpPr>
        <p:spPr>
          <a:xfrm>
            <a:off x="6653784" y="3773424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F91ABF-737A-49B7-9FA5-677692BC76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A14841B-A384-4994-ACB0-D77BF6B17872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5/12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50" y="800100"/>
            <a:ext cx="8572500" cy="4057650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Prototype: Bit Placement Logic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B095CB-EFD9-4192-851F-F8B49C8F3F2B}"/>
              </a:ext>
            </a:extLst>
          </p:cNvPr>
          <p:cNvSpPr/>
          <p:nvPr/>
        </p:nvSpPr>
        <p:spPr>
          <a:xfrm>
            <a:off x="6757416" y="-27432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A35902-0607-4ECB-AB88-10E361513274}"/>
              </a:ext>
            </a:extLst>
          </p:cNvPr>
          <p:cNvSpPr/>
          <p:nvPr/>
        </p:nvSpPr>
        <p:spPr>
          <a:xfrm>
            <a:off x="6653784" y="3773424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8E7BFC-7D35-41EE-9D6C-19D4BBF904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EEAF58C-3328-4D5D-94E1-AF277432E0DB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6/12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3574" y="2373081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129654" y="2373081"/>
            <a:ext cx="2697480" cy="1714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67164" y="2373081"/>
            <a:ext cx="2697480" cy="17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8"/>
          <p:cNvSpPr txBox="1"/>
          <p:nvPr/>
        </p:nvSpPr>
        <p:spPr>
          <a:xfrm>
            <a:off x="285750" y="153162"/>
            <a:ext cx="8572500" cy="647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Prototype: Calculating Parity Bits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203454" y="715581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Step 1: Identify Coverage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Determine which data bits fall under each parity bit's 'watch zone' based on binary representation.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3" name="Google Shape;93;p18"/>
          <p:cNvSpPr txBox="1"/>
          <p:nvPr/>
        </p:nvSpPr>
        <p:spPr>
          <a:xfrm>
            <a:off x="3129534" y="715581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Step 2: Set Even Parity</a:t>
            </a:r>
            <a:endParaRPr sz="200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Count the 1s in each group. Set the parity bit to 0 or 1 so the total number of 1s is even.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4" name="Google Shape;94;p18"/>
          <p:cNvSpPr txBox="1"/>
          <p:nvPr/>
        </p:nvSpPr>
        <p:spPr>
          <a:xfrm>
            <a:off x="6067044" y="715581"/>
            <a:ext cx="2697600" cy="16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Step 3: Transmit Codeword</a:t>
            </a:r>
            <a:endParaRPr sz="20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ct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Send the combined sequence of parity bits and data bits to the receiver.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3680B2-9274-4D97-8883-4A404DAA8DCA}"/>
              </a:ext>
            </a:extLst>
          </p:cNvPr>
          <p:cNvSpPr/>
          <p:nvPr/>
        </p:nvSpPr>
        <p:spPr>
          <a:xfrm>
            <a:off x="6848856" y="-45720"/>
            <a:ext cx="2262177" cy="8459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74A418D-109D-4A25-A07E-E0D6F907985F}"/>
              </a:ext>
            </a:extLst>
          </p:cNvPr>
          <p:cNvSpPr/>
          <p:nvPr/>
        </p:nvSpPr>
        <p:spPr>
          <a:xfrm>
            <a:off x="6653784" y="3773424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CC053B94-6620-4FFF-AFAA-802F4F7440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5EDB578-217A-4543-BC0E-CB0DC32E1FE2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7/12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38710" y="1386675"/>
            <a:ext cx="8572500" cy="2053726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Prototype: Error Detection Logic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1" name="Google Shape;101;p19"/>
          <p:cNvSpPr txBox="1"/>
          <p:nvPr/>
        </p:nvSpPr>
        <p:spPr>
          <a:xfrm>
            <a:off x="285750" y="800100"/>
            <a:ext cx="8572500" cy="90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At the Receiver</a:t>
            </a:r>
            <a:endParaRPr sz="215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receiver recalculates the parity checks for all groups (P1, P2, P4...).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2" name="Google Shape;102;p19"/>
          <p:cNvSpPr txBox="1"/>
          <p:nvPr/>
        </p:nvSpPr>
        <p:spPr>
          <a:xfrm>
            <a:off x="171599" y="3244951"/>
            <a:ext cx="85725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" sz="2150" b="1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Result</a:t>
            </a:r>
            <a:endParaRPr sz="2150" b="1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All pass → No Error. Some fail → Failure pattern (e.g., P1, P4) is a binary number indicating the corrupted bit.</a:t>
            </a:r>
            <a:endParaRPr sz="1600" dirty="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BB6671-4D2A-4424-87B6-A2021EBC3F01}"/>
              </a:ext>
            </a:extLst>
          </p:cNvPr>
          <p:cNvSpPr/>
          <p:nvPr/>
        </p:nvSpPr>
        <p:spPr>
          <a:xfrm>
            <a:off x="6757416" y="-27432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FA81DB-C72D-42AC-8AFE-40919D548A30}"/>
              </a:ext>
            </a:extLst>
          </p:cNvPr>
          <p:cNvSpPr/>
          <p:nvPr/>
        </p:nvSpPr>
        <p:spPr>
          <a:xfrm>
            <a:off x="6653784" y="3773424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164E66-1747-4DA6-A3C7-893AA3B2751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EAEDD87-DAB5-4C19-BA2B-C9F9267A7E0C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8/12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900" b="1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Test: Quick Check</a:t>
            </a:r>
            <a:endParaRPr sz="2900" b="1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8" name="Google Shape;108;p20"/>
          <p:cNvSpPr txBox="1"/>
          <p:nvPr/>
        </p:nvSpPr>
        <p:spPr>
          <a:xfrm>
            <a:off x="285750" y="8572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In a (7,4) Hamming code, if the parity checks for P1 and P4 fail, but P2 passes, what is the binary error position?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9" name="Google Shape;109;p20"/>
          <p:cNvSpPr txBox="1"/>
          <p:nvPr/>
        </p:nvSpPr>
        <p:spPr>
          <a:xfrm>
            <a:off x="285750" y="15430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0" name="Google Shape;110;p20"/>
          <p:cNvSpPr txBox="1"/>
          <p:nvPr/>
        </p:nvSpPr>
        <p:spPr>
          <a:xfrm>
            <a:off x="857250" y="1543050"/>
            <a:ext cx="453771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011 (Bit 3)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1" name="Google Shape;111;p20"/>
          <p:cNvSpPr txBox="1"/>
          <p:nvPr/>
        </p:nvSpPr>
        <p:spPr>
          <a:xfrm>
            <a:off x="285750" y="24003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2.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2" name="Google Shape;112;p20"/>
          <p:cNvSpPr txBox="1"/>
          <p:nvPr/>
        </p:nvSpPr>
        <p:spPr>
          <a:xfrm>
            <a:off x="857250" y="2400300"/>
            <a:ext cx="453771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101 (Bit 5)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3" name="Google Shape;113;p20"/>
          <p:cNvSpPr txBox="1"/>
          <p:nvPr/>
        </p:nvSpPr>
        <p:spPr>
          <a:xfrm>
            <a:off x="285750" y="325755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3.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4" name="Google Shape;114;p20"/>
          <p:cNvSpPr txBox="1"/>
          <p:nvPr/>
        </p:nvSpPr>
        <p:spPr>
          <a:xfrm>
            <a:off x="857250" y="3257550"/>
            <a:ext cx="453771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110 (Bit 6)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285750" y="4114800"/>
            <a:ext cx="5259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450"/>
              </a:spcBef>
              <a:spcAft>
                <a:spcPts val="450"/>
              </a:spcAft>
              <a:buNone/>
            </a:pPr>
            <a:r>
              <a:rPr lang="en" sz="2500" b="1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4.</a:t>
            </a:r>
            <a:endParaRPr sz="2500" b="1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857250" y="4114800"/>
            <a:ext cx="4537710" cy="685800"/>
          </a:xfrm>
          <a:prstGeom prst="rect">
            <a:avLst/>
          </a:prstGeom>
          <a:solidFill>
            <a:srgbClr val="F4F9FC"/>
          </a:solidFill>
          <a:ln w="457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111 (Bit 7)</a:t>
            </a:r>
            <a:endParaRPr sz="1600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3627882" y="45720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360"/>
              </a:spcBef>
              <a:spcAft>
                <a:spcPts val="360"/>
              </a:spcAft>
              <a:buNone/>
            </a:pPr>
            <a:r>
              <a:rPr lang="en" sz="1600" dirty="0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sz="1600" dirty="0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87E235-84F7-4D03-9639-CF01B5796281}"/>
              </a:ext>
            </a:extLst>
          </p:cNvPr>
          <p:cNvSpPr/>
          <p:nvPr/>
        </p:nvSpPr>
        <p:spPr>
          <a:xfrm>
            <a:off x="6757416" y="-27432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AB9467-7176-488B-8BB2-BBCC9603DAB9}"/>
              </a:ext>
            </a:extLst>
          </p:cNvPr>
          <p:cNvSpPr/>
          <p:nvPr/>
        </p:nvSpPr>
        <p:spPr>
          <a:xfrm>
            <a:off x="6653784" y="3773424"/>
            <a:ext cx="2353617" cy="12699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553A3F4-62E5-4627-81C1-C3BB2E28AD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3790" y="69569"/>
            <a:ext cx="620619" cy="55667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AAB48542-302C-4823-A385-82E718E49BE4}"/>
              </a:ext>
            </a:extLst>
          </p:cNvPr>
          <p:cNvSpPr/>
          <p:nvPr/>
        </p:nvSpPr>
        <p:spPr>
          <a:xfrm>
            <a:off x="57000" y="4873752"/>
            <a:ext cx="885840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12.03.2026   </a:t>
            </a:r>
            <a:r>
              <a:rPr lang="en-US" sz="1050" spc="2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23ITT304-</a:t>
            </a:r>
            <a:r>
              <a:rPr lang="en-US" sz="1050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 CODING TECHNIQUE</a:t>
            </a:r>
            <a:r>
              <a:rPr lang="en-US" sz="1050" kern="100" spc="-3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ym typeface="Livvic"/>
              </a:rPr>
              <a:t>Error Correction with Hamming Codes</a:t>
            </a:r>
            <a:r>
              <a:rPr lang="en-GB" sz="1050" dirty="0">
                <a:solidFill>
                  <a:schemeClr val="tx1"/>
                </a:solidFill>
                <a:latin typeface="Times New Roman" panose="02020603050405020304" pitchFamily="18" charset="0"/>
                <a:ea typeface="Livvic"/>
                <a:cs typeface="Times New Roman" panose="02020603050405020304" pitchFamily="18" charset="0"/>
                <a:sym typeface="Livvic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P.Thilagarani</a:t>
            </a:r>
            <a:r>
              <a:rPr lang="en-US" sz="1050" spc="-45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sz="1050" spc="-2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50" spc="-1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SNSCT	    9/12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852</Words>
  <Application>Microsoft Office PowerPoint</Application>
  <PresentationFormat>On-screen Show (16:9)</PresentationFormat>
  <Paragraphs>90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Times New Roman</vt:lpstr>
      <vt:lpstr>Comic Neue</vt:lpstr>
      <vt:lpstr>Livvic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4</cp:revision>
  <dcterms:modified xsi:type="dcterms:W3CDTF">2026-03-19T22:19:40Z</dcterms:modified>
</cp:coreProperties>
</file>