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Lexend" panose="020B0604020202020204" charset="0"/>
      <p:regular r:id="rId17"/>
      <p:bold r:id="rId18"/>
    </p:embeddedFont>
    <p:embeddedFont>
      <p:font typeface="Livvic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fc3e1ca3f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fc3e1ca3f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69ffc3e3311a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69ffc3e3311a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9ffc3e388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9ffc3e388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ffc3e3c6ae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ffc3e3c6ae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fc3e25a8a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fc3e25a8a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69ffc3e27b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69ffc3e27b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ffc3e29b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ffc3e29b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ffc3e2d2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ffc3e2d2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ffc3e31db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ffc3e31db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9ffc3e31ddf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9ffc3e31ddf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69ffc3e31e1c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69ffc3e31e1c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69ffc3e33112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69ffc3e33112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B24162-A94D-CCCC-EFFE-C1C9E03915CD}"/>
              </a:ext>
            </a:extLst>
          </p:cNvPr>
          <p:cNvSpPr/>
          <p:nvPr/>
        </p:nvSpPr>
        <p:spPr>
          <a:xfrm>
            <a:off x="7793665" y="4552570"/>
            <a:ext cx="1350335" cy="44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D6C4C-1A0A-53BC-A93C-F408CEE7AA0E}"/>
              </a:ext>
            </a:extLst>
          </p:cNvPr>
          <p:cNvSpPr/>
          <p:nvPr/>
        </p:nvSpPr>
        <p:spPr>
          <a:xfrm>
            <a:off x="803679" y="1010056"/>
            <a:ext cx="729393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480" marR="2437765" algn="ctr">
              <a:spcBef>
                <a:spcPts val="95"/>
              </a:spcBef>
            </a:pP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600" spc="-1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n-US" sz="1600" spc="-1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Coimbatore-</a:t>
            </a:r>
            <a:r>
              <a:rPr lang="en-US" sz="1600" spc="-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43480" marR="2437765" algn="ctr">
              <a:spcBef>
                <a:spcPts val="95"/>
              </a:spcBef>
            </a:pP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algn="ctr">
              <a:spcBef>
                <a:spcPts val="2100"/>
              </a:spcBef>
            </a:pPr>
            <a:r>
              <a:rPr lang="en-US" sz="1800" b="1" spc="-4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1800" b="1" spc="-9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800" b="1" spc="-16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3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sz="1800" b="1" spc="-95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6409"/>
              </a:lnSpc>
              <a:spcBef>
                <a:spcPts val="71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 </a:t>
            </a:r>
            <a:r>
              <a:rPr lang="en-US" sz="2000" b="1" spc="-1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16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1600" b="1" spc="-12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" algn="ctr">
              <a:spcBef>
                <a:spcPts val="110"/>
              </a:spcBef>
            </a:pP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60"/>
              </a:spcBef>
            </a:pPr>
            <a:endParaRPr lang="en-US" sz="1800" b="1" dirty="0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lvl="0" algn="ctr">
              <a:spcBef>
                <a:spcPts val="450"/>
              </a:spcBef>
              <a:spcAft>
                <a:spcPts val="450"/>
              </a:spcAft>
            </a:pPr>
            <a:r>
              <a:rPr lang="en-US" sz="18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Mastering the Standard Array</a:t>
            </a:r>
          </a:p>
          <a:p>
            <a:pPr lvl="0" algn="ctr">
              <a:spcBef>
                <a:spcPts val="360"/>
              </a:spcBef>
            </a:pPr>
            <a:r>
              <a:rPr lang="en-GB" sz="1800" b="1" dirty="0">
                <a:solidFill>
                  <a:srgbClr val="0070C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</a:p>
          <a:p>
            <a:pPr lvl="0">
              <a:spcBef>
                <a:spcPts val="360"/>
              </a:spcBef>
            </a:pPr>
            <a:r>
              <a:rPr lang="en-GB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P.Thilagarani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AP/IT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EBB41-D795-BCAE-5BDC-B46514BCA4D1}"/>
              </a:ext>
            </a:extLst>
          </p:cNvPr>
          <p:cNvSpPr/>
          <p:nvPr/>
        </p:nvSpPr>
        <p:spPr>
          <a:xfrm>
            <a:off x="1174898" y="429866"/>
            <a:ext cx="716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SNS</a:t>
            </a:r>
            <a:r>
              <a:rPr lang="en-US" sz="3600" spc="-4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Times New Roman"/>
                <a:cs typeface="Times New Roman"/>
              </a:rPr>
              <a:t>COLLEGE</a:t>
            </a:r>
            <a:r>
              <a:rPr lang="en-US" sz="360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35" dirty="0">
                <a:solidFill>
                  <a:srgbClr val="7030A0"/>
                </a:solidFill>
                <a:latin typeface="Times New Roman"/>
                <a:cs typeface="Times New Roman"/>
              </a:rPr>
              <a:t>OF</a:t>
            </a:r>
            <a:r>
              <a:rPr lang="en-US" sz="3600" spc="-2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spc="-10" dirty="0">
                <a:solidFill>
                  <a:srgbClr val="7030A0"/>
                </a:solidFill>
                <a:latin typeface="Times New Roman"/>
                <a:cs typeface="Times New Roman"/>
              </a:rPr>
              <a:t>TECHNOLOGY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5B4A6318-12AF-F269-EC2C-200D4FC24B87}"/>
              </a:ext>
            </a:extLst>
          </p:cNvPr>
          <p:cNvSpPr/>
          <p:nvPr/>
        </p:nvSpPr>
        <p:spPr>
          <a:xfrm>
            <a:off x="0" y="10679"/>
            <a:ext cx="138223" cy="513282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E319FE-169A-D318-6560-EA0FC4EA8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42017"/>
              </p:ext>
            </p:extLst>
          </p:nvPr>
        </p:nvGraphicFramePr>
        <p:xfrm>
          <a:off x="2466754" y="3550869"/>
          <a:ext cx="4820944" cy="22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0944">
                  <a:extLst>
                    <a:ext uri="{9D8B030D-6E8A-4147-A177-3AD203B41FA5}">
                      <a16:colId xmlns:a16="http://schemas.microsoft.com/office/drawing/2014/main" val="3153677224"/>
                    </a:ext>
                  </a:extLst>
                </a:gridCol>
              </a:tblGrid>
              <a:tr h="223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LINEAR BLOCK CODES AND CYCLIC CODES </a:t>
                      </a:r>
                      <a:endParaRPr lang="en-US" sz="1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834798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A9E245F-113E-D66C-BD1D-8CF2966D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285750" y="220599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Summary Mind Map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854975-1B15-84D2-E170-FCBB0F76DFEF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9DE02-497A-19B1-C7F8-16F3B7C64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1ED1A6-8324-D26A-1BC9-CB7469CB6331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10/14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'T-Shaped' Challenge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If your program requires adding thousands of new items every second, is a standard array still your best choice? Why or why not?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32820-F73D-D08C-E10E-88EB0A4F1CB5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D7F15-A3A7-400B-1D4B-5005CC229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E490EC-5555-AC1E-20A3-04567746CC84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11/14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'T-Shaped' Challenge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You might have said...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Static arrays have fixed sizes, hindering scaling.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Inserting at the start requires costly element shifting.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Dynamic arrays or linked lists suit frequent insertions.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Trade-off: You lose static arrays' instant address calculation.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86FE8-62D9-D6E4-0079-4D700C407F6C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09719-FD19-50FB-C015-8243C7F9A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807" y="182880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17215-BDD0-8CA7-1F92-AD2FD65E286C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12/14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764503"/>
            <a:ext cx="3486151" cy="268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285750" y="3211830"/>
            <a:ext cx="5143500" cy="1086000"/>
          </a:xfrm>
          <a:prstGeom prst="roundRect">
            <a:avLst>
              <a:gd name="adj" fmla="val 16667"/>
            </a:avLst>
          </a:prstGeom>
          <a:solidFill>
            <a:srgbClr val="E6F1FB"/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08610" y="32689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285750" y="59436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Reflect &amp; Connect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285750" y="1211580"/>
            <a:ext cx="5143500" cy="23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Peer Inquiry</a:t>
            </a:r>
            <a:endParaRPr sz="216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Turn to your neighbor and identify one real-world dataset in a banking app that </a:t>
            </a: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must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be an array and one that </a:t>
            </a: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should not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be.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i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Next Session: Linked Lists and the end of Contiguous Memory.</a:t>
            </a:r>
            <a:endParaRPr sz="1620" i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765810" y="3234690"/>
            <a:ext cx="4549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0B2F50"/>
                </a:solidFill>
                <a:latin typeface="Lexend"/>
                <a:ea typeface="Lexend"/>
                <a:cs typeface="Lexend"/>
                <a:sym typeface="Lexend"/>
              </a:rPr>
              <a:t>Remember</a:t>
            </a:r>
            <a:endParaRPr sz="1440" b="1">
              <a:solidFill>
                <a:srgbClr val="0B2F5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B2F50"/>
                </a:solidFill>
                <a:latin typeface="Lexend"/>
                <a:ea typeface="Lexend"/>
                <a:cs typeface="Lexend"/>
                <a:sym typeface="Lexend"/>
              </a:rPr>
              <a:t>In programming, memory choice is always a trade-off between speed and flexibility.</a:t>
            </a:r>
            <a:endParaRPr sz="1620">
              <a:solidFill>
                <a:srgbClr val="0B2F5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95134-F658-277F-97F4-48EFA9C36888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E4091-85C0-58E8-B8E0-BE97E9278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F56392-4917-A33C-9150-9A32BCF76C33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13/14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57A22E-7A41-4245-5D8C-116858A5D34C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285AF-8E80-D28B-EDA6-983A21C2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3635E-2D36-5FC5-34EF-7758348FE757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14/14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56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18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Mastering the Standard Array</a:t>
            </a:r>
            <a:endParaRPr sz="18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00891" y="1932034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Efficient Data Management in Programmatic Architectures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8E1420-4316-59E7-AB1E-FA50155A05A2}"/>
              </a:ext>
            </a:extLst>
          </p:cNvPr>
          <p:cNvSpPr/>
          <p:nvPr/>
        </p:nvSpPr>
        <p:spPr>
          <a:xfrm>
            <a:off x="7199305" y="8115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D2045-E122-917A-C9C4-3BE377598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60" y="27029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CAD34C-E772-6689-A848-89C116DA5D76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2/14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220" y="788670"/>
            <a:ext cx="382701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85750" y="857250"/>
            <a:ext cx="868800" cy="262800"/>
          </a:xfrm>
          <a:prstGeom prst="roundRect">
            <a:avLst>
              <a:gd name="adj" fmla="val 16667"/>
            </a:avLst>
          </a:prstGeom>
          <a:solidFill>
            <a:srgbClr val="04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STARTER</a:t>
            </a:r>
            <a:endParaRPr sz="108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Memory Check &amp; Icebreaker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1165860"/>
            <a:ext cx="4572000" cy="27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Think Fast!</a:t>
            </a:r>
            <a:endParaRPr sz="216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If you had to store 1,000 student IDs in separate variables (, , etc.), how long would it take to calculate the average?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Objective: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Today we move from individual variables to </a:t>
            </a: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indexed collections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, focusing on memory efficiency and speed.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7FB92-297B-015C-8800-C609AC5C0434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67B23-782C-7591-ADB0-437AA9005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5CAE64-4853-AC94-F82D-8E149CEF7FB8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3/14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" y="383019"/>
            <a:ext cx="3486151" cy="35477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3486151" y="2346583"/>
            <a:ext cx="5143500" cy="1086000"/>
          </a:xfrm>
          <a:prstGeom prst="roundRect">
            <a:avLst>
              <a:gd name="adj" fmla="val 16667"/>
            </a:avLst>
          </a:prstGeom>
          <a:solidFill>
            <a:srgbClr val="FAEFDA"/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509011" y="2432383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 dirty="0">
                <a:solidFill>
                  <a:srgbClr val="573B06"/>
                </a:solidFill>
              </a:rPr>
              <a:t>🔑</a:t>
            </a:r>
            <a:endParaRPr sz="2160" dirty="0">
              <a:solidFill>
                <a:srgbClr val="573B06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714750" y="205740"/>
            <a:ext cx="5143500" cy="1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Empathize: The Developer's Pain</a:t>
            </a:r>
            <a:endParaRPr sz="200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486151" y="602858"/>
            <a:ext cx="542925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Meet Arjun</a:t>
            </a:r>
            <a:endParaRPr sz="198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Arjun, a Junior Dev in Bengaluru, manually updates bank logs.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Conflict:</a:t>
            </a: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Scattered data creates 'Spaghetti Code'.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Need:</a:t>
            </a: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Group related data for efficient loop processing.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966211" y="2471678"/>
            <a:ext cx="4549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>
                <a:solidFill>
                  <a:srgbClr val="573B06"/>
                </a:solidFill>
                <a:latin typeface="Lexend"/>
                <a:ea typeface="Lexend"/>
                <a:cs typeface="Lexend"/>
                <a:sym typeface="Lexend"/>
              </a:rPr>
              <a:t>Key point</a:t>
            </a:r>
            <a:endParaRPr sz="1440" b="1" dirty="0">
              <a:solidFill>
                <a:srgbClr val="573B0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573B06"/>
                </a:solidFill>
                <a:latin typeface="Lexend"/>
                <a:ea typeface="Lexend"/>
                <a:cs typeface="Lexend"/>
                <a:sym typeface="Lexend"/>
              </a:rPr>
              <a:t>Arrays solve manual handling by grouping values under one identifier.</a:t>
            </a:r>
            <a:endParaRPr sz="1620" dirty="0">
              <a:solidFill>
                <a:srgbClr val="573B0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302F9-C07D-D7BC-FBAE-15968EF63C1D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9E2FE-F6AB-B82F-C4B9-F4C2CE178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C9DFAA-8CD0-3EDB-A208-A8AC5973D3B2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4/14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34447"/>
            <a:ext cx="4194810" cy="326898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Define &amp; Ideate: The Standard Array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core challenge is </a:t>
            </a: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Contiguous Memory Allocation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. We need a structure that stores elements of the </a:t>
            </a:r>
            <a:r>
              <a:rPr lang="en" sz="1620" i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same type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in adjacent memory locations.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1588770"/>
            <a:ext cx="41949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The Solution: Arrays</a:t>
            </a:r>
            <a:endParaRPr sz="19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Fixed Size: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Allocated at compile/init.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Homogeneity: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Only one data type allowed.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O(1) Access: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Instant access via index.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4F661E-55DA-9EEF-8FA5-B1517A804817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F4366-2CFE-5305-B94F-1CD081D5C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8C44C7-9359-ECED-DEEA-B44BC589EFE3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5/14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285750" y="857250"/>
            <a:ext cx="1600200" cy="262800"/>
          </a:xfrm>
          <a:prstGeom prst="roundRect">
            <a:avLst>
              <a:gd name="adj" fmla="val 16667"/>
            </a:avLst>
          </a:prstGeom>
          <a:solidFill>
            <a:srgbClr val="04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TECHNICAL DEPTH</a:t>
            </a:r>
            <a:endParaRPr sz="1080" b="1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285750" y="294894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E1F6EF"/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08610" y="30060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Prototype: Practical Implementation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Calculation of memory address for :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Address = Base + (index × size)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Contiguous: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No gaps in memory.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Static: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Size cannot be changed after creation.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765810" y="297180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Example</a:t>
            </a:r>
            <a:endParaRPr sz="1440" b="1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84D36"/>
                </a:solidFill>
                <a:latin typeface="Lexend"/>
                <a:ea typeface="Lexend"/>
                <a:cs typeface="Lexend"/>
                <a:sym typeface="Lexend"/>
              </a:rPr>
              <a:t>If an Integer is 4 bytes and Base is 1000, then index 3 is at: 1000 + (3 × 4) = 1012.</a:t>
            </a:r>
            <a:endParaRPr sz="1620">
              <a:solidFill>
                <a:srgbClr val="084D3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414D6D-8729-2FD2-F579-7D58B041BE3E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0E7BF-0797-E0CE-0B05-E3F8FEA3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6E3D75-9BE9-FAD3-C03E-1F84DDA75F76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6/14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Test Your Logic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-74174" y="902177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Arrange the steps for accessing an element in an array by its memory location: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67802" y="13189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Retrieve the value from the calculated address</a:t>
            </a:r>
            <a:endParaRPr sz="162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67802" y="20619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Multiply the target index by the data type size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67802" y="28048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Identify the Base Address of the array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67802" y="35478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Add the result to the Base Address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409791" y="613875"/>
            <a:ext cx="359785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Answers on the next slide...</a:t>
            </a:r>
            <a:endParaRPr sz="1620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2B2BBE-7BEE-0786-60E1-F5686A5375B4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AD0ED-1877-4802-62C9-7809C9B2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E2BA0C-177F-079F-6352-6F0C02A26E8A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7/14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Test Your Logic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Arrange the steps for accessing an element in an array by its memory location: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67802" y="143625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 dirty="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Identify the Base Address of the array</a:t>
            </a:r>
            <a:endParaRPr sz="1620" b="1" dirty="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088542" y="155055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1.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67802" y="217920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Multiply the target index by the data type size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088542" y="229350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2.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67802" y="292215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Add the result to the Base Address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088542" y="303645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3.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67802" y="3665102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Retrieve the value from the calculated address</a:t>
            </a:r>
            <a:endParaRPr sz="162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088542" y="3779402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4.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✅​</a:t>
            </a:r>
            <a:endParaRPr sz="360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308ED8-74A0-ABF6-AAED-7C941956B4E9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7674E-0521-E550-F408-B7863BDB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395" y="128632"/>
            <a:ext cx="850605" cy="762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CB9598-8018-459D-9F2C-D1394A5D7BFA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8/14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769"/>
            <a:ext cx="3829051" cy="406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/>
          <p:nvPr/>
        </p:nvSpPr>
        <p:spPr>
          <a:xfrm>
            <a:off x="4286250" y="2560320"/>
            <a:ext cx="45600" cy="571500"/>
          </a:xfrm>
          <a:prstGeom prst="roundRect">
            <a:avLst>
              <a:gd name="adj" fmla="val 16667"/>
            </a:avLst>
          </a:prstGeom>
          <a:solidFill>
            <a:srgbClr val="040F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Horizontal Breadth: Applications</a:t>
            </a:r>
            <a:endParaRPr sz="2880" b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4286250" y="788670"/>
            <a:ext cx="4572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Arrays are the DNA of complex structures.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Images: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2D arrays of pixels.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OS: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Process scheduling queues.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20"/>
              <a:buFont typeface="Lexend"/>
              <a:buChar char="●"/>
            </a:pPr>
            <a:r>
              <a:rPr lang="en" sz="1620" b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AI:</a:t>
            </a:r>
            <a:r>
              <a:rPr lang="en" sz="1620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 Matrices for neural networks are essentially multidimensional arrays.</a:t>
            </a:r>
            <a:endParaRPr sz="1620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446270" y="2468880"/>
            <a:ext cx="44121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i="1">
                <a:solidFill>
                  <a:srgbClr val="040F0F"/>
                </a:solidFill>
                <a:latin typeface="Lexend"/>
                <a:ea typeface="Lexend"/>
                <a:cs typeface="Lexend"/>
                <a:sym typeface="Lexend"/>
              </a:rPr>
              <a:t>An array is a collection of variables of the same type. — Bjarne Stroustrup</a:t>
            </a:r>
            <a:endParaRPr sz="1620" i="1">
              <a:solidFill>
                <a:srgbClr val="040F0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23FDBC-1F8D-15A8-92D5-4681A14EF91F}"/>
              </a:ext>
            </a:extLst>
          </p:cNvPr>
          <p:cNvSpPr/>
          <p:nvPr/>
        </p:nvSpPr>
        <p:spPr>
          <a:xfrm>
            <a:off x="7528489" y="4481704"/>
            <a:ext cx="1615511" cy="66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A448C-B8D8-1C8B-33C5-111292992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395" y="1535"/>
            <a:ext cx="850605" cy="762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12181-E5FD-7526-847C-DFE842E6C402}"/>
              </a:ext>
            </a:extLst>
          </p:cNvPr>
          <p:cNvSpPr/>
          <p:nvPr/>
        </p:nvSpPr>
        <p:spPr>
          <a:xfrm>
            <a:off x="-88915" y="4881890"/>
            <a:ext cx="92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13.05.2026   </a:t>
            </a:r>
            <a:r>
              <a:rPr lang="en-US" sz="1100" spc="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23ITT304-</a:t>
            </a:r>
            <a:r>
              <a:rPr lang="en-US" sz="11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CODING TECHNIQUE</a:t>
            </a:r>
            <a:r>
              <a:rPr lang="en-US" sz="1100" kern="1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dirty="0">
                <a:solidFill>
                  <a:srgbClr val="040F0F"/>
                </a:solidFill>
                <a:latin typeface="Times New Roman" panose="02020603050405020304" pitchFamily="18" charset="0"/>
                <a:ea typeface="Lexend"/>
                <a:cs typeface="Times New Roman" panose="02020603050405020304" pitchFamily="18" charset="0"/>
                <a:sym typeface="Lexend"/>
              </a:rPr>
              <a:t>Mastering the Standard Array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tx1"/>
                </a:solidFill>
                <a:latin typeface="Times New Roman" panose="02020603050405020304" pitchFamily="18" charset="0"/>
                <a:ea typeface="Livvic"/>
                <a:cs typeface="Times New Roman" panose="02020603050405020304" pitchFamily="18" charset="0"/>
                <a:sym typeface="Livvic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P.Thilagarani</a:t>
            </a:r>
            <a:r>
              <a:rPr lang="en-US" sz="11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1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SNSCT         9/14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On-screen Show (16:9)</PresentationFormat>
  <Paragraphs>96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Lexend</vt:lpstr>
      <vt:lpstr>Times New Roman</vt:lpstr>
      <vt:lpstr>Arial</vt:lpstr>
      <vt:lpstr>Livvic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cp:lastModifiedBy>hp</cp:lastModifiedBy>
  <cp:revision>1</cp:revision>
  <dcterms:modified xsi:type="dcterms:W3CDTF">2026-05-09T23:43:26Z</dcterms:modified>
</cp:coreProperties>
</file>