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5143500" type="screen16x9"/>
  <p:notesSz cx="6858000" cy="9144000"/>
  <p:embeddedFontLst>
    <p:embeddedFont>
      <p:font typeface="Comic Neue" panose="020B0604020202020204" charset="0"/>
      <p:regular r:id="rId14"/>
      <p:bold r:id="rId15"/>
      <p:italic r:id="rId16"/>
      <p:boldItalic r:id="rId17"/>
    </p:embeddedFont>
    <p:embeddedFont>
      <p:font typeface="Livvic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39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4f6fa56c58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4f6fa56c58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4f6fa582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4f6fa582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4f6fa59922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4f6fa59922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694f6fa5ae50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694f6fa5ae50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694f6fa605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694f6fa605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694f6fa61ab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694f6fa61ab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694f6fa6434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694f6fa6434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694f6fa6920a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694f6fa6920a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694f6fa6dcb0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694f6fa6dcb0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jp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jpg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jpg"/><Relationship Id="rId7" Type="http://schemas.openxmlformats.org/officeDocument/2006/relationships/image" Target="../media/image2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F67588B-0F4C-4ED8-AC0B-3771A56FC339}"/>
              </a:ext>
            </a:extLst>
          </p:cNvPr>
          <p:cNvSpPr/>
          <p:nvPr/>
        </p:nvSpPr>
        <p:spPr>
          <a:xfrm>
            <a:off x="7618866" y="4568544"/>
            <a:ext cx="1408176" cy="46863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AD9843E-89C9-4C10-9D07-39FBD7D4DC7E}"/>
              </a:ext>
            </a:extLst>
          </p:cNvPr>
          <p:cNvSpPr/>
          <p:nvPr/>
        </p:nvSpPr>
        <p:spPr>
          <a:xfrm>
            <a:off x="7793665" y="4582633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828699-C996-4E78-8887-789619A93E7A}"/>
              </a:ext>
            </a:extLst>
          </p:cNvPr>
          <p:cNvSpPr/>
          <p:nvPr/>
        </p:nvSpPr>
        <p:spPr>
          <a:xfrm>
            <a:off x="803679" y="1010056"/>
            <a:ext cx="7293934" cy="3795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Theory</a:t>
            </a: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Times New Roman" panose="02020603050405020304" pitchFamily="18" charset="0"/>
                <a:ea typeface="Livvic"/>
                <a:cs typeface="Livvic"/>
                <a:sym typeface="Livvic"/>
              </a:rPr>
              <a:t>Mutual Information</a:t>
            </a: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B5A68D-2F7A-4B26-8790-552FD801E8D4}"/>
              </a:ext>
            </a:extLst>
          </p:cNvPr>
          <p:cNvSpPr/>
          <p:nvPr/>
        </p:nvSpPr>
        <p:spPr>
          <a:xfrm>
            <a:off x="1174898" y="429866"/>
            <a:ext cx="7165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dirty="0">
              <a:solidFill>
                <a:srgbClr val="7030A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2D303C-3D90-42E1-BB83-4620B54C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C9AEB563-8624-4D0D-8DF1-8918C1E3E7B3}"/>
              </a:ext>
            </a:extLst>
          </p:cNvPr>
          <p:cNvSpPr/>
          <p:nvPr/>
        </p:nvSpPr>
        <p:spPr>
          <a:xfrm>
            <a:off x="0" y="10679"/>
            <a:ext cx="138223" cy="5132821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57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/>
        </p:nvSpPr>
        <p:spPr>
          <a:xfrm>
            <a:off x="203454" y="0"/>
            <a:ext cx="7322058" cy="10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Summary &amp; Reflection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Key Takeaways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Mutual information quantifies shared information, capturing non-linear relationships beyond correlation. It's based on entropy and used in data science, communications, and neuroscience. Design thinking helped solve Priya's challenge.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Peer Sharing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Share a real-life scenario where mutual information could reveal hidden patterns.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Quick Assessment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Why is mutual information preferred over correlation in feature selection?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D4E02D9-B45C-49D1-98C0-E8FF42DBF912}"/>
              </a:ext>
            </a:extLst>
          </p:cNvPr>
          <p:cNvSpPr/>
          <p:nvPr/>
        </p:nvSpPr>
        <p:spPr>
          <a:xfrm>
            <a:off x="7022230" y="4607434"/>
            <a:ext cx="2121770" cy="43822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7387A-9201-49EC-90FA-8182BB4BFCEB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 10/11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819BDF-F7EC-47A3-A775-C0E6F94622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44915F-EA0A-403A-951F-2FA45980F9CD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 11/11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F30B36A-5EC9-4395-A1FA-294F3781E586}"/>
              </a:ext>
            </a:extLst>
          </p:cNvPr>
          <p:cNvSpPr/>
          <p:nvPr/>
        </p:nvSpPr>
        <p:spPr>
          <a:xfrm>
            <a:off x="7022230" y="4607434"/>
            <a:ext cx="2121770" cy="43822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A93AA0-5F95-4FED-AA22-070337BE329B}"/>
              </a:ext>
            </a:extLst>
          </p:cNvPr>
          <p:cNvSpPr/>
          <p:nvPr/>
        </p:nvSpPr>
        <p:spPr>
          <a:xfrm>
            <a:off x="2286000" y="231014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b="1" dirty="0">
                <a:ln/>
                <a:solidFill>
                  <a:schemeClr val="accent4"/>
                </a:solidFill>
              </a:rPr>
              <a:t>Thank you</a:t>
            </a:r>
          </a:p>
          <a:p>
            <a:pPr algn="ctr"/>
            <a:endParaRPr lang="en-US" sz="54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D2F1E2-9EAE-49DD-8CE6-2AFCD117D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03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580" y="81270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950208" y="1371600"/>
            <a:ext cx="4793892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Mutual Information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Understanding Information Sharing in Data Systems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ED67A4A-365A-4E8B-9113-ADEC75F544B9}"/>
              </a:ext>
            </a:extLst>
          </p:cNvPr>
          <p:cNvSpPr/>
          <p:nvPr/>
        </p:nvSpPr>
        <p:spPr>
          <a:xfrm>
            <a:off x="7077456" y="27432"/>
            <a:ext cx="2066544" cy="71551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6719B2-85A3-444D-B737-36225391C714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 2/11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A65FC8-7490-4238-951B-0052C86E23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9048" y="742950"/>
            <a:ext cx="2267712" cy="2244852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Recap &amp; Icebreaker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100"/>
            <a:ext cx="542925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Let’s Refresh!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is entropy in information theory?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do we measure uncertainty in a message?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Quick Activity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Think of a 3-word message you’d send using only emojis. Could someone decode it accurately? Why or why not?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endParaRPr lang="en"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This touches on how much information is </a:t>
            </a:r>
            <a:r>
              <a:rPr lang="en" sz="1600" i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shared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between sender and receiver — the heart of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mutual information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806826-65A1-4C96-AC84-D833A8CEFDB0}"/>
              </a:ext>
            </a:extLst>
          </p:cNvPr>
          <p:cNvSpPr/>
          <p:nvPr/>
        </p:nvSpPr>
        <p:spPr>
          <a:xfrm>
            <a:off x="7077456" y="27432"/>
            <a:ext cx="2066544" cy="71551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5435193-C95A-4566-915A-169C06ED7ADC}"/>
              </a:ext>
            </a:extLst>
          </p:cNvPr>
          <p:cNvSpPr/>
          <p:nvPr/>
        </p:nvSpPr>
        <p:spPr>
          <a:xfrm>
            <a:off x="7056882" y="4315968"/>
            <a:ext cx="2066544" cy="71551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B33F49-60EE-4D6E-AE23-06FDF6969B35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 3/11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AA5048D-22CE-4185-839E-49A37E3783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044952" cy="2336292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Session Objectives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80010" y="800100"/>
            <a:ext cx="5287518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By the end of this session, you will be able to: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 mutual information and its mathematical foundation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Explain how it quantifies shared information between variables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Apply mutual information in coding, machine learning, and communication systems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Analyze real-world scenarios using the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Design Thinking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approach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Reflect on interdisciplinary applications using the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T-Shaped Model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1D6209F-5E2C-466E-9D52-0325EC9C5CD2}"/>
              </a:ext>
            </a:extLst>
          </p:cNvPr>
          <p:cNvSpPr/>
          <p:nvPr/>
        </p:nvSpPr>
        <p:spPr>
          <a:xfrm>
            <a:off x="7077456" y="27432"/>
            <a:ext cx="2066544" cy="71551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840B316-2906-4AD9-B860-13FCBCBF4B43}"/>
              </a:ext>
            </a:extLst>
          </p:cNvPr>
          <p:cNvSpPr/>
          <p:nvPr/>
        </p:nvSpPr>
        <p:spPr>
          <a:xfrm>
            <a:off x="6943725" y="4343400"/>
            <a:ext cx="2066544" cy="71551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629351-CDC9-4030-BDBA-445968B93D30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 4/11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82BB64-EF30-4203-8231-D50BF0D560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9396" y="486918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54580" y="486918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49140" y="381763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00266" y="342874"/>
            <a:ext cx="196596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278892" y="-64007"/>
            <a:ext cx="8572500" cy="31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0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Mutual Information: Core Concepts</a:t>
            </a:r>
            <a:endParaRPr sz="20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0" y="1735074"/>
            <a:ext cx="235452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Entropy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Measures random variable uncertainty. Higher entropy = more unpredictability.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2252823" y="1936800"/>
            <a:ext cx="1853916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Joint Entropy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Captures total uncertainty when two variables are considered together.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4106799" y="1508787"/>
            <a:ext cx="2500884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Conditional Entropy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Uncertainty in Y given knowledge of X — reduces randomness.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6377940" y="1602486"/>
            <a:ext cx="2830068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Mutual Info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Quantifies how much knowing one variable reduces uncertainty about another.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5B66DF3-1FCD-4CB8-8E25-09F61827C70F}"/>
              </a:ext>
            </a:extLst>
          </p:cNvPr>
          <p:cNvSpPr/>
          <p:nvPr/>
        </p:nvSpPr>
        <p:spPr>
          <a:xfrm>
            <a:off x="7543800" y="4536021"/>
            <a:ext cx="1490472" cy="5292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03B31AC-0A7A-4CDC-B60D-730F9FCE5B19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5/11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1080221-53D6-4436-9594-147378173A5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7871" y="-12599"/>
            <a:ext cx="3829050" cy="336844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The Math Behind It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Mutual Information Formula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I(X;Y) = Σ Σ p(x,y) log₂ [p(x,y)/(p(x)p(y))]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I(X;Y)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Mutual information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p(x,y)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Joint probability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p(x), p(y)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Marginal probabilities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Interpretation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I(X;Y) = 0: X, Y independent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I(X;Y) &gt; 0: Information shared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Maximum when one variable perfectly predicts the other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Symmetric: I(X;Y) = I(Y;X)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A012873-1287-4905-8DB7-42C16542C3C7}"/>
              </a:ext>
            </a:extLst>
          </p:cNvPr>
          <p:cNvSpPr/>
          <p:nvPr/>
        </p:nvSpPr>
        <p:spPr>
          <a:xfrm>
            <a:off x="7653528" y="4614291"/>
            <a:ext cx="1490472" cy="5292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26581F-8CB1-42F2-A601-0F69CA239E49}"/>
              </a:ext>
            </a:extLst>
          </p:cNvPr>
          <p:cNvSpPr/>
          <p:nvPr/>
        </p:nvSpPr>
        <p:spPr>
          <a:xfrm>
            <a:off x="-1" y="4909696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6/11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5F3F30-23C4-4D82-B0DF-83BC02E74D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4171950" cy="18882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800100"/>
            <a:ext cx="4171950" cy="1888236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/>
          <p:nvPr/>
        </p:nvSpPr>
        <p:spPr>
          <a:xfrm>
            <a:off x="0" y="-139446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Thinking: Persona &amp; Problem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171450" y="2571750"/>
            <a:ext cx="451485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Meet Priya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Data engineer at a telecom startup. Noisy user logs. Wants to predict churn, struggles with signal vs. noise.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4572000" y="2768346"/>
            <a:ext cx="451485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Core Challenge: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Priya needs to identify variables (login frequency, call duration) truly linked to customer churn, as traditional correlation misses non-linear patterns.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3773E41-E269-4DFA-A505-0FB19198793E}"/>
              </a:ext>
            </a:extLst>
          </p:cNvPr>
          <p:cNvSpPr/>
          <p:nvPr/>
        </p:nvSpPr>
        <p:spPr>
          <a:xfrm>
            <a:off x="7653528" y="4614291"/>
            <a:ext cx="1490472" cy="5292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2F60CE-A3C2-4AA3-A881-22D9C9700EB7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7/11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D38EA21-5DE5-4971-B026-6D59DF2A3F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6921" y="6858"/>
            <a:ext cx="806062" cy="72301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/>
          <p:nvPr/>
        </p:nvSpPr>
        <p:spPr>
          <a:xfrm>
            <a:off x="159960" y="1897380"/>
            <a:ext cx="21945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9"/>
          <p:cNvSpPr/>
          <p:nvPr/>
        </p:nvSpPr>
        <p:spPr>
          <a:xfrm>
            <a:off x="2354520" y="1897380"/>
            <a:ext cx="21945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9"/>
          <p:cNvSpPr/>
          <p:nvPr/>
        </p:nvSpPr>
        <p:spPr>
          <a:xfrm>
            <a:off x="4560510" y="1897380"/>
            <a:ext cx="21945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9"/>
          <p:cNvSpPr/>
          <p:nvPr/>
        </p:nvSpPr>
        <p:spPr>
          <a:xfrm>
            <a:off x="6755070" y="1897380"/>
            <a:ext cx="21945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5" name="Google Shape;11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9960" y="480060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04198" y="480060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92529" y="423060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66500" y="342900"/>
            <a:ext cx="196596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 txBox="1"/>
          <p:nvPr/>
        </p:nvSpPr>
        <p:spPr>
          <a:xfrm>
            <a:off x="159960" y="-148590"/>
            <a:ext cx="8572500" cy="57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 Approach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0" y="2343300"/>
            <a:ext cx="235446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Understand Priya’s need to reduce false alarms and focus on actionable insights.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2304198" y="2154270"/>
            <a:ext cx="2244822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Frame the problem: 'Find variables with high mutual information with churn.'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2" name="Google Shape;122;p19"/>
          <p:cNvSpPr txBox="1"/>
          <p:nvPr/>
        </p:nvSpPr>
        <p:spPr>
          <a:xfrm>
            <a:off x="4446209" y="2286300"/>
            <a:ext cx="2244821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Ideate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Use mutual information instead of correlation to capture non-linear dependencies.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6468124" y="2175804"/>
            <a:ext cx="2562711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Prototype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Apply I(X;Y) to telecom dataset: compare login patterns vs. billing complaints.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A68922E-AC2D-4AD6-9796-0A8E3F825A32}"/>
              </a:ext>
            </a:extLst>
          </p:cNvPr>
          <p:cNvSpPr/>
          <p:nvPr/>
        </p:nvSpPr>
        <p:spPr>
          <a:xfrm>
            <a:off x="7653528" y="4614291"/>
            <a:ext cx="1490472" cy="5292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2207F1-AE0E-4D1A-B6E6-CA568E91D98A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8/11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7C82442-4F86-41D0-BD01-A45277BEB7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02752" y="6858"/>
            <a:ext cx="860231" cy="7716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" y="530352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89983" y="542932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55823" y="530352"/>
            <a:ext cx="196596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64808" y="542932"/>
            <a:ext cx="196596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0"/>
          <p:cNvSpPr txBox="1"/>
          <p:nvPr/>
        </p:nvSpPr>
        <p:spPr>
          <a:xfrm>
            <a:off x="69573" y="-53748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T-Shaped Model: Depth &amp; Breadth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93726" y="2016252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Vertical Depth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I(X;Y) is KL divergence between joint and product distributions.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2389923" y="1701900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ML Applications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Used in feature selection — pick features that share max info with target label.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4165092" y="1951679"/>
            <a:ext cx="2363724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Neuroscience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Measures how neuron firing patterns encode sensory stimuli.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6338084" y="1812832"/>
            <a:ext cx="2712189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Future Scope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Quantum information theory uses mutual info to study entanglement and communication limits.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14214CC-090C-4D30-B2CC-B7DACF443911}"/>
              </a:ext>
            </a:extLst>
          </p:cNvPr>
          <p:cNvSpPr/>
          <p:nvPr/>
        </p:nvSpPr>
        <p:spPr>
          <a:xfrm>
            <a:off x="7653528" y="4614291"/>
            <a:ext cx="1490472" cy="5292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85B97B-5718-45A6-9575-BBE4AE261487}"/>
              </a:ext>
            </a:extLst>
          </p:cNvPr>
          <p:cNvSpPr/>
          <p:nvPr/>
        </p:nvSpPr>
        <p:spPr>
          <a:xfrm>
            <a:off x="-1" y="4882264"/>
            <a:ext cx="7918705" cy="257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1425"/>
              </a:lnSpc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10.01.2026   </a:t>
            </a:r>
            <a:r>
              <a:rPr lang="en-US" sz="1000" spc="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Mutual Information</a:t>
            </a:r>
            <a:r>
              <a:rPr lang="en-US" sz="1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SNSCT	                     9/11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B26D292-0E4E-4887-B83C-1F08CCAA31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30767" y="6858"/>
            <a:ext cx="732215" cy="656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752</Words>
  <Application>Microsoft Office PowerPoint</Application>
  <PresentationFormat>On-screen Show (16:9)</PresentationFormat>
  <Paragraphs>87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Comic Neue</vt:lpstr>
      <vt:lpstr>Livvic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</cp:revision>
  <dcterms:modified xsi:type="dcterms:W3CDTF">2025-12-27T09:18:43Z</dcterms:modified>
</cp:coreProperties>
</file>