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Inter" panose="020B0604020202020204" charset="0"/>
      <p:regular r:id="rId20"/>
      <p:bold r:id="rId21"/>
      <p:italic r:id="rId22"/>
      <p:boldItalic r:id="rId23"/>
    </p:embeddedFont>
    <p:embeddedFont>
      <p:font typeface="Inter SemiBold" panose="020B0604020202020204" charset="0"/>
      <p:regular r:id="rId24"/>
      <p:bold r:id="rId25"/>
      <p:italic r:id="rId26"/>
      <p:boldItalic r:id="rId27"/>
    </p:embeddedFon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Merriweather" panose="00000500000000000000" pitchFamily="2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E50CA32-56F6-4E09-AEDF-FD8BF4B8F3AF}">
  <a:tblStyle styleId="{2E50CA32-56F6-4E09-AEDF-FD8BF4B8F3A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B9DA29-45CA-4E20-9CF7-451A62C13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2DCF6-6A0F-4634-B395-B331D20F2D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7A216-322D-4E65-8C87-570D07593ED8}" type="datetimeFigureOut">
              <a:rPr lang="en-IN" smtClean="0"/>
              <a:t>20-05-2026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B50E0F-85DC-44E4-AEBE-DE982630D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11656-E87B-4DFC-B2EB-0B86DCDD96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750F5-E426-4B82-B66A-73B51E05E1F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1198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ROLAP Architecture | Introduction To Business Intelligence | Dr. Angel Latha Mary S</a:t>
            </a:r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10/02/2026</a:t>
            </a:r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3429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9080035" y="632432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B2DB49D-E781-4685-B506-752E99A479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635" y="136525"/>
            <a:ext cx="868754" cy="52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551424" y="4012011"/>
            <a:ext cx="1140142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64748B"/>
                </a:solidFill>
                <a:latin typeface="Inter"/>
                <a:ea typeface="Inter"/>
                <a:cs typeface="Inter"/>
                <a:sym typeface="Inter"/>
              </a:rPr>
              <a:t>Dynamic Multidimensional Analysis via Relational Systems</a:t>
            </a:r>
            <a:endParaRPr lang="en-US" sz="24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535012" y="3060730"/>
            <a:ext cx="1140142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F172A"/>
                </a:solidFill>
                <a:latin typeface="Merriweather"/>
                <a:ea typeface="Merriweather"/>
                <a:cs typeface="Merriweather"/>
                <a:sym typeface="Merriweather"/>
              </a:rPr>
              <a:t>ROLAP Architecture</a:t>
            </a:r>
          </a:p>
        </p:txBody>
      </p:sp>
      <p:sp>
        <p:nvSpPr>
          <p:cNvPr id="94" name="Google Shape;94;p13"/>
          <p:cNvSpPr txBox="1"/>
          <p:nvPr/>
        </p:nvSpPr>
        <p:spPr>
          <a:xfrm>
            <a:off x="666749" y="4731171"/>
            <a:ext cx="10858500" cy="57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Dr. Angel </a:t>
            </a:r>
            <a:r>
              <a:rPr lang="en-US" sz="1425" b="1" i="0" u="none" strike="noStrike" cap="none" dirty="0" err="1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Latha</a:t>
            </a:r>
            <a:r>
              <a:rPr lang="en-US" sz="1425" b="1" i="0" u="none" strike="noStrike" cap="none" dirty="0">
                <a:solidFill>
                  <a:srgbClr val="1E293B"/>
                </a:solidFill>
                <a:latin typeface="Lato"/>
                <a:ea typeface="Lato"/>
                <a:cs typeface="Lato"/>
                <a:sym typeface="Lato"/>
              </a:rPr>
              <a:t> Mary S</a:t>
            </a:r>
            <a:b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425" b="0" i="0" u="none" strike="noStrike" cap="none" dirty="0">
                <a:solidFill>
                  <a:srgbClr val="334155"/>
                </a:solidFill>
                <a:latin typeface="Lato"/>
                <a:ea typeface="Lato"/>
                <a:cs typeface="Lato"/>
                <a:sym typeface="Lato"/>
              </a:rPr>
              <a:t> SNS College of Technology | Coimbatore</a:t>
            </a:r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F58358-0EB4-4D06-83BB-BEB9333B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10/02/2026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7770-E1F9-4855-9C1F-81034518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27098" cy="365125"/>
          </a:xfrm>
        </p:spPr>
        <p:txBody>
          <a:bodyPr/>
          <a:lstStyle/>
          <a:p>
            <a:r>
              <a:rPr lang="en-US" dirty="0"/>
              <a:t>ROLAP Architecture</a:t>
            </a:r>
          </a:p>
          <a:p>
            <a:r>
              <a:rPr lang="en-US" dirty="0"/>
              <a:t>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DD1BE-FE14-4790-ABA5-FAEB214F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AC78D4-86D9-4F09-91E3-B1D45A5E8497}"/>
              </a:ext>
            </a:extLst>
          </p:cNvPr>
          <p:cNvSpPr txBox="1"/>
          <p:nvPr/>
        </p:nvSpPr>
        <p:spPr>
          <a:xfrm>
            <a:off x="1453557" y="340758"/>
            <a:ext cx="928488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SNS COLLEGE OF TECHNOLOGY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Coimbatore-35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1400" b="1" kern="0" dirty="0">
                <a:solidFill>
                  <a:srgbClr val="020301"/>
                </a:solidFill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An Autonomous Institution</a:t>
            </a:r>
            <a:br>
              <a:rPr lang="en-US" sz="105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endParaRPr lang="en-I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BF14D91-387E-4BB4-9459-F04273F0D132}"/>
              </a:ext>
            </a:extLst>
          </p:cNvPr>
          <p:cNvSpPr txBox="1"/>
          <p:nvPr/>
        </p:nvSpPr>
        <p:spPr>
          <a:xfrm>
            <a:off x="4481272" y="1554512"/>
            <a:ext cx="3541727" cy="34266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500" b="1" dirty="0">
                <a:latin typeface="Times New Roman" panose="02020603050405020304" pitchFamily="18" charset="0"/>
                <a:ea typeface="Cambria" panose="02040503050406030204"/>
                <a:cs typeface="Times New Roman" panose="02020603050405020304" pitchFamily="18" charset="0"/>
                <a:sym typeface="Cambria" panose="02040503050406030204"/>
              </a:rPr>
              <a:t>Department of  AIML</a:t>
            </a:r>
          </a:p>
          <a:p>
            <a:endParaRPr lang="en-I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Google Shape;85;p13">
            <a:extLst>
              <a:ext uri="{FF2B5EF4-FFF2-40B4-BE49-F238E27FC236}">
                <a16:creationId xmlns:a16="http://schemas.microsoft.com/office/drawing/2014/main" id="{AB6D1003-58C5-4616-8349-018B0405457A}"/>
              </a:ext>
            </a:extLst>
          </p:cNvPr>
          <p:cNvSpPr txBox="1"/>
          <p:nvPr/>
        </p:nvSpPr>
        <p:spPr>
          <a:xfrm>
            <a:off x="791452" y="2115596"/>
            <a:ext cx="10921365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23AMO304-Introduction To Business Intelligence</a:t>
            </a:r>
            <a:endParaRPr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2"/>
          <p:cNvSpPr txBox="1"/>
          <p:nvPr/>
        </p:nvSpPr>
        <p:spPr>
          <a:xfrm>
            <a:off x="571500" y="762000"/>
            <a:ext cx="5200650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Business Use Cases</a:t>
            </a:r>
            <a:endParaRPr/>
          </a:p>
        </p:txBody>
      </p:sp>
      <p:sp>
        <p:nvSpPr>
          <p:cNvPr id="213" name="Google Shape;213;p22"/>
          <p:cNvSpPr txBox="1"/>
          <p:nvPr/>
        </p:nvSpPr>
        <p:spPr>
          <a:xfrm>
            <a:off x="571500" y="173355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ROLAP is the industry standard for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Big Data Analytical Reporting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. Organizations use it when:</a:t>
            </a:r>
            <a:endParaRPr/>
          </a:p>
        </p:txBody>
      </p:sp>
      <p:sp>
        <p:nvSpPr>
          <p:cNvPr id="214" name="Google Shape;214;p22"/>
          <p:cNvSpPr txBox="1"/>
          <p:nvPr/>
        </p:nvSpPr>
        <p:spPr>
          <a:xfrm>
            <a:off x="571500" y="2486025"/>
            <a:ext cx="4953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1. Data exceeds the capacity of standard OLAP cubes.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571500" y="2933700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2. Detailed "drill-down" to the lowest transaction level is required.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571500" y="368617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3. Frequent data updates necessitate near real-time reporting availability.</a:t>
            </a:r>
            <a:endParaRPr/>
          </a:p>
        </p:txBody>
      </p:sp>
      <p:pic>
        <p:nvPicPr>
          <p:cNvPr id="217" name="Google Shape;217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1406768"/>
            <a:ext cx="5638800" cy="545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CE6CFA-31B5-45E4-86A7-983663A615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7F7ED2-9759-47B6-91A9-38E51405F344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096086" y="6356350"/>
            <a:ext cx="3923714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0858F-65FB-48A0-BD33-19CC68AB8D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943100"/>
            <a:ext cx="8839200" cy="39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6450" y="2886075"/>
            <a:ext cx="3924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1250" y="2886075"/>
            <a:ext cx="3924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76450" y="3571875"/>
            <a:ext cx="3924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3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191250" y="3571875"/>
            <a:ext cx="3924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3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76450" y="4257675"/>
            <a:ext cx="39243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3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91250" y="4257675"/>
            <a:ext cx="3924300" cy="4953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/>
        </p:nvSpPr>
        <p:spPr>
          <a:xfrm>
            <a:off x="2076450" y="2343150"/>
            <a:ext cx="8039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Match the Tier to its primary function:</a:t>
            </a:r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2076450" y="5038725"/>
            <a:ext cx="80391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10B98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(Answer: 1-B, 2-C, 3-A)</a:t>
            </a:r>
            <a:endParaRPr/>
          </a:p>
        </p:txBody>
      </p:sp>
      <p:sp>
        <p:nvSpPr>
          <p:cNvPr id="232" name="Google Shape;232;p23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1: Tier Matcher</a:t>
            </a:r>
            <a:endParaRPr/>
          </a:p>
        </p:txBody>
      </p:sp>
      <p:sp>
        <p:nvSpPr>
          <p:cNvPr id="233" name="Google Shape;233;p23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38E455-5BB3-45A2-9346-7D379F81D9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03287-71EF-4737-87D2-C2DA07731E1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ROLAP Architecture | Introduction To Business Intelligence | Dr. Angel Latha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8186B-2D6E-41BE-8483-A604C424F4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2006054"/>
            <a:ext cx="8839200" cy="381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5350" y="3874740"/>
            <a:ext cx="11715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57925" y="3874740"/>
            <a:ext cx="12287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2076450" y="2406104"/>
            <a:ext cx="80391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Scenario: Your company needs to analyze 50TB of daily transaction data with real-time updates.</a:t>
            </a:r>
            <a:endParaRPr/>
          </a:p>
        </p:txBody>
      </p:sp>
      <p:sp>
        <p:nvSpPr>
          <p:cNvPr id="243" name="Google Shape;243;p24"/>
          <p:cNvSpPr txBox="1"/>
          <p:nvPr/>
        </p:nvSpPr>
        <p:spPr>
          <a:xfrm>
            <a:off x="2076450" y="3253829"/>
            <a:ext cx="80391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Statement:</a:t>
            </a:r>
            <a:r>
              <a:rPr lang="en-US" sz="16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"ROLAP is a better choice than MOLAP for this specific scenario."</a:t>
            </a:r>
            <a:endParaRPr/>
          </a:p>
        </p:txBody>
      </p:sp>
      <p:sp>
        <p:nvSpPr>
          <p:cNvPr id="244" name="Google Shape;244;p24"/>
          <p:cNvSpPr txBox="1"/>
          <p:nvPr/>
        </p:nvSpPr>
        <p:spPr>
          <a:xfrm>
            <a:off x="2076450" y="4731990"/>
            <a:ext cx="8039100" cy="54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1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Why? Because ROLAP excels at high data volumes and real-time accessibility without pre-calculation delays.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Puzzle 2: True or False?</a:t>
            </a:r>
            <a:endParaRPr/>
          </a:p>
        </p:txBody>
      </p:sp>
      <p:sp>
        <p:nvSpPr>
          <p:cNvPr id="246" name="Google Shape;246;p24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EA2A84-9ABA-4CC8-B239-176DBCABEB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4A6CFD-5051-4E81-AEFD-A94150FDE78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362450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D9459-B41B-4079-8CCD-7527A55680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3780710" y="2397472"/>
            <a:ext cx="4630578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Part 1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5524500" y="3588097"/>
            <a:ext cx="1143000" cy="476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3890962" y="3921472"/>
            <a:ext cx="4410075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 Fundamentals of Relational OLAP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A5CB5-2F8F-45BA-AA08-8E3591E67AD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B497E-7D8E-4BD4-863D-F43EB8201CA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47271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B9155E-DD7E-41B9-84B8-D501F79C7B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586037"/>
            <a:ext cx="5286375" cy="249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571500" y="2586037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Definition</a:t>
            </a:r>
            <a:endParaRPr/>
          </a:p>
        </p:txBody>
      </p:sp>
      <p:sp>
        <p:nvSpPr>
          <p:cNvPr id="103" name="Google Shape;103;p15"/>
          <p:cNvSpPr txBox="1"/>
          <p:nvPr/>
        </p:nvSpPr>
        <p:spPr>
          <a:xfrm>
            <a:off x="571500" y="3128962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Relational Online Analytical Processing (ROLAP) is an approach that performs multidimensional analysis directly on top of traditional relational databases.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71500" y="4186237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Unlike MOLAP, which uses proprietary cubes, ROLAP utilizes </a:t>
            </a: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relational tables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to answer analytical queries, generating SQL on the fly.</a:t>
            </a:r>
            <a:endParaRPr/>
          </a:p>
        </p:txBody>
      </p:sp>
      <p:sp>
        <p:nvSpPr>
          <p:cNvPr id="105" name="Google Shape;105;p15"/>
          <p:cNvSpPr txBox="1"/>
          <p:nvPr/>
        </p:nvSpPr>
        <p:spPr>
          <a:xfrm>
            <a:off x="6677025" y="3681412"/>
            <a:ext cx="46005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Core Concept: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Multidimensional view, Relational storage. It bridges the gap between massive datasets and complex reporting needs.</a:t>
            </a:r>
            <a:endParaRPr/>
          </a:p>
        </p:txBody>
      </p:sp>
      <p:pic>
        <p:nvPicPr>
          <p:cNvPr id="106" name="Google Shape;106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7025" y="3014662"/>
            <a:ext cx="3714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What is ROLAP?</a:t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46144A-9E6E-415D-8986-E338FA44CCB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EDCEEE-74DD-48D6-B39C-8B9AAC6DBC4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3754902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1D9BE-D305-46D4-8771-24160FBCD11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4125" y="2009775"/>
            <a:ext cx="52863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43650" y="2019300"/>
            <a:ext cx="5267325" cy="379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1000125" y="2162175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Database Server: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The relational back-end (RDBMS) where fact and dimension tables are stored.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1000125" y="2981325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ROLAP Server: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The middleware that translates OLAP operations into SQL statements.</a:t>
            </a:r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1000125" y="3800475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Front-End Tools: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Client applications used for reporting, visualization, and ad-hoc analysis.</a:t>
            </a:r>
            <a:endParaRPr/>
          </a:p>
        </p:txBody>
      </p:sp>
      <p:pic>
        <p:nvPicPr>
          <p:cNvPr id="119" name="Google Shape;11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2002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019425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838575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The Three-Tier Architecture</a:t>
            </a:r>
            <a:endParaRPr/>
          </a:p>
        </p:txBody>
      </p:sp>
      <p:sp>
        <p:nvSpPr>
          <p:cNvPr id="123" name="Google Shape;123;p16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F1B0C8-7497-414A-B02F-92421A85412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85730-A817-48E6-BA1E-3FDD8979520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233203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C34F35-C320-4387-B108-0A97CA83BB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3765708" y="2397472"/>
            <a:ext cx="4660582" cy="904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Part 2</a:t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5524500" y="3588097"/>
            <a:ext cx="1143000" cy="476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3876675" y="3921472"/>
            <a:ext cx="4438650" cy="39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Technical Mechanics &amp; Data Modeling</a:t>
            </a:r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2C31D-8E99-48E1-A664-23F8498D564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62931-17E9-4595-A047-EFCD0ADC9F6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5191125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E6BB36-5520-4547-BABD-5BA09B39103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/>
          <p:nvPr/>
        </p:nvSpPr>
        <p:spPr>
          <a:xfrm>
            <a:off x="571500" y="2009775"/>
            <a:ext cx="555069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Star &amp; Snowflake Schemas</a:t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571500" y="2552700"/>
            <a:ext cx="5286375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ROLAP relies on structured relational models to optimize query generation. These models allow for clear separation between transactional measures and descriptive attributes.</a:t>
            </a:r>
            <a:endParaRPr/>
          </a:p>
        </p:txBody>
      </p:sp>
      <p:sp>
        <p:nvSpPr>
          <p:cNvPr id="140" name="Google Shape;140;p18"/>
          <p:cNvSpPr txBox="1"/>
          <p:nvPr/>
        </p:nvSpPr>
        <p:spPr>
          <a:xfrm>
            <a:off x="571500" y="3914775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Star Schema: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Simple, centralized fact table connected to dimensions.</a:t>
            </a:r>
            <a:endParaRPr/>
          </a:p>
        </p:txBody>
      </p:sp>
      <p:sp>
        <p:nvSpPr>
          <p:cNvPr id="141" name="Google Shape;141;p18"/>
          <p:cNvSpPr txBox="1"/>
          <p:nvPr/>
        </p:nvSpPr>
        <p:spPr>
          <a:xfrm>
            <a:off x="571500" y="466725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Snowflake: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Normalized dimensions for reduced redundancy.</a:t>
            </a:r>
            <a:endParaRPr/>
          </a:p>
        </p:txBody>
      </p:sp>
      <p:sp>
        <p:nvSpPr>
          <p:cNvPr id="143" name="Google Shape;143;p18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Data Structures in ROLAP</a:t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2AF655-47F6-47CC-A4EE-FF6107F3B4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1741E8-44C4-4E45-A857-7EC0750BDF8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356350"/>
            <a:ext cx="4275406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05D6A-6EB9-4C48-B886-042A8E67AE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2043112"/>
            <a:ext cx="3492549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9799" y="2043112"/>
            <a:ext cx="3492549" cy="374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28099" y="2043112"/>
            <a:ext cx="3492549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9"/>
          <p:cNvSpPr txBox="1"/>
          <p:nvPr/>
        </p:nvSpPr>
        <p:spPr>
          <a:xfrm>
            <a:off x="914400" y="3138487"/>
            <a:ext cx="29470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SQL Generation</a:t>
            </a: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914400" y="3681412"/>
            <a:ext cx="280674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The server receives multidimensional requests (Slice/Dice) and generates optimized SQL JOINs and aggregates.</a:t>
            </a:r>
            <a:endParaRPr/>
          </a:p>
        </p:txBody>
      </p:sp>
      <p:sp>
        <p:nvSpPr>
          <p:cNvPr id="155" name="Google Shape;155;p19"/>
          <p:cNvSpPr txBox="1"/>
          <p:nvPr/>
        </p:nvSpPr>
        <p:spPr>
          <a:xfrm>
            <a:off x="4692699" y="3138487"/>
            <a:ext cx="2947087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Dynamic Aggregation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4692699" y="4081462"/>
            <a:ext cx="280674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Calculations are performed at runtime by the database engine, ensuring access to the latest data.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8470999" y="3138487"/>
            <a:ext cx="2947087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Aggregation Nav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8470999" y="3681412"/>
            <a:ext cx="2806749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Logic that determines whether to use pre-calculated summary tables or query raw detail data.</a:t>
            </a:r>
            <a:endParaRPr/>
          </a:p>
        </p:txBody>
      </p:sp>
      <p:pic>
        <p:nvPicPr>
          <p:cNvPr id="159" name="Google Shape;159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14400" y="2471737"/>
            <a:ext cx="533400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92699" y="2471737"/>
            <a:ext cx="371475" cy="42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9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0999" y="2471737"/>
            <a:ext cx="485775" cy="42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9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The ROLAP Query Cycle</a:t>
            </a:r>
            <a:endParaRPr/>
          </a:p>
        </p:txBody>
      </p:sp>
      <p:sp>
        <p:nvSpPr>
          <p:cNvPr id="163" name="Google Shape;163;p19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761CF1-086D-4594-A0EF-1C3361AD27B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0D55-E4C3-4864-85FF-A64CD74F0A3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3853375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0D319-7103-4967-BF4F-6280DDCA0F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0"/>
          <p:cNvGraphicFramePr/>
          <p:nvPr/>
        </p:nvGraphicFramePr>
        <p:xfrm>
          <a:off x="571500" y="2271712"/>
          <a:ext cx="11049025" cy="3286125"/>
        </p:xfrm>
        <a:graphic>
          <a:graphicData uri="http://schemas.openxmlformats.org/drawingml/2006/table">
            <a:tbl>
              <a:tblPr firstRow="1" bandRow="1">
                <a:noFill/>
                <a:tableStyleId>{2E50CA32-56F6-4E09-AEDF-FD8BF4B8F3AF}</a:tableStyleId>
              </a:tblPr>
              <a:tblGrid>
                <a:gridCol w="235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6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Feature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50" b="1" i="0" u="none" strike="noStrike" cap="none">
                          <a:solidFill>
                            <a:srgbClr val="0F172A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HOLAP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1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Storage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Relational (Tables)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Multidimensional (Cubes)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Mixed/Hybrid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Scalability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High (Petabytes)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Low/Medium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Medium/High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Query Speed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Moderate/Slow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Fast (Pre-calculated)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Optimized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Data Freshness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Real-time access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Needs processing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0" i="0" u="none" strike="noStrike" cap="none">
                          <a:solidFill>
                            <a:srgbClr val="475569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Semi-processed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0" name="Google Shape;170;p20"/>
          <p:cNvSpPr/>
          <p:nvPr/>
        </p:nvSpPr>
        <p:spPr>
          <a:xfrm>
            <a:off x="571500" y="2886075"/>
            <a:ext cx="2354163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>
            <a:off x="2925663" y="2886075"/>
            <a:ext cx="2690514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5616178" y="2886075"/>
            <a:ext cx="3537644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/>
          <p:nvPr/>
        </p:nvSpPr>
        <p:spPr>
          <a:xfrm>
            <a:off x="9153822" y="2886075"/>
            <a:ext cx="2466677" cy="2857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0"/>
          <p:cNvSpPr/>
          <p:nvPr/>
        </p:nvSpPr>
        <p:spPr>
          <a:xfrm>
            <a:off x="571500" y="3571875"/>
            <a:ext cx="235416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0"/>
          <p:cNvSpPr/>
          <p:nvPr/>
        </p:nvSpPr>
        <p:spPr>
          <a:xfrm>
            <a:off x="2925663" y="3571875"/>
            <a:ext cx="26905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0"/>
          <p:cNvSpPr/>
          <p:nvPr/>
        </p:nvSpPr>
        <p:spPr>
          <a:xfrm>
            <a:off x="5616178" y="3571875"/>
            <a:ext cx="35376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0"/>
          <p:cNvSpPr/>
          <p:nvPr/>
        </p:nvSpPr>
        <p:spPr>
          <a:xfrm>
            <a:off x="9153822" y="3571875"/>
            <a:ext cx="24666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20"/>
          <p:cNvSpPr/>
          <p:nvPr/>
        </p:nvSpPr>
        <p:spPr>
          <a:xfrm>
            <a:off x="571500" y="4229100"/>
            <a:ext cx="235416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0"/>
          <p:cNvSpPr/>
          <p:nvPr/>
        </p:nvSpPr>
        <p:spPr>
          <a:xfrm>
            <a:off x="2925663" y="4229100"/>
            <a:ext cx="26905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0"/>
          <p:cNvSpPr/>
          <p:nvPr/>
        </p:nvSpPr>
        <p:spPr>
          <a:xfrm>
            <a:off x="5616178" y="4229100"/>
            <a:ext cx="35376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0"/>
          <p:cNvSpPr/>
          <p:nvPr/>
        </p:nvSpPr>
        <p:spPr>
          <a:xfrm>
            <a:off x="9153822" y="4229100"/>
            <a:ext cx="24666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0"/>
          <p:cNvSpPr/>
          <p:nvPr/>
        </p:nvSpPr>
        <p:spPr>
          <a:xfrm>
            <a:off x="571500" y="4886325"/>
            <a:ext cx="235416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2925663" y="4886325"/>
            <a:ext cx="26905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5616178" y="4886325"/>
            <a:ext cx="35376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9153822" y="4886325"/>
            <a:ext cx="24666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571500" y="5543550"/>
            <a:ext cx="2354163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2925663" y="5543550"/>
            <a:ext cx="269051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5616178" y="5543550"/>
            <a:ext cx="3537644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/>
          <p:nvPr/>
        </p:nvSpPr>
        <p:spPr>
          <a:xfrm>
            <a:off x="9153822" y="5543550"/>
            <a:ext cx="2466677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Performance Matrix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F6ED5-1D2D-48A8-8A57-1BCB29B03BA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8687C-3460-4653-8CF5-0021F8AEDA2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767775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FCE9E-DA0F-49A8-A5E1-C6BC813510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 txBox="1"/>
          <p:nvPr/>
        </p:nvSpPr>
        <p:spPr>
          <a:xfrm>
            <a:off x="2238375" y="2505075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Massive Scalability: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Leverages the power of modern RDBMS to handle data volumes that would break traditional cubes.</a:t>
            </a:r>
            <a:endParaRPr/>
          </a:p>
        </p:txBody>
      </p:sp>
      <p:sp>
        <p:nvSpPr>
          <p:cNvPr id="198" name="Google Shape;198;p21"/>
          <p:cNvSpPr txBox="1"/>
          <p:nvPr/>
        </p:nvSpPr>
        <p:spPr>
          <a:xfrm>
            <a:off x="2238375" y="3324225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Security &amp; Admin: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Inherits the robust security, authentication, and backup protocols of the underlying relational database.</a:t>
            </a:r>
            <a:endParaRPr/>
          </a:p>
        </p:txBody>
      </p:sp>
      <p:sp>
        <p:nvSpPr>
          <p:cNvPr id="199" name="Google Shape;199;p21"/>
          <p:cNvSpPr txBox="1"/>
          <p:nvPr/>
        </p:nvSpPr>
        <p:spPr>
          <a:xfrm>
            <a:off x="2238375" y="4143375"/>
            <a:ext cx="81438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Near Real-Time: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No lengthy "cube building" phase; users can query the warehouse as soon as data is loaded.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2238375" y="4962525"/>
            <a:ext cx="81438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Flexibility:</a:t>
            </a:r>
            <a:r>
              <a:rPr lang="en-US" sz="1500" b="0" i="0" u="none" strike="noStrike" cap="none">
                <a:solidFill>
                  <a:srgbClr val="475569"/>
                </a:solidFill>
                <a:latin typeface="Inter"/>
                <a:ea typeface="Inter"/>
                <a:cs typeface="Inter"/>
                <a:sym typeface="Inter"/>
              </a:rPr>
              <a:t> Easily handles changes in data structure without needing a total rebuild.</a:t>
            </a:r>
            <a:endParaRPr/>
          </a:p>
        </p:txBody>
      </p:sp>
      <p:pic>
        <p:nvPicPr>
          <p:cNvPr id="201" name="Google Shape;20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9750" y="25431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9750" y="336232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418147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9750" y="500062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762000" y="571500"/>
            <a:ext cx="11401425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F172A"/>
                </a:solidFill>
                <a:latin typeface="Poppins"/>
                <a:ea typeface="Poppins"/>
                <a:cs typeface="Poppins"/>
                <a:sym typeface="Poppins"/>
              </a:rPr>
              <a:t>Strategic Benefits</a:t>
            </a:r>
            <a:endParaRPr/>
          </a:p>
        </p:txBody>
      </p:sp>
      <p:sp>
        <p:nvSpPr>
          <p:cNvPr id="206" name="Google Shape;206;p21"/>
          <p:cNvSpPr/>
          <p:nvPr/>
        </p:nvSpPr>
        <p:spPr>
          <a:xfrm>
            <a:off x="571500" y="571500"/>
            <a:ext cx="57150" cy="542925"/>
          </a:xfrm>
          <a:prstGeom prst="rect">
            <a:avLst/>
          </a:prstGeom>
          <a:solidFill>
            <a:srgbClr val="10B98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98BA8-2C55-42CE-B13C-1CFC153A85D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10/02/2026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B55B24-94CD-4232-97F9-3778EEE8546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199" y="6356350"/>
            <a:ext cx="4345745" cy="365125"/>
          </a:xfrm>
        </p:spPr>
        <p:txBody>
          <a:bodyPr/>
          <a:lstStyle/>
          <a:p>
            <a:r>
              <a:rPr lang="en-US" dirty="0"/>
              <a:t>ROLAP Architecture | Introduction To Business Intelligence | Dr. Angel </a:t>
            </a:r>
            <a:r>
              <a:rPr lang="en-US" dirty="0" err="1"/>
              <a:t>Latha</a:t>
            </a:r>
            <a:r>
              <a:rPr lang="en-US" dirty="0"/>
              <a:t> Mary 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763C7-FF97-4596-8A6C-F683A4EC43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Widescreen</PresentationFormat>
  <Paragraphs>106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Inter</vt:lpstr>
      <vt:lpstr>Poppins</vt:lpstr>
      <vt:lpstr>Merriweather</vt:lpstr>
      <vt:lpstr>Lato</vt:lpstr>
      <vt:lpstr>Inter SemiBold</vt:lpstr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1</cp:revision>
  <dcterms:modified xsi:type="dcterms:W3CDTF">2026-05-20T10:00:03Z</dcterms:modified>
</cp:coreProperties>
</file>