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embeddedFontLst>
    <p:embeddedFont>
      <p:font typeface="Comic Neue"/>
      <p:regular r:id="rId21"/>
      <p:bold r:id="rId22"/>
      <p:italic r:id="rId23"/>
      <p:boldItalic r:id="rId24"/>
    </p:embeddedFont>
    <p:embeddedFont>
      <p:font typeface="Livvic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73">
          <p15:clr>
            <a:srgbClr val="747775"/>
          </p15:clr>
        </p15:guide>
      </p15:sldGuideLst>
    </p:ext>
    <p:ext uri="GoogleSlidesCustomDataVersion2">
      <go:slidesCustomData xmlns:go="http://customooxmlschemas.google.com/" r:id="rId29" roundtripDataSignature="AMtx7mionHHrQl7OxPNZjSheUc5oAxZO+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7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ComicNeue-bold.fntdata"/><Relationship Id="rId21" Type="http://schemas.openxmlformats.org/officeDocument/2006/relationships/font" Target="fonts/ComicNeue-regular.fntdata"/><Relationship Id="rId24" Type="http://schemas.openxmlformats.org/officeDocument/2006/relationships/font" Target="fonts/ComicNeue-boldItalic.fntdata"/><Relationship Id="rId23" Type="http://schemas.openxmlformats.org/officeDocument/2006/relationships/font" Target="fonts/ComicNeue-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Livvic-bold.fntdata"/><Relationship Id="rId25" Type="http://schemas.openxmlformats.org/officeDocument/2006/relationships/font" Target="fonts/Livvic-regular.fntdata"/><Relationship Id="rId28" Type="http://schemas.openxmlformats.org/officeDocument/2006/relationships/font" Target="fonts/Livvic-boldItalic.fntdata"/><Relationship Id="rId27" Type="http://schemas.openxmlformats.org/officeDocument/2006/relationships/font" Target="fonts/Livvic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" name="Google Shape;15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1" name="Google Shape;16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cb9033974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cb9033974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0" name="Google Shape;18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2" name="Google Shape;19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1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8" name="Google Shape;6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8" name="Google Shape;8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1" name="Google Shape;11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2" name="Google Shape;12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5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5" name="Google Shape;45;p2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6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2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7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3" name="Google Shape;13;p17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2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20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2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22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24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24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24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Relationship Id="rId4" Type="http://schemas.openxmlformats.org/officeDocument/2006/relationships/image" Target="../media/image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Relationship Id="rId4" Type="http://schemas.openxmlformats.org/officeDocument/2006/relationships/image" Target="../media/image10.png"/><Relationship Id="rId5" Type="http://schemas.openxmlformats.org/officeDocument/2006/relationships/image" Target="../media/image14.jpg"/><Relationship Id="rId6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g"/><Relationship Id="rId4" Type="http://schemas.openxmlformats.org/officeDocument/2006/relationships/image" Target="../media/image13.png"/><Relationship Id="rId5" Type="http://schemas.openxmlformats.org/officeDocument/2006/relationships/image" Target="../media/image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Relationship Id="rId4" Type="http://schemas.openxmlformats.org/officeDocument/2006/relationships/image" Target="../media/image7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image" Target="../media/image11.jpg"/><Relationship Id="rId5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8.jpg"/><Relationship Id="rId5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Relationship Id="rId4" Type="http://schemas.openxmlformats.org/officeDocument/2006/relationships/image" Target="../media/image15.jpg"/><Relationship Id="rId5" Type="http://schemas.openxmlformats.org/officeDocument/2006/relationships/image" Target="../media/image7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Relationship Id="rId4" Type="http://schemas.openxmlformats.org/officeDocument/2006/relationships/image" Target="../media/image9.jpg"/><Relationship Id="rId5" Type="http://schemas.openxmlformats.org/officeDocument/2006/relationships/image" Target="../media/image12.jpg"/><Relationship Id="rId6" Type="http://schemas.openxmlformats.org/officeDocument/2006/relationships/image" Target="../media/image16.jpg"/><Relationship Id="rId7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Relationship Id="rId4" Type="http://schemas.openxmlformats.org/officeDocument/2006/relationships/image" Target="../media/image3.jpg"/><Relationship Id="rId5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Relationship Id="rId4" Type="http://schemas.openxmlformats.org/officeDocument/2006/relationships/image" Target="../media/image5.png"/><Relationship Id="rId5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Relationship Id="rId4" Type="http://schemas.openxmlformats.org/officeDocument/2006/relationships/image" Target="../media/image5.png"/><Relationship Id="rId5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/>
          <p:nvPr/>
        </p:nvSpPr>
        <p:spPr>
          <a:xfrm>
            <a:off x="7931785" y="4584700"/>
            <a:ext cx="1136650" cy="55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5" name="Google Shape;5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09330" y="0"/>
            <a:ext cx="534670" cy="5461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361315" y="688340"/>
            <a:ext cx="8707120" cy="3415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3600" u="none" cap="none" strike="noStrike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SNS COLLEGE OF TECHNOLOGY</a:t>
            </a:r>
            <a:endParaRPr b="1" i="0" sz="3600" u="none" cap="none" strike="noStrike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44348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6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 Autonomous Institution Coimbatore-35</a:t>
            </a:r>
            <a:endParaRPr b="0" i="0" sz="1600" u="none" cap="none" strike="noStrik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3175" marR="0" rtl="0" algn="ctr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None/>
            </a:pPr>
            <a:r>
              <a:rPr b="1" i="0" lang="en-GB" sz="1800" u="none" cap="none" strike="noStrike">
                <a:solidFill>
                  <a:srgbClr val="EF86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DEPARTMENT OF INFORMATION TECHNOLOGY</a:t>
            </a:r>
            <a:endParaRPr b="1" i="0" sz="1800" u="none" cap="none" strike="noStrike">
              <a:solidFill>
                <a:srgbClr val="EF86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065" marR="0" rtl="0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None/>
            </a:pPr>
            <a:r>
              <a:rPr b="1" i="0" lang="en-GB" sz="2000" u="none" cap="none" strike="noStrike">
                <a:solidFill>
                  <a:srgbClr val="91A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23ITT304 Information Coding Technique</a:t>
            </a:r>
            <a:endParaRPr b="1" i="0" sz="2000" u="none" cap="none" strike="noStrike">
              <a:solidFill>
                <a:srgbClr val="91A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6985" marR="0" rtl="0" algn="ctr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b="1" i="0" lang="en-GB" sz="18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Unit </a:t>
            </a:r>
            <a:r>
              <a:rPr b="1" i="0" lang="en-GB" sz="16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r>
              <a:rPr b="1" i="0" lang="en-GB" sz="2000" u="none" cap="none" strike="noStrike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II</a:t>
            </a:r>
            <a:endParaRPr b="1" i="0" sz="2000" u="none" cap="none" strike="noStrike">
              <a:solidFill>
                <a:srgbClr val="0070C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6985" marR="0" rtl="0" algn="ctr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chemeClr val="accent5"/>
                </a:solidFill>
                <a:latin typeface="Livvic"/>
                <a:ea typeface="Livvic"/>
                <a:cs typeface="Livvic"/>
                <a:sym typeface="Livvic"/>
              </a:rPr>
              <a:t>Source Coding</a:t>
            </a:r>
            <a:endParaRPr b="1" i="0" sz="240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indent="0" lvl="0" marL="6985" marR="0" rtl="0" algn="ctr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6985" marR="0" rtl="0" algn="ctr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b="1" i="0" lang="en-GB" sz="240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Arithmetic Coding</a:t>
            </a:r>
            <a:endParaRPr b="1" i="0" sz="240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indent="0" lvl="0" marL="6985" marR="0" rtl="0" algn="ctr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Thilagarani P</a:t>
            </a:r>
            <a:endParaRPr b="1" i="0" sz="1800" u="none" cap="none" strike="noStrike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b="1" i="0" lang="en-GB" sz="1800" u="none" cap="none" strike="noStrike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P.Thilagarani AP/IT</a:t>
            </a:r>
            <a:endParaRPr b="1" i="0" sz="1800" u="none" cap="none" strike="noStrike">
              <a:solidFill>
                <a:srgbClr val="7030A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0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Where Do We Use This?</a:t>
            </a:r>
            <a:endParaRPr b="1" i="0" sz="290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54" name="Google Shape;154;p10"/>
          <p:cNvSpPr txBox="1"/>
          <p:nvPr/>
        </p:nvSpPr>
        <p:spPr>
          <a:xfrm>
            <a:off x="285750" y="8001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150"/>
              <a:buFont typeface="Arial"/>
              <a:buNone/>
            </a:pPr>
            <a:r>
              <a:rPr b="1" i="0" lang="en-GB" sz="215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Deep Dive</a:t>
            </a:r>
            <a:endParaRPr b="1" i="0" sz="215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1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JPEG Images:</a:t>
            </a: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Helps photos load fast.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1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Video:</a:t>
            </a: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Makes files small.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1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Math:</a:t>
            </a: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 Uses fractions and ranges.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55" name="Google Shape;155;p10"/>
          <p:cNvSpPr txBox="1"/>
          <p:nvPr/>
        </p:nvSpPr>
        <p:spPr>
          <a:xfrm>
            <a:off x="4686300" y="8001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150"/>
              <a:buFont typeface="Arial"/>
              <a:buNone/>
            </a:pPr>
            <a:r>
              <a:rPr b="1" i="0" lang="en-GB" sz="215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Big Picture</a:t>
            </a:r>
            <a:endParaRPr b="1" i="0" sz="215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Saves space on phones.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Makes internet faster.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Helps in data science jobs.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56" name="Google Shape;156;p10"/>
          <p:cNvSpPr/>
          <p:nvPr/>
        </p:nvSpPr>
        <p:spPr>
          <a:xfrm>
            <a:off x="7856220" y="4561205"/>
            <a:ext cx="1136650" cy="55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7" name="Google Shape;157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435340" y="0"/>
            <a:ext cx="708660" cy="623570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Google Shape;158;p10"/>
          <p:cNvSpPr txBox="1"/>
          <p:nvPr/>
        </p:nvSpPr>
        <p:spPr>
          <a:xfrm>
            <a:off x="85090" y="4827660"/>
            <a:ext cx="8435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    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.2026    INFORMATION CODING TECHNIQUE | </a:t>
            </a:r>
            <a:r>
              <a:rPr lang="en-GB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Arithmetic</a:t>
            </a:r>
            <a:r>
              <a:rPr i="0" lang="en-GB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Cod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ing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| P.Thilagarani | SNSCT     3/1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469900" y="-48006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1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60120" y="1908810"/>
            <a:ext cx="2697480" cy="233172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11"/>
          <p:cNvSpPr txBox="1"/>
          <p:nvPr/>
        </p:nvSpPr>
        <p:spPr>
          <a:xfrm>
            <a:off x="101600" y="6731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Your Turn</a:t>
            </a:r>
            <a:endParaRPr b="1" i="0" sz="290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66" name="Google Shape;166;p11"/>
          <p:cNvSpPr txBox="1"/>
          <p:nvPr/>
        </p:nvSpPr>
        <p:spPr>
          <a:xfrm>
            <a:off x="3806190" y="1440180"/>
            <a:ext cx="4194900" cy="312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Think of a short word like "BAT".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Draw a line.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Split it into three parts.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Which part would you zoom into first?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67" name="Google Shape;167;p11"/>
          <p:cNvSpPr/>
          <p:nvPr/>
        </p:nvSpPr>
        <p:spPr>
          <a:xfrm>
            <a:off x="8001000" y="4663440"/>
            <a:ext cx="1040765" cy="45593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8" name="Google Shape;168;p1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435340" y="0"/>
            <a:ext cx="708660" cy="623570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11"/>
          <p:cNvSpPr txBox="1"/>
          <p:nvPr/>
        </p:nvSpPr>
        <p:spPr>
          <a:xfrm>
            <a:off x="85090" y="4827660"/>
            <a:ext cx="8435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    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.2026    INFORMATION CODING TECHNIQUE | </a:t>
            </a:r>
            <a:r>
              <a:rPr lang="en-GB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Arithmetic</a:t>
            </a:r>
            <a:r>
              <a:rPr i="0" lang="en-GB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Cod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ing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| P.Thilagarani | SNSCT     3/1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Google Shape;174;g3cb9033974e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35340" y="0"/>
            <a:ext cx="708660" cy="623570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g3cb9033974e_0_0"/>
          <p:cNvSpPr/>
          <p:nvPr/>
        </p:nvSpPr>
        <p:spPr>
          <a:xfrm>
            <a:off x="8001000" y="4663440"/>
            <a:ext cx="1040700" cy="456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g3cb9033974e_0_0"/>
          <p:cNvSpPr txBox="1"/>
          <p:nvPr/>
        </p:nvSpPr>
        <p:spPr>
          <a:xfrm>
            <a:off x="784500" y="1840825"/>
            <a:ext cx="6928800" cy="135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700">
                <a:solidFill>
                  <a:schemeClr val="dk2"/>
                </a:solidFill>
                <a:highlight>
                  <a:schemeClr val="accent4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Thank You</a:t>
            </a:r>
            <a:endParaRPr sz="3700">
              <a:solidFill>
                <a:schemeClr val="dk2"/>
              </a:solidFill>
              <a:highlight>
                <a:schemeClr val="accent4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7" name="Google Shape;177;g3cb9033974e_0_0"/>
          <p:cNvSpPr txBox="1"/>
          <p:nvPr/>
        </p:nvSpPr>
        <p:spPr>
          <a:xfrm>
            <a:off x="85090" y="4827660"/>
            <a:ext cx="8435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    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.2026    INFORMATION CODING TECHNIQUE | </a:t>
            </a:r>
            <a:r>
              <a:rPr lang="en-GB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Arithmetic</a:t>
            </a:r>
            <a:r>
              <a:rPr i="0" lang="en-GB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Cod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ing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| P.Thilagarani | SNSCT     3/1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49490" y="-91440"/>
            <a:ext cx="1828800" cy="18288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12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Final Quiz</a:t>
            </a:r>
            <a:endParaRPr b="1" i="0" sz="290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84" name="Google Shape;184;p12"/>
          <p:cNvSpPr txBox="1"/>
          <p:nvPr/>
        </p:nvSpPr>
        <p:spPr>
          <a:xfrm>
            <a:off x="285750" y="1143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Question 1:</a:t>
            </a:r>
            <a:endParaRPr b="1" i="0" sz="1600" u="none" cap="none" strike="noStrike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What do we use to code the message?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85" name="Google Shape;185;p12"/>
          <p:cNvSpPr txBox="1"/>
          <p:nvPr/>
        </p:nvSpPr>
        <p:spPr>
          <a:xfrm>
            <a:off x="285750" y="2286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Question 2:</a:t>
            </a:r>
            <a:endParaRPr b="1" i="0" sz="1600" u="none" cap="none" strike="noStrike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Does arithmetic coding make files bigger?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86" name="Google Shape;186;p12"/>
          <p:cNvSpPr txBox="1"/>
          <p:nvPr/>
        </p:nvSpPr>
        <p:spPr>
          <a:xfrm>
            <a:off x="285750" y="3429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Question 3:</a:t>
            </a:r>
            <a:endParaRPr b="1" i="0" sz="1600" u="none" cap="none" strike="noStrike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Can we use this for photos?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87" name="Google Shape;187;p12"/>
          <p:cNvSpPr txBox="1"/>
          <p:nvPr/>
        </p:nvSpPr>
        <p:spPr>
          <a:xfrm>
            <a:off x="3905885" y="2114550"/>
            <a:ext cx="39663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Answers on the next slide...</a:t>
            </a:r>
            <a:endParaRPr b="0" i="0" sz="1600" u="none" cap="none" strike="noStrike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88" name="Google Shape;188;p12"/>
          <p:cNvSpPr/>
          <p:nvPr/>
        </p:nvSpPr>
        <p:spPr>
          <a:xfrm>
            <a:off x="7856220" y="4699635"/>
            <a:ext cx="1136650" cy="42037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9" name="Google Shape;189;p1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435340" y="0"/>
            <a:ext cx="708660" cy="6235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3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Final Quiz</a:t>
            </a:r>
            <a:endParaRPr b="1" i="0" sz="290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95" name="Google Shape;195;p13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GB" sz="3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✅​</a:t>
            </a:r>
            <a:endParaRPr b="0" i="0" sz="3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96" name="Google Shape;196;p13"/>
          <p:cNvSpPr txBox="1"/>
          <p:nvPr/>
        </p:nvSpPr>
        <p:spPr>
          <a:xfrm>
            <a:off x="285750" y="1143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 1:</a:t>
            </a:r>
            <a:endParaRPr b="1" i="0" sz="1600" u="none" cap="none" strike="noStrike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 number line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97" name="Google Shape;197;p13"/>
          <p:cNvSpPr txBox="1"/>
          <p:nvPr/>
        </p:nvSpPr>
        <p:spPr>
          <a:xfrm>
            <a:off x="285750" y="2286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 2:</a:t>
            </a:r>
            <a:endParaRPr b="1" i="0" sz="1600" u="none" cap="none" strike="noStrike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No, it makes them smaller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98" name="Google Shape;198;p13"/>
          <p:cNvSpPr txBox="1"/>
          <p:nvPr/>
        </p:nvSpPr>
        <p:spPr>
          <a:xfrm>
            <a:off x="285750" y="342900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GB" sz="1600" u="none" cap="none" strike="noStrike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 3:</a:t>
            </a:r>
            <a:endParaRPr b="1" i="0" sz="1600" u="none" cap="none" strike="noStrike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Yes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99" name="Google Shape;199;p13"/>
          <p:cNvSpPr/>
          <p:nvPr/>
        </p:nvSpPr>
        <p:spPr>
          <a:xfrm>
            <a:off x="7856220" y="4561205"/>
            <a:ext cx="1136650" cy="55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0" name="Google Shape;200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435340" y="0"/>
            <a:ext cx="708660" cy="6235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4"/>
          <p:cNvSpPr/>
          <p:nvPr/>
        </p:nvSpPr>
        <p:spPr>
          <a:xfrm>
            <a:off x="7856220" y="4561205"/>
            <a:ext cx="1136650" cy="55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6" name="Google Shape;206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35340" y="0"/>
            <a:ext cx="708660" cy="6235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7260" y="742950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"/>
          <p:cNvSpPr txBox="1"/>
          <p:nvPr/>
        </p:nvSpPr>
        <p:spPr>
          <a:xfrm>
            <a:off x="4914900" y="1371600"/>
            <a:ext cx="38292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3250"/>
              <a:buFont typeface="Arial"/>
              <a:buNone/>
            </a:pPr>
            <a:r>
              <a:rPr b="1" i="0" lang="en-GB" sz="325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Arithmetic Coding</a:t>
            </a:r>
            <a:endParaRPr b="1" i="0" sz="325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 Smart Way to Code Data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63" name="Google Shape;63;p2"/>
          <p:cNvSpPr/>
          <p:nvPr/>
        </p:nvSpPr>
        <p:spPr>
          <a:xfrm>
            <a:off x="7656195" y="194945"/>
            <a:ext cx="1136650" cy="55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435340" y="0"/>
            <a:ext cx="708660" cy="62357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2"/>
          <p:cNvSpPr txBox="1"/>
          <p:nvPr/>
        </p:nvSpPr>
        <p:spPr>
          <a:xfrm>
            <a:off x="85090" y="4835525"/>
            <a:ext cx="8435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    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.2026    INFORMATION CODING TECHNIQUE | </a:t>
            </a:r>
            <a:r>
              <a:rPr lang="en-GB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Arithmetic</a:t>
            </a:r>
            <a:r>
              <a:rPr i="0" lang="en-GB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Cod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ing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| P.Thilagarani | SNSCT     3/1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923155" y="800100"/>
            <a:ext cx="2216785" cy="24193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3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Let's Meet Anil</a:t>
            </a:r>
            <a:endParaRPr b="1" i="0" sz="290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72" name="Google Shape;72;p3"/>
          <p:cNvSpPr txBox="1"/>
          <p:nvPr/>
        </p:nvSpPr>
        <p:spPr>
          <a:xfrm>
            <a:off x="285750" y="800100"/>
            <a:ext cx="45720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150"/>
              <a:buFont typeface="Arial"/>
              <a:buNone/>
            </a:pPr>
            <a:r>
              <a:rPr b="1" i="0" lang="en-GB" sz="215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Our Persona</a:t>
            </a:r>
            <a:endParaRPr b="1" i="0" sz="215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Anil is a student.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He has a big file.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He wants to send it to his friend.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But the file is too big!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He needs to make it smaller.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73" name="Google Shape;73;p3"/>
          <p:cNvSpPr/>
          <p:nvPr/>
        </p:nvSpPr>
        <p:spPr>
          <a:xfrm>
            <a:off x="7856220" y="4570095"/>
            <a:ext cx="1136650" cy="55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4" name="Google Shape;74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435340" y="0"/>
            <a:ext cx="708660" cy="62357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3"/>
          <p:cNvSpPr txBox="1"/>
          <p:nvPr/>
        </p:nvSpPr>
        <p:spPr>
          <a:xfrm>
            <a:off x="85090" y="4827660"/>
            <a:ext cx="8435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    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.2026    INFORMATION CODING TECHNIQUE | </a:t>
            </a:r>
            <a:r>
              <a:rPr lang="en-GB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Arithmetic</a:t>
            </a:r>
            <a:r>
              <a:rPr i="0" lang="en-GB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Cod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ing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| P.Thilagarani | SNSCT     3/1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The Problem</a:t>
            </a:r>
            <a:endParaRPr b="1" i="0" sz="290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81" name="Google Shape;81;p4"/>
          <p:cNvSpPr txBox="1"/>
          <p:nvPr/>
        </p:nvSpPr>
        <p:spPr>
          <a:xfrm>
            <a:off x="285750" y="8001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150"/>
              <a:buFont typeface="Arial"/>
              <a:buNone/>
            </a:pPr>
            <a:r>
              <a:rPr b="1" i="0" lang="en-GB" sz="215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What is wrong?</a:t>
            </a:r>
            <a:endParaRPr b="1" i="0" sz="215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file is huge.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It takes too long to send.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It uses too much space.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82" name="Google Shape;82;p4"/>
          <p:cNvSpPr txBox="1"/>
          <p:nvPr/>
        </p:nvSpPr>
        <p:spPr>
          <a:xfrm>
            <a:off x="4686300" y="800100"/>
            <a:ext cx="41721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150"/>
              <a:buFont typeface="Arial"/>
              <a:buNone/>
            </a:pPr>
            <a:r>
              <a:rPr b="1" i="0" lang="en-GB" sz="215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What do we need?</a:t>
            </a:r>
            <a:endParaRPr b="1" i="0" sz="215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We need to shrink the file.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We need to keep all the data.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0F0F"/>
              </a:buClr>
              <a:buSzPts val="1600"/>
              <a:buFont typeface="Comic Neue"/>
              <a:buChar char="●"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We need a smart code.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83" name="Google Shape;83;p4"/>
          <p:cNvSpPr/>
          <p:nvPr/>
        </p:nvSpPr>
        <p:spPr>
          <a:xfrm>
            <a:off x="7856220" y="4561205"/>
            <a:ext cx="1136650" cy="55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4" name="Google Shape;8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435340" y="0"/>
            <a:ext cx="708660" cy="62357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4"/>
          <p:cNvSpPr txBox="1"/>
          <p:nvPr/>
        </p:nvSpPr>
        <p:spPr>
          <a:xfrm>
            <a:off x="85090" y="4827660"/>
            <a:ext cx="8435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    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.2026    INFORMATION CODING TECHNIQUE | </a:t>
            </a:r>
            <a:r>
              <a:rPr lang="en-GB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Arithmetic</a:t>
            </a:r>
            <a:r>
              <a:rPr i="0" lang="en-GB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Cod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ing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| P.Thilagarani | SNSCT     3/1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0"/>
            <a:ext cx="3486150" cy="393446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5"/>
          <p:cNvSpPr txBox="1"/>
          <p:nvPr/>
        </p:nvSpPr>
        <p:spPr>
          <a:xfrm>
            <a:off x="3714750" y="171450"/>
            <a:ext cx="5143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3250"/>
              <a:buFont typeface="Arial"/>
              <a:buNone/>
            </a:pPr>
            <a:r>
              <a:rPr b="1" i="0" lang="en-GB" sz="325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The Big Idea</a:t>
            </a:r>
            <a:endParaRPr b="1" i="0" sz="325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150"/>
              <a:buFont typeface="Arial"/>
              <a:buNone/>
            </a:pPr>
            <a:r>
              <a:rPr b="1" i="0" lang="en-GB" sz="215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What is Arithmetic Coding?</a:t>
            </a:r>
            <a:endParaRPr b="1" i="0" sz="215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It is a way to squash data.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We use a number line.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We pick a small range.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That small range is our code!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92" name="Google Shape;92;p5"/>
          <p:cNvSpPr/>
          <p:nvPr/>
        </p:nvSpPr>
        <p:spPr>
          <a:xfrm>
            <a:off x="7856220" y="4561205"/>
            <a:ext cx="1136650" cy="55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3" name="Google Shape;93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435340" y="0"/>
            <a:ext cx="708660" cy="62357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5"/>
          <p:cNvSpPr txBox="1"/>
          <p:nvPr/>
        </p:nvSpPr>
        <p:spPr>
          <a:xfrm>
            <a:off x="85090" y="4827660"/>
            <a:ext cx="8435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    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.2026    INFORMATION CODING TECHNIQUE | </a:t>
            </a:r>
            <a:r>
              <a:rPr lang="en-GB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Arithmetic</a:t>
            </a:r>
            <a:r>
              <a:rPr i="0" lang="en-GB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Cod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ing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| P.Thilagarani | SNSCT     3/1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34204" y="2009449"/>
            <a:ext cx="2729962" cy="173514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195519" y="2009449"/>
            <a:ext cx="2729962" cy="173514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" name="Google Shape;101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177927" y="1385244"/>
            <a:ext cx="2729962" cy="1735146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6"/>
          <p:cNvSpPr txBox="1"/>
          <p:nvPr/>
        </p:nvSpPr>
        <p:spPr>
          <a:xfrm>
            <a:off x="285750" y="171450"/>
            <a:ext cx="8572500" cy="61341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How It Works</a:t>
            </a:r>
            <a:endParaRPr b="1" i="0" sz="290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03" name="Google Shape;103;p6"/>
          <p:cNvSpPr txBox="1"/>
          <p:nvPr/>
        </p:nvSpPr>
        <p:spPr>
          <a:xfrm>
            <a:off x="262779" y="905510"/>
            <a:ext cx="2730084" cy="16774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Step 1</a:t>
            </a:r>
            <a:endParaRPr b="1" i="0" sz="20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We start with a line from 0 to 1.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04" name="Google Shape;104;p6"/>
          <p:cNvSpPr txBox="1"/>
          <p:nvPr/>
        </p:nvSpPr>
        <p:spPr>
          <a:xfrm>
            <a:off x="3195519" y="905510"/>
            <a:ext cx="2730084" cy="16774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Step 2</a:t>
            </a:r>
            <a:endParaRPr b="1" i="0" sz="20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We split the line for each letter.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05" name="Google Shape;105;p6"/>
          <p:cNvSpPr txBox="1"/>
          <p:nvPr/>
        </p:nvSpPr>
        <p:spPr>
          <a:xfrm>
            <a:off x="6010922" y="331470"/>
            <a:ext cx="2730084" cy="167745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Step 3</a:t>
            </a:r>
            <a:endParaRPr b="1" i="0" sz="20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We zoom in on the part we need.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06" name="Google Shape;106;p6"/>
          <p:cNvSpPr/>
          <p:nvPr/>
        </p:nvSpPr>
        <p:spPr>
          <a:xfrm>
            <a:off x="7856220" y="4772660"/>
            <a:ext cx="1136650" cy="34734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" name="Google Shape;107;p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8435340" y="0"/>
            <a:ext cx="708660" cy="62357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6"/>
          <p:cNvSpPr txBox="1"/>
          <p:nvPr/>
        </p:nvSpPr>
        <p:spPr>
          <a:xfrm>
            <a:off x="85090" y="4827660"/>
            <a:ext cx="8435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    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.2026    INFORMATION CODING TECHNIQUE | </a:t>
            </a:r>
            <a:r>
              <a:rPr lang="en-GB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Arithmetic</a:t>
            </a:r>
            <a:r>
              <a:rPr i="0" lang="en-GB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Cod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ing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| P.Thilagarani | SNSCT     3/1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18440" y="422275"/>
            <a:ext cx="8572500" cy="290131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7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Let's Try an Example</a:t>
            </a:r>
            <a:endParaRPr b="1" i="0" sz="290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15" name="Google Shape;115;p7"/>
          <p:cNvSpPr txBox="1"/>
          <p:nvPr/>
        </p:nvSpPr>
        <p:spPr>
          <a:xfrm>
            <a:off x="285750" y="800100"/>
            <a:ext cx="8572500" cy="90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150"/>
              <a:buFont typeface="Arial"/>
              <a:buNone/>
            </a:pPr>
            <a:r>
              <a:rPr b="1" i="0" lang="en-GB" sz="215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Message: "CAT"</a:t>
            </a:r>
            <a:endParaRPr b="1" i="0" sz="215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C, A, T. We look at the chance for each letter.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6" name="Google Shape;116;p7"/>
          <p:cNvSpPr txBox="1"/>
          <p:nvPr/>
        </p:nvSpPr>
        <p:spPr>
          <a:xfrm>
            <a:off x="420370" y="2782570"/>
            <a:ext cx="85725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2150"/>
              <a:buFont typeface="Arial"/>
              <a:buNone/>
            </a:pPr>
            <a:r>
              <a:rPr b="1" i="0" lang="en-GB" sz="215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The Result</a:t>
            </a:r>
            <a:endParaRPr b="1" i="0" sz="215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Find "CAT" spot, pick number. That's the code.</a:t>
            </a:r>
            <a:endParaRPr b="0" i="0" sz="1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17" name="Google Shape;117;p7"/>
          <p:cNvSpPr/>
          <p:nvPr/>
        </p:nvSpPr>
        <p:spPr>
          <a:xfrm>
            <a:off x="7856220" y="4561205"/>
            <a:ext cx="1136650" cy="55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8" name="Google Shape;118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435340" y="0"/>
            <a:ext cx="708660" cy="62357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7"/>
          <p:cNvSpPr txBox="1"/>
          <p:nvPr/>
        </p:nvSpPr>
        <p:spPr>
          <a:xfrm>
            <a:off x="85090" y="4827660"/>
            <a:ext cx="8435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    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.2026    INFORMATION CODING TECHNIQUE | </a:t>
            </a:r>
            <a:r>
              <a:rPr lang="en-GB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Arithmetic</a:t>
            </a:r>
            <a:r>
              <a:rPr i="0" lang="en-GB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Cod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ing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| P.Thilagarani | SNSCT     3/1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5760" y="914400"/>
            <a:ext cx="8378190" cy="2297430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p8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True or False ✅​  ❌​</a:t>
            </a:r>
            <a:endParaRPr b="1" i="0" sz="290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26" name="Google Shape;126;p8"/>
          <p:cNvSpPr txBox="1"/>
          <p:nvPr/>
        </p:nvSpPr>
        <p:spPr>
          <a:xfrm>
            <a:off x="822960" y="1143000"/>
            <a:ext cx="7372500" cy="157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Arithmetic coding uses one big number for the whole message.</a:t>
            </a:r>
            <a:endParaRPr b="0" i="0" sz="18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7" name="Google Shape;127;p8"/>
          <p:cNvSpPr txBox="1"/>
          <p:nvPr/>
        </p:nvSpPr>
        <p:spPr>
          <a:xfrm>
            <a:off x="2571750" y="2857500"/>
            <a:ext cx="1714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GB" sz="3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👍</a:t>
            </a:r>
            <a:r>
              <a:rPr b="0" i="0" lang="en-GB" sz="3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​</a:t>
            </a:r>
            <a:endParaRPr b="0" i="0" sz="3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8" name="Google Shape;128;p8"/>
          <p:cNvSpPr txBox="1"/>
          <p:nvPr/>
        </p:nvSpPr>
        <p:spPr>
          <a:xfrm>
            <a:off x="2571750" y="3429000"/>
            <a:ext cx="1714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TRUE</a:t>
            </a:r>
            <a:endParaRPr b="1" i="0" sz="2000" u="none" cap="none" strike="noStrike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29" name="Google Shape;129;p8"/>
          <p:cNvSpPr txBox="1"/>
          <p:nvPr/>
        </p:nvSpPr>
        <p:spPr>
          <a:xfrm>
            <a:off x="4857750" y="2857500"/>
            <a:ext cx="1714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GB" sz="3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👎</a:t>
            </a:r>
            <a:r>
              <a:rPr b="0" i="0" lang="en-GB" sz="3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​</a:t>
            </a:r>
            <a:endParaRPr b="0" i="0" sz="3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0" name="Google Shape;130;p8"/>
          <p:cNvSpPr txBox="1"/>
          <p:nvPr/>
        </p:nvSpPr>
        <p:spPr>
          <a:xfrm>
            <a:off x="4857750" y="3429000"/>
            <a:ext cx="1714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FALSE</a:t>
            </a:r>
            <a:endParaRPr b="1" i="0" sz="2000" u="none" cap="none" strike="noStrike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1" name="Google Shape;131;p8"/>
          <p:cNvSpPr txBox="1"/>
          <p:nvPr/>
        </p:nvSpPr>
        <p:spPr>
          <a:xfrm>
            <a:off x="6505125" y="3211825"/>
            <a:ext cx="23865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GB" sz="1600" u="none" cap="none" strike="noStrike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Answers on the next slide...</a:t>
            </a:r>
            <a:endParaRPr b="0" i="0" sz="1600" u="none" cap="none" strike="noStrike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32" name="Google Shape;132;p8"/>
          <p:cNvSpPr/>
          <p:nvPr/>
        </p:nvSpPr>
        <p:spPr>
          <a:xfrm>
            <a:off x="7856220" y="4751070"/>
            <a:ext cx="1136650" cy="3689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3" name="Google Shape;133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435340" y="0"/>
            <a:ext cx="708660" cy="62357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8"/>
          <p:cNvSpPr txBox="1"/>
          <p:nvPr/>
        </p:nvSpPr>
        <p:spPr>
          <a:xfrm>
            <a:off x="85090" y="4827660"/>
            <a:ext cx="8435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    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.2026    INFORMATION CODING TECHNIQUE | </a:t>
            </a:r>
            <a:r>
              <a:rPr lang="en-GB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Arithmetic</a:t>
            </a:r>
            <a:r>
              <a:rPr i="0" lang="en-GB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Cod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ing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| P.Thilagarani | SNSCT     3/1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65760" y="914400"/>
            <a:ext cx="8378190" cy="229743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9"/>
          <p:cNvSpPr txBox="1"/>
          <p:nvPr/>
        </p:nvSpPr>
        <p:spPr>
          <a:xfrm>
            <a:off x="285750" y="171450"/>
            <a:ext cx="85725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1" i="0" lang="en-GB" sz="2900" u="none" cap="none" strike="noStrike">
                <a:solidFill>
                  <a:srgbClr val="D90368"/>
                </a:solidFill>
                <a:latin typeface="Livvic"/>
                <a:ea typeface="Livvic"/>
                <a:cs typeface="Livvic"/>
                <a:sym typeface="Livvic"/>
              </a:rPr>
              <a:t>True or False ✅​  ❌​</a:t>
            </a:r>
            <a:endParaRPr b="1" i="0" sz="2900" u="none" cap="none" strike="noStrike">
              <a:solidFill>
                <a:srgbClr val="D90368"/>
              </a:solidFill>
              <a:latin typeface="Livvic"/>
              <a:ea typeface="Livvic"/>
              <a:cs typeface="Livvic"/>
              <a:sym typeface="Livvic"/>
            </a:endParaRPr>
          </a:p>
        </p:txBody>
      </p:sp>
      <p:sp>
        <p:nvSpPr>
          <p:cNvPr id="141" name="Google Shape;141;p9"/>
          <p:cNvSpPr txBox="1"/>
          <p:nvPr/>
        </p:nvSpPr>
        <p:spPr>
          <a:xfrm>
            <a:off x="822960" y="1143000"/>
            <a:ext cx="7372500" cy="157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Arithmetic coding uses one big number for the whole message.</a:t>
            </a:r>
            <a:endParaRPr b="0" i="0" sz="18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2" name="Google Shape;142;p9"/>
          <p:cNvSpPr txBox="1"/>
          <p:nvPr/>
        </p:nvSpPr>
        <p:spPr>
          <a:xfrm>
            <a:off x="8366760" y="342900"/>
            <a:ext cx="548700" cy="54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0" i="0" lang="en-GB" sz="3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✅​</a:t>
            </a:r>
            <a:endParaRPr b="0" i="0" sz="3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3" name="Google Shape;143;p9"/>
          <p:cNvSpPr txBox="1"/>
          <p:nvPr/>
        </p:nvSpPr>
        <p:spPr>
          <a:xfrm>
            <a:off x="3714750" y="2857500"/>
            <a:ext cx="1714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450"/>
              </a:spcBef>
              <a:spcAft>
                <a:spcPts val="45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GB" sz="3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👍</a:t>
            </a:r>
            <a:r>
              <a:rPr b="0" i="0" lang="en-GB" sz="36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​</a:t>
            </a:r>
            <a:endParaRPr b="0" i="0" sz="36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4" name="Google Shape;144;p9"/>
          <p:cNvSpPr txBox="1"/>
          <p:nvPr/>
        </p:nvSpPr>
        <p:spPr>
          <a:xfrm>
            <a:off x="3714750" y="3429000"/>
            <a:ext cx="17145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GB" sz="2000" u="none" cap="none" strike="noStrike">
                <a:solidFill>
                  <a:srgbClr val="2C6E49"/>
                </a:solidFill>
                <a:latin typeface="Comic Neue"/>
                <a:ea typeface="Comic Neue"/>
                <a:cs typeface="Comic Neue"/>
                <a:sym typeface="Comic Neue"/>
              </a:rPr>
              <a:t>TRUE</a:t>
            </a:r>
            <a:endParaRPr b="1" i="0" sz="2000" u="none" cap="none" strike="noStrike">
              <a:solidFill>
                <a:srgbClr val="2C6E49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5" name="Google Shape;145;p9"/>
          <p:cNvSpPr txBox="1"/>
          <p:nvPr/>
        </p:nvSpPr>
        <p:spPr>
          <a:xfrm>
            <a:off x="571500" y="4000500"/>
            <a:ext cx="8001000" cy="12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360"/>
              </a:spcBef>
              <a:spcAft>
                <a:spcPts val="36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GB" sz="1800" u="none" cap="none" strike="noStrike">
                <a:solidFill>
                  <a:srgbClr val="040F0F"/>
                </a:solidFill>
                <a:latin typeface="Comic Neue"/>
                <a:ea typeface="Comic Neue"/>
                <a:cs typeface="Comic Neue"/>
                <a:sym typeface="Comic Neue"/>
              </a:rPr>
              <a:t>Yes! It uses one single number to represent the whole message.</a:t>
            </a:r>
            <a:endParaRPr b="0" i="0" sz="1800" u="none" cap="none" strike="noStrike">
              <a:solidFill>
                <a:srgbClr val="040F0F"/>
              </a:solidFill>
              <a:latin typeface="Comic Neue"/>
              <a:ea typeface="Comic Neue"/>
              <a:cs typeface="Comic Neue"/>
              <a:sym typeface="Comic Neue"/>
            </a:endParaRPr>
          </a:p>
        </p:txBody>
      </p:sp>
      <p:sp>
        <p:nvSpPr>
          <p:cNvPr id="146" name="Google Shape;146;p9"/>
          <p:cNvSpPr/>
          <p:nvPr/>
        </p:nvSpPr>
        <p:spPr>
          <a:xfrm>
            <a:off x="7856220" y="4561205"/>
            <a:ext cx="1136650" cy="558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7" name="Google Shape;147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435340" y="0"/>
            <a:ext cx="708660" cy="623570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9"/>
          <p:cNvSpPr txBox="1"/>
          <p:nvPr/>
        </p:nvSpPr>
        <p:spPr>
          <a:xfrm>
            <a:off x="85090" y="4827660"/>
            <a:ext cx="8435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    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.0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.2026    INFORMATION CODING TECHNIQUE | </a:t>
            </a:r>
            <a:r>
              <a:rPr lang="en-GB" sz="1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Arithmetic</a:t>
            </a:r>
            <a:r>
              <a:rPr i="0" lang="en-GB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Cod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ing</a:t>
            </a:r>
            <a:r>
              <a:rPr b="0" i="0" lang="en-GB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| P.Thilagarani | SNSCT     3/1</a:t>
            </a:r>
            <a:r>
              <a:rPr lang="en-GB" sz="1200"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2026-02-27T06:05:32Z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210D37A5AED34CA39D744931FC82BA68_13</vt:lpwstr>
  </property>
  <property fmtid="{D5CDD505-2E9C-101B-9397-08002B2CF9AE}" pid="3" name="KSOProductBuildVer">
    <vt:lpwstr>1033-12.2.0.23196</vt:lpwstr>
  </property>
</Properties>
</file>