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omic Neue" panose="020B0604020202020204" charset="0"/>
      <p:regular r:id="rId14"/>
      <p:bold r:id="rId15"/>
      <p:italic r:id="rId16"/>
      <p:boldItalic r:id="rId17"/>
    </p:embeddedFont>
    <p:embeddedFont>
      <p:font typeface="Livvic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4f70a89aae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4f70a89aae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4f70a8b41e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4f70a8b41e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4f70a8c913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4f70a8c913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4f70a8dda0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4f70a8dda0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694f70a8f28d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694f70a8f28d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4f70a917c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4f70a917c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694f70a941f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694f70a941f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94f70a98d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94f70a98d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94f70a9c3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94f70a9c3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25E509-26DC-496A-8066-642642256E68}"/>
              </a:ext>
            </a:extLst>
          </p:cNvPr>
          <p:cNvSpPr/>
          <p:nvPr/>
        </p:nvSpPr>
        <p:spPr>
          <a:xfrm>
            <a:off x="7618866" y="4568544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F9B5F-B823-47E9-A836-32E11B6C7610}"/>
              </a:ext>
            </a:extLst>
          </p:cNvPr>
          <p:cNvSpPr/>
          <p:nvPr/>
        </p:nvSpPr>
        <p:spPr>
          <a:xfrm>
            <a:off x="7793665" y="4582633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A626B-AD17-4510-8F26-842AFF9045C0}"/>
              </a:ext>
            </a:extLst>
          </p:cNvPr>
          <p:cNvSpPr/>
          <p:nvPr/>
        </p:nvSpPr>
        <p:spPr>
          <a:xfrm>
            <a:off x="736408" y="665423"/>
            <a:ext cx="729393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</a:t>
            </a:r>
          </a:p>
          <a:p>
            <a:pPr lvl="0" algn="ctr">
              <a:spcBef>
                <a:spcPts val="360"/>
              </a:spcBef>
            </a:pPr>
            <a:r>
              <a:rPr lang="en-US" sz="18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</a:p>
          <a:p>
            <a:pPr lvl="0">
              <a:spcBef>
                <a:spcPts val="360"/>
              </a:spcBef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F94E1-3E48-447D-9640-3483ABF307CC}"/>
              </a:ext>
            </a:extLst>
          </p:cNvPr>
          <p:cNvSpPr/>
          <p:nvPr/>
        </p:nvSpPr>
        <p:spPr>
          <a:xfrm>
            <a:off x="932190" y="68436"/>
            <a:ext cx="7601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b="1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b="1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b="1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52240-4EE9-4FF4-A176-0B40DB65F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7374695-7FCA-454E-BC6C-B5856F096BF5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6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544" y="1683054"/>
            <a:ext cx="3419856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285750" y="0"/>
            <a:ext cx="8199882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&amp; Key Takeaways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Channel models explain information travel &amp; degradation. Wired vs. wireless channels offer speed, reliability, and mobility trade-offs. Noise, attenuation, delay, and interference are key challenges. Error detection/correction ensures data integrity. Design thinking aids resilient communication systems. Applications: telecom, satellite, IoT, and future 6G.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38EF47-933F-46EF-9FD8-B5093190F5C3}"/>
              </a:ext>
            </a:extLst>
          </p:cNvPr>
          <p:cNvSpPr/>
          <p:nvPr/>
        </p:nvSpPr>
        <p:spPr>
          <a:xfrm>
            <a:off x="7360920" y="4579526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6BD10-EA43-495B-BD63-8B27ECCB7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FB01FD-A7B9-4457-9923-28A10F2FBCB9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7EC954-8671-45E0-A83B-6D69FF80B4B6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3E93A8-CF11-4438-B64A-BBC941B47C08}"/>
              </a:ext>
            </a:extLst>
          </p:cNvPr>
          <p:cNvSpPr/>
          <p:nvPr/>
        </p:nvSpPr>
        <p:spPr>
          <a:xfrm>
            <a:off x="7360920" y="4579526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Channel Models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Understanding Information Transmission in Coding Systems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7B786-3423-45F6-A165-4D59ED5642BD}"/>
              </a:ext>
            </a:extLst>
          </p:cNvPr>
          <p:cNvSpPr/>
          <p:nvPr/>
        </p:nvSpPr>
        <p:spPr>
          <a:xfrm>
            <a:off x="7552944" y="0"/>
            <a:ext cx="1591056" cy="1203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28FF6-C1EA-4A7C-B48D-AB2A8924C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0231AC-CAD3-4A1A-96AC-E4CF15E9BBD4}"/>
              </a:ext>
            </a:extLst>
          </p:cNvPr>
          <p:cNvSpPr/>
          <p:nvPr/>
        </p:nvSpPr>
        <p:spPr>
          <a:xfrm>
            <a:off x="354330" y="4886442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440" y="53694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Quick Recap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What is information coding?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How do digital messages travel from sender to receiver?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Think-Pair-Share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you're sending an urgent text message, but only half arrives. What might have gone wrong in the transmission?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Discuss with a partner: Could the environment, device, or network affect the message?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AFF85A-DB03-44A0-B94D-D16FA041651F}"/>
              </a:ext>
            </a:extLst>
          </p:cNvPr>
          <p:cNvSpPr/>
          <p:nvPr/>
        </p:nvSpPr>
        <p:spPr>
          <a:xfrm>
            <a:off x="7552944" y="4514850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497AC-BD15-4E71-B4C8-5826B60B6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2C9E5A-7A1A-472E-8556-88F0860A222B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440" y="-141732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Session Objectives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session, you will be able to: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Explain what a channel model is in information theory.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Identify types of communication channels and common distortions.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Apply design thinking to diagnose transmission issues.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Connect channel models to real-world tech (5G, Wi-Fi, satellite).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7076C-8C57-458B-9010-DD422E81DCBB}"/>
              </a:ext>
            </a:extLst>
          </p:cNvPr>
          <p:cNvSpPr/>
          <p:nvPr/>
        </p:nvSpPr>
        <p:spPr>
          <a:xfrm>
            <a:off x="7552944" y="4514850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FA065-95FE-459C-91D6-4D15FA010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B386D-390E-460F-ACBF-0CD673B9C1F4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161" y="850392"/>
            <a:ext cx="3072838" cy="326896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0" y="696268"/>
            <a:ext cx="448115" cy="32452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0" y="1622098"/>
            <a:ext cx="448115" cy="32452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0" y="2547928"/>
            <a:ext cx="448115" cy="32452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0" y="3473758"/>
            <a:ext cx="448115" cy="32452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" y="-150854"/>
            <a:ext cx="5599804" cy="100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Design Thinking Approach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0" y="696268"/>
            <a:ext cx="448115" cy="3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82931" y="820696"/>
            <a:ext cx="4965192" cy="100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Empathize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User frustration: slow messages, failed loads. Consider rural, mobile, video call contexts.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0" y="1622098"/>
            <a:ext cx="448115" cy="3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82931" y="1746526"/>
            <a:ext cx="4965192" cy="100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Info degrades over transmission channels due to noise, interference, and bandwidth limits.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0" y="2547928"/>
            <a:ext cx="448115" cy="3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82931" y="2672356"/>
            <a:ext cx="4965192" cy="100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Ideate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Brainstorm: encoding, error correction, boosting, adaptive modulation.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0" y="3473758"/>
            <a:ext cx="448115" cy="3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82931" y="3598186"/>
            <a:ext cx="4965192" cy="100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Prototype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Simulate noisy channel: binary message, bit flips, test recovery.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884476-C043-4812-8B79-600CFD38D6E2}"/>
              </a:ext>
            </a:extLst>
          </p:cNvPr>
          <p:cNvSpPr/>
          <p:nvPr/>
        </p:nvSpPr>
        <p:spPr>
          <a:xfrm>
            <a:off x="3950733" y="4524016"/>
            <a:ext cx="1732206" cy="453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5D1BA7-100A-4D2E-BE9A-EF79F85461DB}"/>
              </a:ext>
            </a:extLst>
          </p:cNvPr>
          <p:cNvSpPr/>
          <p:nvPr/>
        </p:nvSpPr>
        <p:spPr>
          <a:xfrm>
            <a:off x="7552944" y="4514850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AE31EA-9F2B-49FD-AD78-2C7B18DE1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A56A20-F464-43E4-B60A-905FABCD8687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98" y="458316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85750" y="-176634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The Communication Channel Model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D2304-9F5F-4CE5-8BE2-9FFBBD9EC55A}"/>
              </a:ext>
            </a:extLst>
          </p:cNvPr>
          <p:cNvSpPr/>
          <p:nvPr/>
        </p:nvSpPr>
        <p:spPr>
          <a:xfrm>
            <a:off x="7552944" y="4514850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F1AF7-DC21-42D6-A62F-1973DE581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1E7319-0FBC-48C8-9C95-518C24702A41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618738" cy="158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3618738" cy="1586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Types of Channels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600" y="249174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Wired Channels</a:t>
            </a:r>
            <a:endParaRPr sz="16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Physical media (fiber optics, copper cables). High bandwidth, low interference, limited mobility.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686150" y="249174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Wireless Channels</a:t>
            </a:r>
            <a:endParaRPr sz="16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Radio waves, microwaves, satellite links. Prone to noise, fading, congestion, but enable mobile access.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F5881-0690-489A-AE66-4710C6BA0B52}"/>
              </a:ext>
            </a:extLst>
          </p:cNvPr>
          <p:cNvSpPr/>
          <p:nvPr/>
        </p:nvSpPr>
        <p:spPr>
          <a:xfrm>
            <a:off x="7552944" y="4514850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9F5B5-AAAE-4198-9A26-99E5F2DE3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2592BA-D768-4690-AAAA-67D9053323FE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Common Channel Distortions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Noise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Random signal disturbances from environment/electronics can flip bits in digital transmission.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Attenuation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Signal weakens over distance; requires repeaters or amplifiers in long-distance transmission.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Delay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Time lag in transmission; critical in real-time applications like video conferencing.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Interference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Signals overlap from multiple sources; common in crowded wireless spectrums.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85AACF-6A17-4A2C-813F-DD395E987E30}"/>
              </a:ext>
            </a:extLst>
          </p:cNvPr>
          <p:cNvSpPr/>
          <p:nvPr/>
        </p:nvSpPr>
        <p:spPr>
          <a:xfrm>
            <a:off x="7552944" y="4514850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969C5C-702D-49F4-AC6F-048F99246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8BDF9B-FA21-4161-BCF9-5A0917AF590F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0" y="2052828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2926080" y="2052828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5863590" y="2052828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452628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380" y="452628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7890" y="452628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114300" y="-176022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Error Control Techniques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14300" y="2510028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Parity Check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Adds a single bit to detect odd-numbered bit errors in small data units.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3040380" y="2510028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CRC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Cyclic Redundancy Check uses polynomial division for robust error detection in networks.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5977890" y="2510028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Hamming Code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Detects and corrects single-bit errors using redundant bits placed at power-of-two positions.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8592C3-5D2E-4443-A3D0-C0B8FF015823}"/>
              </a:ext>
            </a:extLst>
          </p:cNvPr>
          <p:cNvSpPr/>
          <p:nvPr/>
        </p:nvSpPr>
        <p:spPr>
          <a:xfrm>
            <a:off x="7418070" y="4568544"/>
            <a:ext cx="1591056" cy="57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03DBBD-7ED0-452F-B53D-866496834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8680" y="0"/>
            <a:ext cx="620619" cy="5566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01C396-A0BB-4B86-A28D-7189B188D29F}"/>
              </a:ext>
            </a:extLst>
          </p:cNvPr>
          <p:cNvSpPr/>
          <p:nvPr/>
        </p:nvSpPr>
        <p:spPr>
          <a:xfrm>
            <a:off x="354330" y="4897424"/>
            <a:ext cx="7870924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10.01.2026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Models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608</Words>
  <Application>Microsoft Office PowerPoint</Application>
  <PresentationFormat>On-screen Show (16:9)</PresentationFormat>
  <Paragraphs>73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Comic Neue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modified xsi:type="dcterms:W3CDTF">2025-12-27T09:53:34Z</dcterms:modified>
</cp:coreProperties>
</file>