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Livvic" pitchFamily="2" charset="0"/>
      <p:regular r:id="rId21"/>
      <p:bold r:id="rId22"/>
      <p:italic r:id="rId23"/>
      <p:boldItalic r:id="rId24"/>
    </p:embeddedFont>
    <p:embeddedFont>
      <p:font typeface="Luckiest Guy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fc76cc1cb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fc76cc1cb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9ffc76e109c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9ffc76e109c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69ffc76e10a7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69ffc76e10a7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69ffc76e603f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69ffc76e603f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fc76d045b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fc76d045b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69ffc76d1f9c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69ffc76d1f9c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69ffc76d3ebe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69ffc76d3ebe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ffc76d5b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ffc76d5b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ffc76d9f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ffc76d9f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ffc76d9fac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ffc76d9fac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ffc76d9ff0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ffc76d9ff0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69ffc76deabe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69ffc76deabe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2FBA09-D4AA-2C5D-AB9D-79333DD82021}"/>
              </a:ext>
            </a:extLst>
          </p:cNvPr>
          <p:cNvSpPr/>
          <p:nvPr/>
        </p:nvSpPr>
        <p:spPr>
          <a:xfrm>
            <a:off x="7793665" y="4552570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CC8D2-1543-7708-86DD-04EF13D634D2}"/>
              </a:ext>
            </a:extLst>
          </p:cNvPr>
          <p:cNvSpPr/>
          <p:nvPr/>
        </p:nvSpPr>
        <p:spPr>
          <a:xfrm>
            <a:off x="803679" y="1010056"/>
            <a:ext cx="729393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60"/>
              </a:spcBef>
            </a:pPr>
            <a:endParaRPr lang="en-US" sz="18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409E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kiest Guy"/>
              </a:rPr>
              <a:t>MASTERING CYCLIC CODES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913955-9778-DD7F-628B-364161532E0C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189ABB3-83CF-1EEA-AEF3-DD0F85D5BA96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B00BE2-9AEB-BF63-B5FB-7BE8A89EC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4964"/>
              </p:ext>
            </p:extLst>
          </p:nvPr>
        </p:nvGraphicFramePr>
        <p:xfrm>
          <a:off x="2466754" y="3550869"/>
          <a:ext cx="4820944" cy="22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0944">
                  <a:extLst>
                    <a:ext uri="{9D8B030D-6E8A-4147-A177-3AD203B41FA5}">
                      <a16:colId xmlns:a16="http://schemas.microsoft.com/office/drawing/2014/main" val="3153677224"/>
                    </a:ext>
                  </a:extLst>
                </a:gridCol>
              </a:tblGrid>
              <a:tr h="22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LINEAR BLOCK CODES AND CYCLIC CODES 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3479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36A2BD-7188-4675-0006-321F73A1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972972"/>
            <a:ext cx="6426335" cy="18836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HORIZONTAL BREADTH: REAL-WORLD IMPACT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8575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Interdisciplinary Links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Storage: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Hard drives and CDs use Reed-Solomon codes (a type of cyclic code).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Deep Space: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Error correction for satellite imagery.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65201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5G/6G Networks: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Advanced cyclic-based polar codes for ultra-reliable communication.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Computing: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Designing quantum-resistant cyclic codes.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99A13-857E-FFE1-546D-72B384695D79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C1724-318C-FECB-91B8-F36DD283B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A9572A-BE60-CD78-2FA1-B790DBC1942F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10/14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285750" y="220599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SUMMARY: CYCLIC CODES MIND MAP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5604D-6DEE-1AE1-2E6A-5AFC42790545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266DB-513F-ED57-E3E0-25EEE18E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29BBA6-0BF7-FB91-1101-E401750F71B2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11/14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849" y="1657350"/>
            <a:ext cx="2830982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CONCLUSION &amp; REFLECTION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Raj's company switches from standard Block Codes to Cyclic Codes for their new IoT devices, what is the biggest trade-off they might face? Think about mathematical constraints vs. hardware speed.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2CCE7B-D3F7-43F9-8157-8BBFA1E99DBF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328F2-6AF1-2DB6-FB80-B8DB0D249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33970-3993-B661-0C12-7B0136A5DED0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12/14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CONCLUSION &amp; REFLECTION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Hardware complexity decreases significantly using LFSRs.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Encoding and decoding speeds increase.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Block length 'n' must match polynomial properties.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correction may be restricted in high-noise environments.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C3027-A302-DC2F-EB69-E1BAB031FBF0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8270-64F5-3239-FD54-9ECE6A06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E641E-3812-1F7F-BDC2-7849097EFBAA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13/14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AA724-87FA-27B6-0FC0-3E152D8ED59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B5518-FB20-B7F4-0F08-CDA79F7A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EEAF19-5125-E769-521F-D02BBA207935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82E03-8CDE-5C10-BFBD-DF6BFAD28102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14/14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1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1A88B0-142F-9857-9B9C-C5241504A19D}"/>
              </a:ext>
            </a:extLst>
          </p:cNvPr>
          <p:cNvSpPr/>
          <p:nvPr/>
        </p:nvSpPr>
        <p:spPr>
          <a:xfrm>
            <a:off x="7531572" y="199556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283CE-9286-9F8A-FC87-011A821CA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739" y="40691"/>
            <a:ext cx="850605" cy="762968"/>
          </a:xfrm>
          <a:prstGeom prst="rect">
            <a:avLst/>
          </a:prstGeom>
        </p:spPr>
      </p:pic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000" dirty="0">
                <a:solidFill>
                  <a:srgbClr val="409E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kiest Guy"/>
              </a:rPr>
              <a:t>MASTERING CYCLIC CODES</a:t>
            </a:r>
            <a:endParaRPr sz="2000" dirty="0">
              <a:solidFill>
                <a:srgbClr val="409E9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00892" y="1987361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 and Error Correction in Modern Communication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769CB9-696D-3139-FA63-91E71BE42CC0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2/14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22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857250"/>
            <a:ext cx="765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STARTER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SETTING THE STAGE: RECAP &amp; WARM-UP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165860"/>
            <a:ext cx="45720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we remember?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Last session, we explored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Linear Block Codes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We learned how to use parity bits to detect errors.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Challenge: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If you translate a digital message and shift its bits to the right, is it still a valid part of the code? In most systems, no—but today we discover the exception.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AA247-0E0D-EF3D-D367-6BD855FDB262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C186-64A8-C287-F4EB-D963431C2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FE32DA-0A09-B977-B9C8-0C70A44E6594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3/14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4286250" y="857250"/>
            <a:ext cx="164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EMPATHIZE &amp; DEFINE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DESIGN THINKING: THE PROBLEM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286250" y="1165860"/>
            <a:ext cx="4572000" cy="3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Meet Raj, a Network Engineer</a:t>
            </a:r>
            <a:endParaRPr sz="19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Raj works for a telecom provider in Bangalore. He faces a challenge: standard block codes require complex hardware for high-speed encoding.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Pain Point: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High latency in error correction because of massive generator matrices (G). We need a code that is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memory efficient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mathematically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simple to implement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5B4078-A489-18BA-71AC-A55A76BAD917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90907-C7D6-2C14-A5CA-492B30682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81F1EF-1D2E-D226-0AC0-1FB45023DDBA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4/14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85750" y="3303270"/>
            <a:ext cx="51435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08610" y="33604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25146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IDEATE: THE POWER OF ALGEBRA</a:t>
            </a:r>
            <a:endParaRPr sz="288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303020"/>
            <a:ext cx="51435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Solution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if we treat binary sequences as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polynomials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treating the code (1011) as x³ + x + 1, we can use polynomial division. If a code is </a:t>
            </a:r>
            <a:r>
              <a:rPr lang="en" sz="162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cyclic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any cyclic shift of a codeword is also a codeword. This allows us to use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Shift Registers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instead of huge lookup tables.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65810" y="3326130"/>
            <a:ext cx="4549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Key point</a:t>
            </a:r>
            <a:endParaRPr sz="1440" b="1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A linear code C is cyclic if for every codeword (c₀, c₁, ..., cₙ₋₁), the shifted version (cₙ₋₁, c₀, ..., cₙ₋₂) is also in C.</a:t>
            </a:r>
            <a:endParaRPr sz="162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D257B8-F2F4-ECE5-DDAE-AB8046C2976B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15029-CC9C-837C-F33A-3A0E794AE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CF20F-0EE3-D0EF-BE1C-847DAD099F2D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5/14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8303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285750" y="3577590"/>
            <a:ext cx="8572500" cy="10860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08610" y="36347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21717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PROTOTYPE: GENERATOR POLYNOMIALS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83439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 (n, k) cyclic code is uniquely defined by a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Generator Polynomial g(x)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of degree (n-k).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65810" y="3600450"/>
            <a:ext cx="7978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sz="1440" b="1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To find a codeword for m(x), we multiply it by the fixed g(x). All valid codewords are multiples of this generator polynomial.</a:t>
            </a:r>
            <a:endParaRPr sz="162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556CD-EB68-DCC4-28C1-C79D8E7D77A2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DED6B-3FDC-ACFA-2BC3-BF29B5A7C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D0B059-0F18-360D-1935-0B3C5CFC4291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6/14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QUICK KNOWLEDGE CHECK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a cyclic code of length n=7, if (1011000) is a valid codeword, which of the following must also be a valid codeword?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52969" y="1657350"/>
            <a:ext cx="410385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0001101 (Reverse order)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52969" y="2514600"/>
            <a:ext cx="410385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0101100 (Single cyclic shift)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81469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52969" y="3371850"/>
            <a:ext cx="410385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1111111 (All ones)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81469" y="4121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52969" y="4121550"/>
            <a:ext cx="4220588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0000000 (The zero vector is always there, but not because of the cyclic property)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976036" y="62865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EA722-C86F-EA60-E346-BDA7A88FC83C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59565-BF77-0AF3-2A84-AB027FBA4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87481-4B35-8D8F-F03A-1DD956350BDF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7/14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QUICK KNOWLEDGE CHECK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a cyclic code of length n=7, if (1011000) is a valid codeword, which of the following must also be a valid codeword?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788700" y="1657350"/>
            <a:ext cx="447350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0001101 (Reverse order)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857250" y="2514600"/>
            <a:ext cx="447350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0101100 (Single cyclic shift)</a:t>
            </a:r>
            <a:endParaRPr sz="162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572000" y="264562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57250" y="3371850"/>
            <a:ext cx="447350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1111111 (All ones)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57250" y="4229100"/>
            <a:ext cx="4473507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0000000 (The zero vector is always there, but not because of the cyclic property)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6538E-D348-804D-B129-0A57E0D3D638}"/>
              </a:ext>
            </a:extLst>
          </p:cNvPr>
          <p:cNvSpPr/>
          <p:nvPr/>
        </p:nvSpPr>
        <p:spPr>
          <a:xfrm>
            <a:off x="7521310" y="4456246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FAB7F-A37E-BC2C-E659-50DADB96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807" y="91766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37374E-658F-AF46-5813-4E5BB4A1BBD4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8/14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285750" y="857250"/>
            <a:ext cx="14517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TECHNICAL DETAIL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VERTICAL DEPTH: HARDWARE MASTERY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85750" y="116586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Implementing cyclic codes in silicon is done using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Linear Feedback Shift Registers (LFSRs)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Only requires XOR gates and Flip-Flops.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Cyclic Redundancy Check (CRC):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This is the most famous application of cyclic codes, used in Ethernet and USB.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5B45B-BF6E-3521-1AF0-5A55F16DAE4B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C18D8-C2FA-2E7E-6C4C-08790DDF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7F5EBA-79E9-B959-FC0C-C9C70708FA0D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05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5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5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uckiest Guy"/>
              </a:rPr>
              <a:t>MASTERING CYCLIC CODES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9/14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915</Words>
  <Application>Microsoft Office PowerPoint</Application>
  <PresentationFormat>On-screen Show (16:9)</PresentationFormat>
  <Paragraphs>95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Tahoma</vt:lpstr>
      <vt:lpstr>Luckiest Guy</vt:lpstr>
      <vt:lpstr>Times New Roman</vt:lpstr>
      <vt:lpstr>Arial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hp</cp:lastModifiedBy>
  <cp:revision>3</cp:revision>
  <dcterms:modified xsi:type="dcterms:W3CDTF">2026-05-09T23:57:34Z</dcterms:modified>
</cp:coreProperties>
</file>