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5143500" type="screen16x9"/>
  <p:notesSz cx="6858000" cy="9144000"/>
  <p:embeddedFontLst>
    <p:embeddedFont>
      <p:font typeface="Comic Neue" panose="020B0604020202020204" charset="0"/>
      <p:regular r:id="rId15"/>
      <p:bold r:id="rId16"/>
      <p:italic r:id="rId17"/>
      <p:boldItalic r:id="rId18"/>
    </p:embeddedFont>
    <p:embeddedFont>
      <p:font typeface="Livvic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4f830c2f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4f830c2f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694f830d73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694f830d73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4f830c44fd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4f830c44fd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4f830c5ab6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4f830c5ab6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4f830c70a8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4f830c70a8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94f830cbfd2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94f830cbfd2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694f830cd52f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694f830cd52f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694f830d0c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694f830d0c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694f830d220c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694f830d220c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694f830d372e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694f830d372e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0170AA-88F9-483B-BEBE-2A97445ED7A6}"/>
              </a:ext>
            </a:extLst>
          </p:cNvPr>
          <p:cNvSpPr/>
          <p:nvPr/>
        </p:nvSpPr>
        <p:spPr>
          <a:xfrm>
            <a:off x="7618866" y="4568544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34090-810B-426B-A980-85B899D29A50}"/>
              </a:ext>
            </a:extLst>
          </p:cNvPr>
          <p:cNvSpPr/>
          <p:nvPr/>
        </p:nvSpPr>
        <p:spPr>
          <a:xfrm>
            <a:off x="7793665" y="4582633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56A5E-7176-4987-8BC9-F1F5C2560BA9}"/>
              </a:ext>
            </a:extLst>
          </p:cNvPr>
          <p:cNvSpPr/>
          <p:nvPr/>
        </p:nvSpPr>
        <p:spPr>
          <a:xfrm>
            <a:off x="736408" y="665423"/>
            <a:ext cx="729393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</a:t>
            </a:r>
          </a:p>
          <a:p>
            <a:pPr lvl="0" algn="ctr">
              <a:spcBef>
                <a:spcPts val="360"/>
              </a:spcBef>
            </a:pPr>
            <a:r>
              <a:rPr lang="en-US" sz="18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Channel Capacity</a:t>
            </a:r>
          </a:p>
          <a:p>
            <a:pPr lvl="0" algn="ctr">
              <a:spcBef>
                <a:spcPts val="360"/>
              </a:spcBef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1117C-F337-4BA9-B5DE-5E5B4BAA459A}"/>
              </a:ext>
            </a:extLst>
          </p:cNvPr>
          <p:cNvSpPr/>
          <p:nvPr/>
        </p:nvSpPr>
        <p:spPr>
          <a:xfrm>
            <a:off x="932190" y="68436"/>
            <a:ext cx="7601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b="1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b="1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b="1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DC611-103C-483C-8071-53C309AB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99F9510-DB3B-488E-8F69-A8EA741E8094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331840" cy="21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813048" y="1537917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Balancing the Limits in Real Networks</a:t>
            </a:r>
            <a:endParaRPr sz="18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you're designing a network for a remote village with </a:t>
            </a:r>
            <a:r>
              <a:rPr lang="en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limited power</a:t>
            </a:r>
            <a:r>
              <a:rPr lang="en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lang="en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high interference</a:t>
            </a:r>
            <a:r>
              <a:rPr lang="en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 How would you balance </a:t>
            </a:r>
            <a:r>
              <a:rPr lang="en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bandwidth</a:t>
            </a:r>
            <a:r>
              <a:rPr lang="en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</a:t>
            </a:r>
            <a:r>
              <a:rPr lang="en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signal strength</a:t>
            </a:r>
            <a:r>
              <a:rPr lang="en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and </a:t>
            </a:r>
            <a:r>
              <a:rPr lang="en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error correction</a:t>
            </a:r>
            <a:r>
              <a:rPr lang="en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to maximize usable data rate?</a:t>
            </a:r>
            <a:endParaRPr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After discussing with a peer, reflect: </a:t>
            </a:r>
            <a:r>
              <a:rPr lang="en" i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One thing I now understand about channel limits is...</a:t>
            </a:r>
            <a:endParaRPr i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8E22B-5A9B-487F-9DBC-0F6A91760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7E2CB8-501C-4FD1-B709-8EB9A103A411}"/>
              </a:ext>
            </a:extLst>
          </p:cNvPr>
          <p:cNvSpPr/>
          <p:nvPr/>
        </p:nvSpPr>
        <p:spPr>
          <a:xfrm>
            <a:off x="7040880" y="4458252"/>
            <a:ext cx="2103120" cy="55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FE5A9-08AC-43C0-B559-081532599076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10/12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285750" y="144018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would use strong error correction codes to reduce the effect of noise, even if it means sending slightly less data per second.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Increasing bandwidth as much as possible would help since power is limited, but I’d have to make sure the equipment can handle wider channels.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Maximizing signal strength within the power limits and carefully choosing modulation could help make the most of existing conditions.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8444783" y="760653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DF11C-A104-4271-B0FE-DA936B25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DD12C9-DB5E-4A23-98FA-7D45606B6B3B}"/>
              </a:ext>
            </a:extLst>
          </p:cNvPr>
          <p:cNvSpPr/>
          <p:nvPr/>
        </p:nvSpPr>
        <p:spPr>
          <a:xfrm>
            <a:off x="7168896" y="4491990"/>
            <a:ext cx="1975104" cy="522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C003B-7AE1-46EA-A255-E2DFEB1906F7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11/12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34B9BA-B89F-48C0-A8E5-A63C1BB01C3A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12/12</a:t>
            </a:r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3A38C-1CBB-4633-9B6D-4B74EC8D517B}"/>
              </a:ext>
            </a:extLst>
          </p:cNvPr>
          <p:cNvSpPr/>
          <p:nvPr/>
        </p:nvSpPr>
        <p:spPr>
          <a:xfrm>
            <a:off x="7168896" y="4491990"/>
            <a:ext cx="1975104" cy="522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04BEE-C140-4E9F-96F0-CA38CAF3E6E7}"/>
              </a:ext>
            </a:extLst>
          </p:cNvPr>
          <p:cNvSpPr/>
          <p:nvPr/>
        </p:nvSpPr>
        <p:spPr>
          <a:xfrm>
            <a:off x="2709954" y="2110085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2DE89-10A6-44A9-B29D-11C73521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73BE16-E8A7-4488-B62E-55399D24515F}"/>
              </a:ext>
            </a:extLst>
          </p:cNvPr>
          <p:cNvSpPr/>
          <p:nvPr/>
        </p:nvSpPr>
        <p:spPr>
          <a:xfrm>
            <a:off x="7035434" y="-1734"/>
            <a:ext cx="2029968" cy="8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Channel Capacity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Understanding the Limits of Data Transmission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DE7C1-C194-4C28-8FA8-6B1B43F3C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434B4C-CD05-45C0-8F60-11452F31635C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2/12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27532"/>
            <a:ext cx="2980944" cy="264718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44018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 Back: Information Theory Basics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What is entropy in information theory?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How does noise affect communication?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Quick Icebreaker: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texting your friend, but every 3rd word gets scrambled. How would you ensure your message still gets through clearly?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Share one strategy you’d use.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01B65-17E7-499A-A4D7-3B31DA718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07312A-64E5-49A7-8D62-3B01A0327613}"/>
              </a:ext>
            </a:extLst>
          </p:cNvPr>
          <p:cNvSpPr/>
          <p:nvPr/>
        </p:nvSpPr>
        <p:spPr>
          <a:xfrm>
            <a:off x="6995160" y="4158234"/>
            <a:ext cx="2029968" cy="8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562A1C-90F3-4E04-9D30-09558F6C4BCE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3/12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392" y="128026"/>
            <a:ext cx="3569858" cy="31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Session Objectives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session, you will be able to: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Define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channel capacity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explain its significance in data communication.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Apply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Shannon’s Theorem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to calculate maximum data rates.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Analyze real-world trade-offs between bandwidth, noise, and transmission speed.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Connect theory to modern applications like 5G, satellite, and Wi-Fi networks.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6D5C8-12FF-4177-98D4-5FBA2E372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B9C7B-B1E3-4A2A-B70D-04F7B558B49B}"/>
              </a:ext>
            </a:extLst>
          </p:cNvPr>
          <p:cNvSpPr/>
          <p:nvPr/>
        </p:nvSpPr>
        <p:spPr>
          <a:xfrm>
            <a:off x="7114032" y="4169108"/>
            <a:ext cx="2029968" cy="8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ABF0BD-6953-410B-9E87-F77F7DB9CD13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4/12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63" y="554943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0220" y="554943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6210" y="554943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6726" y="554943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0" y="-116034"/>
            <a:ext cx="8572500" cy="61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Design Thinking: The Problem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-55888" y="1926543"/>
            <a:ext cx="2169055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Empathize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Users need fast, reliable internet. Latency and dropped signals hinder communication.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025694" y="1926543"/>
            <a:ext cx="2180485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Physical channels limit data transfer speed due to inherent constraints.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206178" y="1947058"/>
            <a:ext cx="2322637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Ideate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Speed up without more bandwidth? Reduce errors without slowing down? Coding, modulation, noise.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652200" y="1926543"/>
            <a:ext cx="2498299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Prototype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Shannon's formula: model max throughput, simulate noise impact on data rate.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BE6B09-6C90-4B68-80EB-721F33BDB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82C21C-6C6E-43AC-A079-F66C28810FEC}"/>
              </a:ext>
            </a:extLst>
          </p:cNvPr>
          <p:cNvSpPr/>
          <p:nvPr/>
        </p:nvSpPr>
        <p:spPr>
          <a:xfrm>
            <a:off x="7104888" y="4636008"/>
            <a:ext cx="2039112" cy="37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AC4A37-C73B-4DAA-8C49-5F17C06D613D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5/12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176" y="440194"/>
            <a:ext cx="3415583" cy="30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0" y="-199946"/>
            <a:ext cx="8572500" cy="66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Vertical Depth: Shannon's Theorem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0" y="408021"/>
            <a:ext cx="5449824" cy="133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Channel Capacity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Channel capacity (C)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is the max data rate over a communication channel with arbitrarily low error.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Shannon-Hartley Law: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 = B log₂(1 + S/N)</a:t>
            </a:r>
            <a:endParaRPr sz="16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C: Capacity (bits/s)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B: Bandwidth (Hz)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• S/N: Signal-to-Noise Ratio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Key Insight: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Even with noise, there’s a limit beyond which no coding scheme can reliably transmit faster.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13ECA-1BDC-4E1E-B969-14159CE9C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83" y="-479366"/>
            <a:ext cx="620619" cy="5862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EEEEB9-CF51-4527-97AE-E13DAEDF71CC}"/>
              </a:ext>
            </a:extLst>
          </p:cNvPr>
          <p:cNvSpPr/>
          <p:nvPr/>
        </p:nvSpPr>
        <p:spPr>
          <a:xfrm>
            <a:off x="7004304" y="4040226"/>
            <a:ext cx="2139696" cy="52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2B191-B076-40BB-982C-7185237E1AF1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6/12</a:t>
            </a:r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03B8D-F0B7-40C6-B6E1-C7801C309828}"/>
              </a:ext>
            </a:extLst>
          </p:cNvPr>
          <p:cNvSpPr/>
          <p:nvPr/>
        </p:nvSpPr>
        <p:spPr>
          <a:xfrm>
            <a:off x="7114032" y="4169108"/>
            <a:ext cx="2029968" cy="8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898" y="1143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2833" y="1143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78598" y="-80007"/>
            <a:ext cx="8572500" cy="6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Technical Deep Dive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28600" y="23431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Bandwidth (B)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Physical frequency limit. Higher B = more data lanes. 5G uses mmWave for wider B.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272682" y="2459184"/>
            <a:ext cx="4642717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Signal-to-Noise (S/N)</a:t>
            </a: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Ratio of signal power to noise. Measured in decibels (dB): SNR(dB) = 10 log₁₀(S/N). Low SNR means more errors.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BA61B-7B2D-4B35-8FDE-60866DB85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E0E7-E532-411F-844F-131B1169E81B}"/>
              </a:ext>
            </a:extLst>
          </p:cNvPr>
          <p:cNvSpPr/>
          <p:nvPr/>
        </p:nvSpPr>
        <p:spPr>
          <a:xfrm>
            <a:off x="7114032" y="4169108"/>
            <a:ext cx="2029968" cy="8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64742-F322-47A2-949F-CE095D19DDB1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7/12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948" y="582930"/>
            <a:ext cx="2704308" cy="33947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0" y="907542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0" y="1833372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0" y="2759202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0" y="3685032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0" y="-121158"/>
            <a:ext cx="8037576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Horizontal Breadth: Real-World Links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0" y="907542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82930" y="563472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5G Networks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Engineers boost capacity with massive MIMO, mmWave for B and S/N.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0" y="1833372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582930" y="1584756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Satellite Comms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High latency and low S/N require powerful error-correcting codes to approach channel limits.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0" y="2759202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98348" y="2518002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Wi-Fi 6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OFDMA &amp; beamforming boost spectral efficiency in constrained bandwidth.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0" y="3685032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82930" y="3627882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Future AI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AI adapts to channel conditions, nearing theoretical capacity.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90E8B4-E010-4A1E-915C-A7CBE0408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0"/>
            <a:ext cx="620619" cy="5566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A11464-2140-40D4-BBF6-329D17E8C3FD}"/>
              </a:ext>
            </a:extLst>
          </p:cNvPr>
          <p:cNvSpPr/>
          <p:nvPr/>
        </p:nvSpPr>
        <p:spPr>
          <a:xfrm>
            <a:off x="7501524" y="4740325"/>
            <a:ext cx="1645920" cy="314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88CBFC-57FD-4139-B763-3C6C6A89AD81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8/12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762" y="171450"/>
            <a:ext cx="2269998" cy="301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285750" y="171450"/>
            <a:ext cx="5877306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&amp; Mind Map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Channel capacity is a communication system's theoretical speed limit, defined by Shannon's Theorem: C = B log₂(1 + S/N). This formula highlights trade-offs between bandwidth, power, and noise. </a:t>
            </a: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Real-world systems use coding and modulation to approach this limit. Applications span telecom, IoT, space, and AI-driven networks. Future systems will intelligently optimize these parameters.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2A8EA-487B-4E7D-BBD3-8BFC6BABC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83" y="-1734"/>
            <a:ext cx="620619" cy="556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4495AF-2DB6-4A95-AA78-E1D40CFAEE0E}"/>
              </a:ext>
            </a:extLst>
          </p:cNvPr>
          <p:cNvSpPr/>
          <p:nvPr/>
        </p:nvSpPr>
        <p:spPr>
          <a:xfrm>
            <a:off x="7114032" y="4169108"/>
            <a:ext cx="2029968" cy="8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733F0-EBA7-47AD-8F2C-548344FBE09E}"/>
              </a:ext>
            </a:extLst>
          </p:cNvPr>
          <p:cNvSpPr/>
          <p:nvPr/>
        </p:nvSpPr>
        <p:spPr>
          <a:xfrm>
            <a:off x="64008" y="4922535"/>
            <a:ext cx="8606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01.02.2026   </a:t>
            </a:r>
            <a:r>
              <a:rPr lang="en-US" sz="11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Channel  Capacity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9/12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845</Words>
  <Application>Microsoft Office PowerPoint</Application>
  <PresentationFormat>On-screen Show (16:9)</PresentationFormat>
  <Paragraphs>86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Comic Neue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modified xsi:type="dcterms:W3CDTF">2025-12-27T09:53:19Z</dcterms:modified>
</cp:coreProperties>
</file>