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5143500" type="screen16x9"/>
  <p:notesSz cx="6858000" cy="9144000"/>
  <p:embeddedFontLst>
    <p:embeddedFont>
      <p:font typeface="Comic Neue" panose="020B0604020202020204" charset="0"/>
      <p:regular r:id="rId17"/>
      <p:bold r:id="rId18"/>
      <p:italic r:id="rId19"/>
      <p:boldItalic r:id="rId20"/>
    </p:embeddedFont>
    <p:embeddedFont>
      <p:font typeface="Livvic" pitchFamily="2" charset="0"/>
      <p:regular r:id="rId21"/>
      <p:bold r:id="rId22"/>
      <p:italic r:id="rId23"/>
      <p:boldItalic r:id="rId24"/>
    </p:embeddedFont>
    <p:embeddedFont>
      <p:font typeface="Luckiest Guy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57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9ffcb48bf0a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9ffcb48bf0a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69ffcb4af0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69ffcb4af0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69ffcb4af0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69ffcb4af0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69ffcb4b8872e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69ffcb4b8872e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69ffcb491b6d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69ffcb491b6d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69ffcb4940fd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69ffcb4940fd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69ffcb495be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69ffcb495be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69ffcb49b69c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69ffcb49b69c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69ffcb49b6c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69ffcb49b6c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69ffcb49b70da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69ffcb49b70da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69ffcb49dae3a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69ffcb49dae3a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69ffcb4a9f9a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69ffcb4a9f9a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091720-4FB8-3664-6BAD-F093C1FDC2AA}"/>
              </a:ext>
            </a:extLst>
          </p:cNvPr>
          <p:cNvSpPr/>
          <p:nvPr/>
        </p:nvSpPr>
        <p:spPr>
          <a:xfrm>
            <a:off x="7793665" y="4552570"/>
            <a:ext cx="1350335" cy="44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43B5AB-CC7D-573D-FC03-A3D3A7444DA9}"/>
              </a:ext>
            </a:extLst>
          </p:cNvPr>
          <p:cNvSpPr/>
          <p:nvPr/>
        </p:nvSpPr>
        <p:spPr>
          <a:xfrm>
            <a:off x="803679" y="1010056"/>
            <a:ext cx="7293934" cy="4147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43480" marR="2437765" algn="ctr">
              <a:spcBef>
                <a:spcPts val="95"/>
              </a:spcBef>
            </a:pPr>
            <a:r>
              <a:rPr lang="en-US" sz="160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1600" spc="-16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Autonomous</a:t>
            </a:r>
            <a:r>
              <a:rPr lang="en-US" sz="1600" spc="-14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 Coimbatore-</a:t>
            </a:r>
            <a:r>
              <a:rPr lang="en-US" sz="1600" spc="-2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en-US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43480" marR="2437765" algn="ctr">
              <a:spcBef>
                <a:spcPts val="95"/>
              </a:spcBef>
            </a:pPr>
            <a:endParaRPr lang="en-US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algn="ctr">
              <a:spcBef>
                <a:spcPts val="2100"/>
              </a:spcBef>
            </a:pPr>
            <a:r>
              <a:rPr lang="en-US" sz="1800" b="1" spc="-4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en-US" sz="1800" b="1" spc="-9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1800" b="1" spc="-16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3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en-US" sz="1800" b="1" spc="-95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1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endParaRPr lang="en-US" sz="18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 marR="5080" algn="ctr">
              <a:lnSpc>
                <a:spcPts val="6409"/>
              </a:lnSpc>
              <a:spcBef>
                <a:spcPts val="710"/>
              </a:spcBef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23ITT304 </a:t>
            </a:r>
            <a:r>
              <a:rPr lang="en-US" sz="2000" b="1" spc="-13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" algn="ctr">
              <a:spcBef>
                <a:spcPts val="110"/>
              </a:spcBef>
            </a:pP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1600" b="1" spc="-12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-12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en-US" sz="1600" b="1" spc="-125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" algn="ctr">
              <a:spcBef>
                <a:spcPts val="110"/>
              </a:spcBef>
            </a:pPr>
            <a:endParaRPr lang="en-US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360"/>
              </a:spcBef>
            </a:pPr>
            <a:endParaRPr lang="en-US" sz="1800" b="1" dirty="0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  <a:p>
            <a:pPr lvl="0" algn="ctr">
              <a:spcBef>
                <a:spcPts val="450"/>
              </a:spcBef>
              <a:spcAft>
                <a:spcPts val="450"/>
              </a:spcAft>
            </a:pPr>
            <a:r>
              <a:rPr lang="en-US" sz="1800" dirty="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INFORMATION CODING: PROPERTIES</a:t>
            </a:r>
          </a:p>
          <a:p>
            <a:pPr lvl="0" algn="ctr">
              <a:spcBef>
                <a:spcPts val="360"/>
              </a:spcBef>
            </a:pPr>
            <a:r>
              <a:rPr lang="en-GB" sz="1800" b="1" dirty="0">
                <a:solidFill>
                  <a:srgbClr val="0070C0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</a:p>
          <a:p>
            <a:pPr lvl="0">
              <a:spcBef>
                <a:spcPts val="360"/>
              </a:spcBef>
            </a:pPr>
            <a:r>
              <a:rPr lang="en-GB" sz="1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P.Thilagarani</a:t>
            </a:r>
            <a:r>
              <a:rPr lang="en-GB" sz="1800" b="1" dirty="0">
                <a:solidFill>
                  <a:srgbClr val="7030A0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AP/IT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8E30BF-82A9-B179-4F19-F2CEDAD0C4BE}"/>
              </a:ext>
            </a:extLst>
          </p:cNvPr>
          <p:cNvSpPr/>
          <p:nvPr/>
        </p:nvSpPr>
        <p:spPr>
          <a:xfrm>
            <a:off x="1174898" y="429866"/>
            <a:ext cx="71654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/>
                <a:cs typeface="Times New Roman"/>
              </a:rPr>
              <a:t>SNS</a:t>
            </a:r>
            <a:r>
              <a:rPr lang="en-US" sz="3600" spc="-4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>
                <a:solidFill>
                  <a:srgbClr val="7030A0"/>
                </a:solidFill>
                <a:latin typeface="Times New Roman"/>
                <a:cs typeface="Times New Roman"/>
              </a:rPr>
              <a:t>COLLEGE</a:t>
            </a:r>
            <a:r>
              <a:rPr lang="en-US" sz="3600" spc="-3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spc="-35" dirty="0">
                <a:solidFill>
                  <a:srgbClr val="7030A0"/>
                </a:solidFill>
                <a:latin typeface="Times New Roman"/>
                <a:cs typeface="Times New Roman"/>
              </a:rPr>
              <a:t>OF</a:t>
            </a:r>
            <a:r>
              <a:rPr lang="en-US" sz="3600" spc="-225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spc="-10" dirty="0">
                <a:solidFill>
                  <a:srgbClr val="7030A0"/>
                </a:solidFill>
                <a:latin typeface="Times New Roman"/>
                <a:cs typeface="Times New Roman"/>
              </a:rPr>
              <a:t>TECHNOLOGY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742F8395-35FB-9FD1-5C1F-292F08EF50CF}"/>
              </a:ext>
            </a:extLst>
          </p:cNvPr>
          <p:cNvSpPr/>
          <p:nvPr/>
        </p:nvSpPr>
        <p:spPr>
          <a:xfrm>
            <a:off x="0" y="10679"/>
            <a:ext cx="138223" cy="5132821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CF3F3B4-7E98-8537-41D3-490B09937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182307"/>
              </p:ext>
            </p:extLst>
          </p:nvPr>
        </p:nvGraphicFramePr>
        <p:xfrm>
          <a:off x="2466754" y="3550869"/>
          <a:ext cx="4820944" cy="2254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0944">
                  <a:extLst>
                    <a:ext uri="{9D8B030D-6E8A-4147-A177-3AD203B41FA5}">
                      <a16:colId xmlns:a16="http://schemas.microsoft.com/office/drawing/2014/main" val="3153677224"/>
                    </a:ext>
                  </a:extLst>
                </a:gridCol>
              </a:tblGrid>
              <a:tr h="2236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LINEAR BLOCK CODES AND CYCLIC CODES </a:t>
                      </a:r>
                      <a:endParaRPr lang="en-US" sz="12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834798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6998C9F-E01B-6717-2B21-885C50902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395" y="1535"/>
            <a:ext cx="850605" cy="76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48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2686720"/>
            <a:ext cx="5939952" cy="217035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BREADTH: APPLICATIONS &amp; FUTURE</a:t>
            </a:r>
            <a:endParaRPr sz="288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35" name="Google Shape;135;p21"/>
          <p:cNvSpPr txBox="1"/>
          <p:nvPr/>
        </p:nvSpPr>
        <p:spPr>
          <a:xfrm>
            <a:off x="285750" y="788670"/>
            <a:ext cx="4194900" cy="20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6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Horizontal Breadth</a:t>
            </a:r>
            <a:endParaRPr sz="216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Multimedia:</a:t>
            </a: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JPEG and MP3 use these coding properties to reduce file sizes.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Cryptography:</a:t>
            </a: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Secure coding ensures mapping remains hidden.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6" name="Google Shape;136;p21"/>
          <p:cNvSpPr txBox="1"/>
          <p:nvPr/>
        </p:nvSpPr>
        <p:spPr>
          <a:xfrm>
            <a:off x="4652010" y="788670"/>
            <a:ext cx="4194900" cy="20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6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Future Scope</a:t>
            </a:r>
            <a:endParaRPr sz="216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Quantum Coding:</a:t>
            </a: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Using qubits to challenge traditional prefix properties.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5G/6G:</a:t>
            </a: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Higher packet efficiency via advanced LDPC codes.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4CFBF2-26CB-B7A1-12B1-DF3AD15C727B}"/>
              </a:ext>
            </a:extLst>
          </p:cNvPr>
          <p:cNvSpPr/>
          <p:nvPr/>
        </p:nvSpPr>
        <p:spPr>
          <a:xfrm>
            <a:off x="7528489" y="4481704"/>
            <a:ext cx="1615511" cy="66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47C6B7-952F-4AEB-9364-17163F5AC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702" y="12082"/>
            <a:ext cx="850605" cy="762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547040-9ED8-F602-E39F-7808B0E22AB3}"/>
              </a:ext>
            </a:extLst>
          </p:cNvPr>
          <p:cNvSpPr/>
          <p:nvPr/>
        </p:nvSpPr>
        <p:spPr>
          <a:xfrm>
            <a:off x="57000" y="4873752"/>
            <a:ext cx="8858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17.05.2026   </a:t>
            </a:r>
            <a:r>
              <a:rPr lang="en-US" sz="1000" spc="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23ITT304-</a:t>
            </a:r>
            <a:r>
              <a:rPr lang="en-US" sz="10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kern="1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ea typeface="Luckiest Guy"/>
                <a:cs typeface="Times New Roman" panose="02020603050405020304" pitchFamily="18" charset="0"/>
                <a:sym typeface="Luckiest Guy"/>
              </a:rPr>
              <a:t>PROPERTIES</a:t>
            </a:r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1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SNSCT         10/14</a:t>
            </a:r>
            <a:endParaRPr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/>
        </p:nvSpPr>
        <p:spPr>
          <a:xfrm>
            <a:off x="285750" y="220599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SUMMARY MIND MAP</a:t>
            </a:r>
            <a:endParaRPr sz="288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95BC75-1604-E515-5318-01813082ACBD}"/>
              </a:ext>
            </a:extLst>
          </p:cNvPr>
          <p:cNvSpPr/>
          <p:nvPr/>
        </p:nvSpPr>
        <p:spPr>
          <a:xfrm>
            <a:off x="7528489" y="4481704"/>
            <a:ext cx="1615511" cy="66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A0F8FC-DFF0-16AF-D39D-CD2DC7F51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702" y="12082"/>
            <a:ext cx="850605" cy="762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7D48A23-A262-B026-6488-E3E7E2C0D04A}"/>
              </a:ext>
            </a:extLst>
          </p:cNvPr>
          <p:cNvSpPr/>
          <p:nvPr/>
        </p:nvSpPr>
        <p:spPr>
          <a:xfrm>
            <a:off x="57000" y="4873752"/>
            <a:ext cx="8858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17.05.2026   </a:t>
            </a:r>
            <a:r>
              <a:rPr lang="en-US" sz="1000" spc="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23ITT304-</a:t>
            </a:r>
            <a:r>
              <a:rPr lang="en-US" sz="10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kern="1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ea typeface="Luckiest Guy"/>
                <a:cs typeface="Times New Roman" panose="02020603050405020304" pitchFamily="18" charset="0"/>
                <a:sym typeface="Luckiest Guy"/>
              </a:rPr>
              <a:t>PROPERTIES</a:t>
            </a:r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1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SNSCT         11/14</a:t>
            </a:r>
            <a:endParaRPr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196283" cy="3930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3020" y="1657350"/>
            <a:ext cx="2834640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FINAL ASSESSMENT &amp; REFLECTION</a:t>
            </a:r>
            <a:endParaRPr sz="288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49" name="Google Shape;149;p23"/>
          <p:cNvSpPr txBox="1"/>
          <p:nvPr/>
        </p:nvSpPr>
        <p:spPr>
          <a:xfrm>
            <a:off x="4297680" y="1828800"/>
            <a:ext cx="37263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Assume you are designing a code for a new Indian language messaging app. Why might a 'Fixed-Length Code' (like ASCII) be worse than a 'Variable-Length Prefix Code' for this scenario?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FB2538-8B82-BF5E-105A-F1D5535B1410}"/>
              </a:ext>
            </a:extLst>
          </p:cNvPr>
          <p:cNvSpPr/>
          <p:nvPr/>
        </p:nvSpPr>
        <p:spPr>
          <a:xfrm>
            <a:off x="7528489" y="4481704"/>
            <a:ext cx="1615511" cy="66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666661-9532-C6D5-9A55-7DB602C5FE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2702" y="12082"/>
            <a:ext cx="850605" cy="762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657DE8-B063-3A6B-E763-B2E0F01A5B98}"/>
              </a:ext>
            </a:extLst>
          </p:cNvPr>
          <p:cNvSpPr/>
          <p:nvPr/>
        </p:nvSpPr>
        <p:spPr>
          <a:xfrm>
            <a:off x="57000" y="4873752"/>
            <a:ext cx="8858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17.05.2026   </a:t>
            </a:r>
            <a:r>
              <a:rPr lang="en-US" sz="1000" spc="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23ITT304-</a:t>
            </a:r>
            <a:r>
              <a:rPr lang="en-US" sz="10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kern="1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ea typeface="Luckiest Guy"/>
                <a:cs typeface="Times New Roman" panose="02020603050405020304" pitchFamily="18" charset="0"/>
                <a:sym typeface="Luckiest Guy"/>
              </a:rPr>
              <a:t>PROPERTIES</a:t>
            </a:r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1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SNSCT         12/14</a:t>
            </a:r>
            <a:endParaRPr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7914583" cy="371364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4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FINAL ASSESSMENT &amp; REFLECTION</a:t>
            </a:r>
            <a:endParaRPr sz="288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56" name="Google Shape;156;p24"/>
          <p:cNvSpPr txBox="1"/>
          <p:nvPr/>
        </p:nvSpPr>
        <p:spPr>
          <a:xfrm>
            <a:off x="982980" y="1657350"/>
            <a:ext cx="70410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You might have said...</a:t>
            </a:r>
            <a:endParaRPr sz="162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Variable-length codes are efficient as common characters use less space.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Fixed-length codes waste space by treating all characters equally.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Prefix codes enable instant processing without needing delimiters.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This reduces data costs for users on limited mobile plans.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57" name="Google Shape;157;p24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✅​</a:t>
            </a:r>
            <a:endParaRPr sz="3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DFDC6A-A1D3-B5FA-5BD5-42068CEF8052}"/>
              </a:ext>
            </a:extLst>
          </p:cNvPr>
          <p:cNvSpPr/>
          <p:nvPr/>
        </p:nvSpPr>
        <p:spPr>
          <a:xfrm>
            <a:off x="7528489" y="4481704"/>
            <a:ext cx="1615511" cy="66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2F1B82-DBEE-B817-AFF6-BE00968C65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702" y="12082"/>
            <a:ext cx="850605" cy="762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5899DA-E115-B645-B51B-8D380025F1EB}"/>
              </a:ext>
            </a:extLst>
          </p:cNvPr>
          <p:cNvSpPr/>
          <p:nvPr/>
        </p:nvSpPr>
        <p:spPr>
          <a:xfrm>
            <a:off x="57000" y="4873752"/>
            <a:ext cx="8858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17.05.2026   </a:t>
            </a:r>
            <a:r>
              <a:rPr lang="en-US" sz="1000" spc="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23ITT304-</a:t>
            </a:r>
            <a:r>
              <a:rPr lang="en-US" sz="10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kern="1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ea typeface="Luckiest Guy"/>
                <a:cs typeface="Times New Roman" panose="02020603050405020304" pitchFamily="18" charset="0"/>
                <a:sym typeface="Luckiest Guy"/>
              </a:rPr>
              <a:t>PROPERTIES</a:t>
            </a:r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1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SNSCT         13/14</a:t>
            </a:r>
            <a:endParaRPr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D9D8B4-FB8C-F5BF-8E4C-2099F88EB0F9}"/>
              </a:ext>
            </a:extLst>
          </p:cNvPr>
          <p:cNvSpPr/>
          <p:nvPr/>
        </p:nvSpPr>
        <p:spPr>
          <a:xfrm>
            <a:off x="7528489" y="4481704"/>
            <a:ext cx="1615511" cy="66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8DC40E-7B78-A4D6-FB2B-99AE0999B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702" y="12082"/>
            <a:ext cx="850605" cy="762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B9D63A-C5F9-095C-F5C0-17A5489BC80D}"/>
              </a:ext>
            </a:extLst>
          </p:cNvPr>
          <p:cNvSpPr/>
          <p:nvPr/>
        </p:nvSpPr>
        <p:spPr>
          <a:xfrm>
            <a:off x="2806133" y="2110085"/>
            <a:ext cx="3531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B9AD59-EE6F-DA67-583D-CBDFF6A63A72}"/>
              </a:ext>
            </a:extLst>
          </p:cNvPr>
          <p:cNvSpPr/>
          <p:nvPr/>
        </p:nvSpPr>
        <p:spPr>
          <a:xfrm>
            <a:off x="57000" y="4873752"/>
            <a:ext cx="8858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17.05.2026   </a:t>
            </a:r>
            <a:r>
              <a:rPr lang="en-US" sz="1000" spc="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23ITT304-</a:t>
            </a:r>
            <a:r>
              <a:rPr lang="en-US" sz="10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kern="1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ea typeface="Luckiest Guy"/>
                <a:cs typeface="Times New Roman" panose="02020603050405020304" pitchFamily="18" charset="0"/>
                <a:sym typeface="Luckiest Guy"/>
              </a:rPr>
              <a:t>PROPERTIES</a:t>
            </a:r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1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SNSCT         14/14</a:t>
            </a:r>
            <a:endParaRPr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846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405890"/>
            <a:ext cx="3829200" cy="12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1800" dirty="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INFORMATION CODING: PROPERTIES</a:t>
            </a:r>
            <a:endParaRPr sz="1800" dirty="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914900" y="1904250"/>
            <a:ext cx="38292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Efficiency and Reliability in Data Systems</a:t>
            </a:r>
            <a:endParaRPr sz="162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E0A47E-543C-99EB-9F6A-B94672A95CB9}"/>
              </a:ext>
            </a:extLst>
          </p:cNvPr>
          <p:cNvSpPr/>
          <p:nvPr/>
        </p:nvSpPr>
        <p:spPr>
          <a:xfrm>
            <a:off x="6840423" y="97776"/>
            <a:ext cx="1615511" cy="66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322252-2BD1-3412-2746-8C028278EA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702" y="12082"/>
            <a:ext cx="850605" cy="762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1A4150-9654-931D-2493-9D2F11BA3E11}"/>
              </a:ext>
            </a:extLst>
          </p:cNvPr>
          <p:cNvSpPr/>
          <p:nvPr/>
        </p:nvSpPr>
        <p:spPr>
          <a:xfrm>
            <a:off x="57000" y="4873752"/>
            <a:ext cx="8858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17.05.2026   </a:t>
            </a:r>
            <a:r>
              <a:rPr lang="en-US" sz="1000" spc="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23ITT304-</a:t>
            </a:r>
            <a:r>
              <a:rPr lang="en-US" sz="10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kern="1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ea typeface="Luckiest Guy"/>
                <a:cs typeface="Times New Roman" panose="02020603050405020304" pitchFamily="18" charset="0"/>
                <a:sym typeface="Luckiest Guy"/>
              </a:rPr>
              <a:t>PROPERTIES</a:t>
            </a:r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1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SNSCT         2/14</a:t>
            </a:r>
            <a:endParaRPr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0220" y="788670"/>
            <a:ext cx="3827010" cy="406908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285750" y="3348990"/>
            <a:ext cx="4572000" cy="1326000"/>
          </a:xfrm>
          <a:prstGeom prst="roundRect">
            <a:avLst>
              <a:gd name="adj" fmla="val 16667"/>
            </a:avLst>
          </a:prstGeom>
          <a:solidFill>
            <a:srgbClr val="FAEFDA"/>
          </a:solidFill>
          <a:ln w="12700" cap="flat" cmpd="sng">
            <a:solidFill>
              <a:srgbClr val="573B06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308610" y="340614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573B06"/>
                </a:solidFill>
              </a:rPr>
              <a:t>🔑</a:t>
            </a:r>
            <a:endParaRPr sz="2160">
              <a:solidFill>
                <a:srgbClr val="573B06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ICEBREAKER &amp; RECAP</a:t>
            </a:r>
            <a:endParaRPr sz="288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85750" y="788670"/>
            <a:ext cx="4572000" cy="31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6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What is Coding?</a:t>
            </a:r>
            <a:endParaRPr sz="216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Recall our session on symbols. In India, you use codes daily—from UPI QR codes to Aadhaar digits.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The Hook:</a:t>
            </a:r>
            <a:endParaRPr sz="162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If you compressed all words in this room into 1s and 0s, how would you ensure no two words mixed up?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765810" y="3371850"/>
            <a:ext cx="39777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440" b="1">
                <a:solidFill>
                  <a:srgbClr val="573B06"/>
                </a:solidFill>
                <a:latin typeface="Comic Neue"/>
                <a:ea typeface="Comic Neue"/>
                <a:cs typeface="Comic Neue"/>
                <a:sym typeface="Comic Neue"/>
              </a:rPr>
              <a:t>Key point</a:t>
            </a:r>
            <a:endParaRPr sz="1440" b="1">
              <a:solidFill>
                <a:srgbClr val="573B06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573B06"/>
                </a:solidFill>
                <a:latin typeface="Comic Neue"/>
                <a:ea typeface="Comic Neue"/>
                <a:cs typeface="Comic Neue"/>
                <a:sym typeface="Comic Neue"/>
              </a:rPr>
              <a:t>Coding is the mathematical mapping of information for efficient storage and transmission.</a:t>
            </a:r>
            <a:endParaRPr sz="1620">
              <a:solidFill>
                <a:srgbClr val="573B06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7AFC41-E38F-49DB-0663-02D7D839103E}"/>
              </a:ext>
            </a:extLst>
          </p:cNvPr>
          <p:cNvSpPr/>
          <p:nvPr/>
        </p:nvSpPr>
        <p:spPr>
          <a:xfrm>
            <a:off x="7528489" y="4481704"/>
            <a:ext cx="1615511" cy="66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294539-0F3F-35AE-49DA-54A5498394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702" y="12082"/>
            <a:ext cx="850605" cy="762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01C095-9F4B-1989-D43F-F3CD41973C0B}"/>
              </a:ext>
            </a:extLst>
          </p:cNvPr>
          <p:cNvSpPr/>
          <p:nvPr/>
        </p:nvSpPr>
        <p:spPr>
          <a:xfrm>
            <a:off x="57000" y="4873752"/>
            <a:ext cx="8858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17.05.2026   </a:t>
            </a:r>
            <a:r>
              <a:rPr lang="en-US" sz="1000" spc="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23ITT304-</a:t>
            </a:r>
            <a:r>
              <a:rPr lang="en-US" sz="10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kern="1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ea typeface="Luckiest Guy"/>
                <a:cs typeface="Times New Roman" panose="02020603050405020304" pitchFamily="18" charset="0"/>
                <a:sym typeface="Luckiest Guy"/>
              </a:rPr>
              <a:t>PROPERTIES</a:t>
            </a:r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1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SNSCT         3/14</a:t>
            </a:r>
            <a:endParaRPr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790086"/>
            <a:ext cx="3829050" cy="406624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/>
          <p:nvPr/>
        </p:nvSpPr>
        <p:spPr>
          <a:xfrm>
            <a:off x="4286250" y="857250"/>
            <a:ext cx="2229000" cy="262800"/>
          </a:xfrm>
          <a:prstGeom prst="roundRect">
            <a:avLst>
              <a:gd name="adj" fmla="val 16667"/>
            </a:avLst>
          </a:prstGeom>
          <a:solidFill>
            <a:srgbClr val="D90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80" b="1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DESIGN THINKING: EMPATHIZE</a:t>
            </a:r>
            <a:endParaRPr sz="1080" b="1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THE PERSONA &amp; PROBLEM</a:t>
            </a:r>
            <a:endParaRPr sz="288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4286250" y="1165860"/>
            <a:ext cx="4572000" cy="3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98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Meet Arjun</a:t>
            </a:r>
            <a:endParaRPr sz="198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 network engineer at a Bangalore-based startup. He needs to transmit massive sensor data from rural farms to a cloud server with low bandwidth.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The Define Challenge:</a:t>
            </a:r>
            <a:endParaRPr sz="162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How can we design a code that is </a:t>
            </a: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unambiguous</a:t>
            </a: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(clear) yet </a:t>
            </a: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optimal</a:t>
            </a: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(short) to save battery and bandwidth?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356DE-91CB-68A6-096A-5B278214A157}"/>
              </a:ext>
            </a:extLst>
          </p:cNvPr>
          <p:cNvSpPr/>
          <p:nvPr/>
        </p:nvSpPr>
        <p:spPr>
          <a:xfrm>
            <a:off x="7528489" y="4481704"/>
            <a:ext cx="1615511" cy="66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018E05-3BB1-068E-4345-25C56881D5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702" y="12082"/>
            <a:ext cx="850605" cy="762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A93358-0888-2115-D376-954E15301E44}"/>
              </a:ext>
            </a:extLst>
          </p:cNvPr>
          <p:cNvSpPr/>
          <p:nvPr/>
        </p:nvSpPr>
        <p:spPr>
          <a:xfrm>
            <a:off x="57000" y="4873752"/>
            <a:ext cx="8858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17.05.2026   </a:t>
            </a:r>
            <a:r>
              <a:rPr lang="en-US" sz="1000" spc="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23ITT304-</a:t>
            </a:r>
            <a:r>
              <a:rPr lang="en-US" sz="10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kern="1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ea typeface="Luckiest Guy"/>
                <a:cs typeface="Times New Roman" panose="02020603050405020304" pitchFamily="18" charset="0"/>
                <a:sym typeface="Luckiest Guy"/>
              </a:rPr>
              <a:t>PROPERTIES</a:t>
            </a:r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1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SNSCT         4/14</a:t>
            </a:r>
            <a:endParaRPr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788670"/>
            <a:ext cx="3829050" cy="406908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/>
          <p:nvPr/>
        </p:nvSpPr>
        <p:spPr>
          <a:xfrm>
            <a:off x="285750" y="857250"/>
            <a:ext cx="1200300" cy="262800"/>
          </a:xfrm>
          <a:prstGeom prst="roundRect">
            <a:avLst>
              <a:gd name="adj" fmla="val 16667"/>
            </a:avLst>
          </a:prstGeom>
          <a:solidFill>
            <a:srgbClr val="D90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80" b="1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CORE CONCEPT</a:t>
            </a:r>
            <a:endParaRPr sz="1080" b="1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81" name="Google Shape;81;p16"/>
          <p:cNvSpPr/>
          <p:nvPr/>
        </p:nvSpPr>
        <p:spPr>
          <a:xfrm>
            <a:off x="285750" y="3326130"/>
            <a:ext cx="4572000" cy="1326000"/>
          </a:xfrm>
          <a:prstGeom prst="roundRect">
            <a:avLst>
              <a:gd name="adj" fmla="val 16667"/>
            </a:avLst>
          </a:prstGeom>
          <a:solidFill>
            <a:srgbClr val="E1F6EF"/>
          </a:solidFill>
          <a:ln w="12700" cap="flat" cmpd="sng">
            <a:solidFill>
              <a:srgbClr val="084D36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6"/>
          <p:cNvSpPr txBox="1"/>
          <p:nvPr/>
        </p:nvSpPr>
        <p:spPr>
          <a:xfrm>
            <a:off x="308610" y="338328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084D36"/>
                </a:solidFill>
              </a:rPr>
              <a:t>🔍</a:t>
            </a:r>
            <a:endParaRPr sz="2160">
              <a:solidFill>
                <a:srgbClr val="084D36"/>
              </a:solidFill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VERTICAL DEPTH: PREFIX PROPERTY</a:t>
            </a:r>
            <a:endParaRPr sz="288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285750" y="1165860"/>
            <a:ext cx="4572000" cy="12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 code has the </a:t>
            </a: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Prefix Property</a:t>
            </a: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(or is 'Prefix-Free') if no code word is a prefix of another.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182880" marR="0" lvl="0" indent="-17145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/>
              <a:buChar char="●"/>
            </a:pP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Why?</a:t>
            </a: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This allows for 'instantaneous' decoding. As soon as the last bit arrives, the receiver knows the symbol without waiting for a space or the next bit.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765810" y="3348990"/>
            <a:ext cx="39777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440" b="1">
                <a:solidFill>
                  <a:srgbClr val="084D36"/>
                </a:solidFill>
                <a:latin typeface="Comic Neue"/>
                <a:ea typeface="Comic Neue"/>
                <a:cs typeface="Comic Neue"/>
                <a:sym typeface="Comic Neue"/>
              </a:rPr>
              <a:t>Example</a:t>
            </a:r>
            <a:endParaRPr sz="1440" b="1">
              <a:solidFill>
                <a:srgbClr val="084D36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84D36"/>
                </a:solidFill>
                <a:latin typeface="Comic Neue"/>
                <a:ea typeface="Comic Neue"/>
                <a:cs typeface="Comic Neue"/>
                <a:sym typeface="Comic Neue"/>
              </a:rPr>
              <a:t>If A=0, B=01, C=11. This is NOT prefix-free because '0' is the start of '01'. The receiver won't know if '0' is A or the start of B!</a:t>
            </a:r>
            <a:endParaRPr sz="1620">
              <a:solidFill>
                <a:srgbClr val="084D36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D592A9-A8D5-3C10-ECB0-C23A5C8731E0}"/>
              </a:ext>
            </a:extLst>
          </p:cNvPr>
          <p:cNvSpPr/>
          <p:nvPr/>
        </p:nvSpPr>
        <p:spPr>
          <a:xfrm>
            <a:off x="7528489" y="4481704"/>
            <a:ext cx="1615511" cy="66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2BDB2C-5A24-8CBE-BFD8-9FD39BD5BD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702" y="12082"/>
            <a:ext cx="850605" cy="762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78D863-F009-972C-72FF-583AD43E3DA9}"/>
              </a:ext>
            </a:extLst>
          </p:cNvPr>
          <p:cNvSpPr/>
          <p:nvPr/>
        </p:nvSpPr>
        <p:spPr>
          <a:xfrm>
            <a:off x="57000" y="4873752"/>
            <a:ext cx="8858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17.05.2026   </a:t>
            </a:r>
            <a:r>
              <a:rPr lang="en-US" sz="1000" spc="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23ITT304-</a:t>
            </a:r>
            <a:r>
              <a:rPr lang="en-US" sz="10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kern="1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ea typeface="Luckiest Guy"/>
                <a:cs typeface="Times New Roman" panose="02020603050405020304" pitchFamily="18" charset="0"/>
                <a:sym typeface="Luckiest Guy"/>
              </a:rPr>
              <a:t>PROPERTIES</a:t>
            </a:r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1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SNSCT         5/14</a:t>
            </a:r>
            <a:endParaRPr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INSTANTANEOUS DECODING</a:t>
            </a:r>
            <a:endParaRPr sz="288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285750" y="8572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Order these code lengths from most efficient to least efficient for a symbol seen frequently in a dataset (assuming prefix property holds).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1714500" y="165735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1 bit (e.g., '0')</a:t>
            </a:r>
            <a:endParaRPr sz="162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1714500" y="240030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4 bits (e.g., '1111')</a:t>
            </a:r>
            <a:endParaRPr sz="162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1714500" y="314325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3 bits (e.g., '110')</a:t>
            </a:r>
            <a:endParaRPr sz="162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1714500" y="388620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2 bits (e.g., '10')</a:t>
            </a:r>
            <a:endParaRPr sz="162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6160770" y="308610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D90368"/>
                </a:solidFill>
                <a:latin typeface="Comic Neue"/>
                <a:ea typeface="Comic Neue"/>
                <a:cs typeface="Comic Neue"/>
                <a:sym typeface="Comic Neue"/>
              </a:rPr>
              <a:t>Answers on the next slide...</a:t>
            </a:r>
            <a:endParaRPr sz="1620">
              <a:solidFill>
                <a:srgbClr val="D90368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5A82DB-70ED-B1DD-B5B9-8759BA1CDEA9}"/>
              </a:ext>
            </a:extLst>
          </p:cNvPr>
          <p:cNvSpPr/>
          <p:nvPr/>
        </p:nvSpPr>
        <p:spPr>
          <a:xfrm>
            <a:off x="7528489" y="4481704"/>
            <a:ext cx="1615511" cy="66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15CAAF-1F68-C238-F36B-2CCA3E23C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702" y="12082"/>
            <a:ext cx="850605" cy="762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42EE45-B053-6481-EB11-2C2C3D33C473}"/>
              </a:ext>
            </a:extLst>
          </p:cNvPr>
          <p:cNvSpPr/>
          <p:nvPr/>
        </p:nvSpPr>
        <p:spPr>
          <a:xfrm>
            <a:off x="57000" y="4873752"/>
            <a:ext cx="8858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17.05.2026   </a:t>
            </a:r>
            <a:r>
              <a:rPr lang="en-US" sz="1000" spc="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23ITT304-</a:t>
            </a:r>
            <a:r>
              <a:rPr lang="en-US" sz="10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kern="1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ea typeface="Luckiest Guy"/>
                <a:cs typeface="Times New Roman" panose="02020603050405020304" pitchFamily="18" charset="0"/>
                <a:sym typeface="Luckiest Guy"/>
              </a:rPr>
              <a:t>PROPERTIES</a:t>
            </a:r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1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SNSCT         6/14</a:t>
            </a:r>
            <a:endParaRPr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/>
        </p:nvSpPr>
        <p:spPr>
          <a:xfrm>
            <a:off x="68609" y="8010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dirty="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INSTANTANEOUS DECODING</a:t>
            </a:r>
            <a:endParaRPr sz="2880" dirty="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0" y="68370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Order these code lengths from most efficient to least efficient for a symbol seen frequently in a dataset (assuming prefix property holds).</a:t>
            </a:r>
            <a:endParaRPr sz="162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285750" y="1580252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1 bit (e.g., '0')</a:t>
            </a:r>
            <a:endParaRPr sz="162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6206490" y="1694552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1.</a:t>
            </a:r>
            <a:endParaRPr sz="288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285750" y="2323202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2 bits (e.g., '10')</a:t>
            </a:r>
            <a:endParaRPr sz="162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6206490" y="2437502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2.</a:t>
            </a:r>
            <a:endParaRPr sz="288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285750" y="3066152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3 bits (e.g., '110')</a:t>
            </a:r>
            <a:endParaRPr sz="162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6206490" y="3180452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3.</a:t>
            </a:r>
            <a:endParaRPr sz="288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285750" y="3809102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4 bits (e.g., '1111')</a:t>
            </a:r>
            <a:endParaRPr sz="162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6206490" y="3923402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4.</a:t>
            </a:r>
            <a:endParaRPr sz="288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✅​</a:t>
            </a:r>
            <a:endParaRPr sz="3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F1F640-3E8F-B9CE-D4DE-9724ADB3FC4D}"/>
              </a:ext>
            </a:extLst>
          </p:cNvPr>
          <p:cNvSpPr/>
          <p:nvPr/>
        </p:nvSpPr>
        <p:spPr>
          <a:xfrm>
            <a:off x="7528489" y="4481704"/>
            <a:ext cx="1615511" cy="66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AE56E3-D9B0-10E1-3C3B-5101A8197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807" y="128632"/>
            <a:ext cx="850605" cy="762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8CD346-5398-B154-F88B-2F289E9B6BD7}"/>
              </a:ext>
            </a:extLst>
          </p:cNvPr>
          <p:cNvSpPr/>
          <p:nvPr/>
        </p:nvSpPr>
        <p:spPr>
          <a:xfrm>
            <a:off x="57000" y="4873752"/>
            <a:ext cx="8858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17.05.2026   </a:t>
            </a:r>
            <a:r>
              <a:rPr lang="en-US" sz="1000" spc="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23ITT304-</a:t>
            </a:r>
            <a:r>
              <a:rPr lang="en-US" sz="10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kern="1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ea typeface="Luckiest Guy"/>
                <a:cs typeface="Times New Roman" panose="02020603050405020304" pitchFamily="18" charset="0"/>
                <a:sym typeface="Luckiest Guy"/>
              </a:rPr>
              <a:t>PROPERTIES</a:t>
            </a:r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1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SNSCT         7/14</a:t>
            </a:r>
            <a:endParaRPr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6"/>
            <a:ext cx="3486151" cy="432838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/>
          <p:nvPr/>
        </p:nvSpPr>
        <p:spPr>
          <a:xfrm>
            <a:off x="3714750" y="697882"/>
            <a:ext cx="1405800" cy="262800"/>
          </a:xfrm>
          <a:prstGeom prst="roundRect">
            <a:avLst>
              <a:gd name="adj" fmla="val 16667"/>
            </a:avLst>
          </a:prstGeom>
          <a:solidFill>
            <a:srgbClr val="D90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80" b="1" dirty="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DESIGN THINKING</a:t>
            </a:r>
            <a:endParaRPr sz="1080" b="1" dirty="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3714750" y="12082"/>
            <a:ext cx="5143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 dirty="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IDEATE &amp; PROTOTYPE</a:t>
            </a:r>
            <a:endParaRPr sz="2880" b="1" dirty="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3015574" y="1006492"/>
            <a:ext cx="5842676" cy="27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6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Solving Arjun's Problem</a:t>
            </a:r>
            <a:endParaRPr sz="216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2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To help Arjun, we use </a:t>
            </a:r>
            <a:r>
              <a:rPr lang="en" sz="162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Huffman Coding</a:t>
            </a:r>
            <a:r>
              <a:rPr lang="en" sz="162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. This assigns shorter codes to frequent symbols and longer codes to rare ones.</a:t>
            </a:r>
            <a:endParaRPr sz="162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98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The Prototype</a:t>
            </a:r>
            <a:endParaRPr sz="198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2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Imagine four types of sensor alerts:</a:t>
            </a:r>
            <a:endParaRPr sz="162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182880" marR="0" lvl="0" indent="-17145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/>
              <a:buAutoNum type="arabicPeriod"/>
            </a:pPr>
            <a:r>
              <a:rPr lang="en" sz="162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Normal (70%):</a:t>
            </a:r>
            <a:r>
              <a:rPr lang="en" sz="162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Code '0'</a:t>
            </a:r>
            <a:endParaRPr sz="162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/>
              <a:buAutoNum type="arabicPeriod"/>
            </a:pPr>
            <a:r>
              <a:rPr lang="en" sz="162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Warning (20%):</a:t>
            </a:r>
            <a:r>
              <a:rPr lang="en" sz="162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Code '10'</a:t>
            </a:r>
            <a:endParaRPr sz="162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/>
              <a:buAutoNum type="arabicPeriod"/>
            </a:pPr>
            <a:r>
              <a:rPr lang="en" sz="162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Critical (5%):</a:t>
            </a:r>
            <a:r>
              <a:rPr lang="en" sz="162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Code '110'</a:t>
            </a:r>
            <a:endParaRPr sz="162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/>
              <a:buAutoNum type="arabicPeriod"/>
            </a:pPr>
            <a:r>
              <a:rPr lang="en" sz="162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Failure (5%):</a:t>
            </a:r>
            <a:r>
              <a:rPr lang="en" sz="162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Code '111'</a:t>
            </a:r>
            <a:endParaRPr sz="162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A27F40-3597-7988-0249-D1559D96990E}"/>
              </a:ext>
            </a:extLst>
          </p:cNvPr>
          <p:cNvSpPr/>
          <p:nvPr/>
        </p:nvSpPr>
        <p:spPr>
          <a:xfrm>
            <a:off x="7528489" y="4481704"/>
            <a:ext cx="1615511" cy="66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F919B7-7FEC-1547-020D-0F9EF15884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702" y="12082"/>
            <a:ext cx="850605" cy="762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F40AB9-98C3-4BAB-09BC-8FEFFED160C4}"/>
              </a:ext>
            </a:extLst>
          </p:cNvPr>
          <p:cNvSpPr/>
          <p:nvPr/>
        </p:nvSpPr>
        <p:spPr>
          <a:xfrm>
            <a:off x="57000" y="4873752"/>
            <a:ext cx="8858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17.05.2026   </a:t>
            </a:r>
            <a:r>
              <a:rPr lang="en-US" sz="1000" spc="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23ITT304-</a:t>
            </a:r>
            <a:r>
              <a:rPr lang="en-US" sz="10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kern="1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ea typeface="Luckiest Guy"/>
                <a:cs typeface="Times New Roman" panose="02020603050405020304" pitchFamily="18" charset="0"/>
                <a:sym typeface="Luckiest Guy"/>
              </a:rPr>
              <a:t>PROPERTIES</a:t>
            </a:r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1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SNSCT         8/14</a:t>
            </a:r>
            <a:endParaRPr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2594610"/>
            <a:ext cx="3099476" cy="1887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30220" y="788670"/>
            <a:ext cx="3827010" cy="226314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/>
          <p:nvPr/>
        </p:nvSpPr>
        <p:spPr>
          <a:xfrm>
            <a:off x="285750" y="857250"/>
            <a:ext cx="1691700" cy="262800"/>
          </a:xfrm>
          <a:prstGeom prst="roundRect">
            <a:avLst>
              <a:gd name="adj" fmla="val 16667"/>
            </a:avLst>
          </a:prstGeom>
          <a:solidFill>
            <a:srgbClr val="D90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80" b="1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MATHEMATICAL DEPTH</a:t>
            </a:r>
            <a:endParaRPr sz="1080" b="1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KRAFTS INEQUALITY</a:t>
            </a:r>
            <a:endParaRPr sz="288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285750" y="1165860"/>
            <a:ext cx="4572000" cy="12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For a prefix code with lengths L₁, L₂... Lₙ: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Σ (1/2ᴸᵢ) ≤ 1</a:t>
            </a:r>
            <a:endParaRPr sz="162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If the sum exceeds 1, the code cannot be uniquely decodable without gaps or overlaps.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B9AC14-E08A-4F35-78F6-39450F764AB8}"/>
              </a:ext>
            </a:extLst>
          </p:cNvPr>
          <p:cNvSpPr/>
          <p:nvPr/>
        </p:nvSpPr>
        <p:spPr>
          <a:xfrm>
            <a:off x="7528489" y="4481704"/>
            <a:ext cx="1615511" cy="66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0FEDBB-461B-1AE7-BF3C-DD581A348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2702" y="12082"/>
            <a:ext cx="850605" cy="762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2CDAE5-241E-2832-FB39-791D2DCF33EE}"/>
              </a:ext>
            </a:extLst>
          </p:cNvPr>
          <p:cNvSpPr/>
          <p:nvPr/>
        </p:nvSpPr>
        <p:spPr>
          <a:xfrm>
            <a:off x="57000" y="4873752"/>
            <a:ext cx="8858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17.05.2026   </a:t>
            </a:r>
            <a:r>
              <a:rPr lang="en-US" sz="1000" spc="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23ITT304-</a:t>
            </a:r>
            <a:r>
              <a:rPr lang="en-US" sz="10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kern="1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ea typeface="Luckiest Guy"/>
                <a:cs typeface="Times New Roman" panose="02020603050405020304" pitchFamily="18" charset="0"/>
                <a:sym typeface="Luckiest Guy"/>
              </a:rPr>
              <a:t>PROPERTIES</a:t>
            </a:r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1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SNSCT         9/14</a:t>
            </a:r>
            <a:endParaRPr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865</Words>
  <Application>Microsoft Office PowerPoint</Application>
  <PresentationFormat>On-screen Show (16:9)</PresentationFormat>
  <Paragraphs>99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Luckiest Guy</vt:lpstr>
      <vt:lpstr>Times New Roman</vt:lpstr>
      <vt:lpstr>Arial</vt:lpstr>
      <vt:lpstr>Comic Neue</vt:lpstr>
      <vt:lpstr>Livvic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hp</dc:creator>
  <cp:lastModifiedBy>hp</cp:lastModifiedBy>
  <cp:revision>1</cp:revision>
  <dcterms:modified xsi:type="dcterms:W3CDTF">2026-05-10T00:11:39Z</dcterms:modified>
</cp:coreProperties>
</file>