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Comic Neue" panose="020B0604020202020204" charset="0"/>
      <p:regular r:id="rId16"/>
      <p:bold r:id="rId17"/>
      <p:italic r:id="rId18"/>
      <p:boldItalic r:id="rId19"/>
    </p:embeddedFont>
    <p:embeddedFont>
      <p:font typeface="Livvic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6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4f84ab89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4f84ab89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694f84acd7d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694f84acd7d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694f84acd7fe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694f84acd7fe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4f84aba1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4f84aba1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4f84abb61a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4f84abb61a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694f84abcbec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694f84abcbec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694f84abe640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694f84abe640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694f84ac32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694f84ac32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694f84ac48a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694f84ac48a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694f84ac82f1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694f84ac82f1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694f84acc39b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694f84acc39b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7BB97D-9F38-42F0-9496-19DBB0BDFE90}"/>
              </a:ext>
            </a:extLst>
          </p:cNvPr>
          <p:cNvSpPr/>
          <p:nvPr/>
        </p:nvSpPr>
        <p:spPr>
          <a:xfrm>
            <a:off x="7618866" y="4568544"/>
            <a:ext cx="1408176" cy="4686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527AEB-D062-47A0-82AE-ADB9DCE56D2C}"/>
              </a:ext>
            </a:extLst>
          </p:cNvPr>
          <p:cNvSpPr/>
          <p:nvPr/>
        </p:nvSpPr>
        <p:spPr>
          <a:xfrm>
            <a:off x="7793665" y="4582633"/>
            <a:ext cx="1350335" cy="4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6B730A-8030-4581-AB14-15CFEC7557EF}"/>
              </a:ext>
            </a:extLst>
          </p:cNvPr>
          <p:cNvSpPr/>
          <p:nvPr/>
        </p:nvSpPr>
        <p:spPr>
          <a:xfrm>
            <a:off x="736408" y="665423"/>
            <a:ext cx="729393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3480" marR="2437765" algn="ctr">
              <a:spcBef>
                <a:spcPts val="95"/>
              </a:spcBef>
            </a:pPr>
            <a:r>
              <a:rPr lang="en-US" sz="16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1600" spc="-16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</a:t>
            </a:r>
            <a:r>
              <a:rPr lang="en-US" sz="1600" spc="-14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 Coimbatore-</a:t>
            </a:r>
            <a:r>
              <a:rPr lang="en-US" sz="1600" spc="-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43480" marR="2437765" algn="ctr">
              <a:spcBef>
                <a:spcPts val="95"/>
              </a:spcBef>
            </a:pPr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algn="ctr">
              <a:spcBef>
                <a:spcPts val="2100"/>
              </a:spcBef>
            </a:pPr>
            <a:r>
              <a:rPr lang="en-US" sz="1800" b="1" spc="-4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en-US" sz="1800" b="1" spc="-9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800" b="1" spc="-16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3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800" b="1" spc="-95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ctr">
              <a:lnSpc>
                <a:spcPts val="6409"/>
              </a:lnSpc>
              <a:spcBef>
                <a:spcPts val="710"/>
              </a:spcBef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23ITT304 </a:t>
            </a:r>
            <a:r>
              <a:rPr lang="en-US" sz="2000" b="1" spc="-13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1600" b="1" spc="-1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1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600" b="1" spc="-125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Theory</a:t>
            </a:r>
          </a:p>
          <a:p>
            <a:pPr lvl="0" algn="ctr">
              <a:spcBef>
                <a:spcPts val="360"/>
              </a:spcBef>
            </a:pPr>
            <a:r>
              <a:rPr lang="en-US" sz="180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Variable Length Codes</a:t>
            </a:r>
          </a:p>
          <a:p>
            <a:pPr lvl="0">
              <a:spcBef>
                <a:spcPts val="360"/>
              </a:spcBef>
            </a:pPr>
            <a:endParaRPr lang="en-GB" sz="1800" b="1" dirty="0">
              <a:solidFill>
                <a:srgbClr val="7030A0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  <a:p>
            <a:pPr lvl="0">
              <a:spcBef>
                <a:spcPts val="360"/>
              </a:spcBef>
            </a:pPr>
            <a:r>
              <a:rPr lang="en-GB" sz="1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P.Thilagarani</a:t>
            </a:r>
            <a:r>
              <a:rPr lang="en-GB" sz="1800" b="1" dirty="0">
                <a:solidFill>
                  <a:srgbClr val="7030A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AP/IT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3429C-E2A6-4627-871A-1D0F50B1BDFA}"/>
              </a:ext>
            </a:extLst>
          </p:cNvPr>
          <p:cNvSpPr/>
          <p:nvPr/>
        </p:nvSpPr>
        <p:spPr>
          <a:xfrm>
            <a:off x="932190" y="68436"/>
            <a:ext cx="7601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/>
                <a:cs typeface="Times New Roman"/>
              </a:rPr>
              <a:t>SNS</a:t>
            </a:r>
            <a:r>
              <a:rPr lang="en-US" sz="3600" b="1" spc="-4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cs typeface="Times New Roman"/>
              </a:rPr>
              <a:t>COLLEGE</a:t>
            </a:r>
            <a:r>
              <a:rPr lang="en-US" sz="3600" b="1" spc="-3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35" dirty="0">
                <a:solidFill>
                  <a:srgbClr val="7030A0"/>
                </a:solidFill>
                <a:latin typeface="Times New Roman"/>
                <a:cs typeface="Times New Roman"/>
              </a:rPr>
              <a:t>OF</a:t>
            </a:r>
            <a:r>
              <a:rPr lang="en-US" sz="3600" b="1" spc="-22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0" dirty="0">
                <a:solidFill>
                  <a:srgbClr val="7030A0"/>
                </a:solidFill>
                <a:latin typeface="Times New Roman"/>
                <a:cs typeface="Times New Roman"/>
              </a:rPr>
              <a:t>TECHNOLOGY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31EBE3-4EB2-48E8-B216-3311DDF7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381" y="-9144"/>
            <a:ext cx="620619" cy="556677"/>
          </a:xfrm>
          <a:prstGeom prst="rect">
            <a:avLst/>
          </a:prstGeom>
        </p:spPr>
      </p:pic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CB762C76-EB27-41C5-9DC4-2A35382F3A1B}"/>
              </a:ext>
            </a:extLst>
          </p:cNvPr>
          <p:cNvSpPr/>
          <p:nvPr/>
        </p:nvSpPr>
        <p:spPr>
          <a:xfrm>
            <a:off x="0" y="10679"/>
            <a:ext cx="138223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12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2280" y="751935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285750" y="171450"/>
            <a:ext cx="6604148" cy="109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40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Understanding Shannon’s Theorem: From Basics to Application</a:t>
            </a:r>
            <a:endParaRPr sz="240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Question 1:</a:t>
            </a:r>
            <a:endParaRPr sz="1600" b="1" dirty="0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does channel capacity mean in the context of Shannon’s Theorem?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285750" y="2000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Question 2:</a:t>
            </a:r>
            <a:endParaRPr sz="1600" b="1" dirty="0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Why must the signal-to-noise ratio be greater than zero for effective data transmission according to Shannon’s Theorem?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285750" y="2888441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Question 3:</a:t>
            </a:r>
            <a:endParaRPr sz="1600" b="1" dirty="0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Calculate the maximum channel capacity for a system with 4000 Hz bandwidth and a signal-to-noise ratio of 15 using Shannon’s formula.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2457450" y="417195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Answers on the next slide...</a:t>
            </a:r>
            <a:endParaRPr sz="1600" dirty="0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D3EDED-7E90-4C60-9124-D89B5AE1D468}"/>
              </a:ext>
            </a:extLst>
          </p:cNvPr>
          <p:cNvSpPr/>
          <p:nvPr/>
        </p:nvSpPr>
        <p:spPr>
          <a:xfrm>
            <a:off x="7726680" y="4514850"/>
            <a:ext cx="1417320" cy="50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3E055C-48C5-455E-81A9-A6619B47A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3381" y="-9144"/>
            <a:ext cx="620619" cy="5566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70A352-03DE-4A46-BA43-201D206638BD}"/>
              </a:ext>
            </a:extLst>
          </p:cNvPr>
          <p:cNvSpPr/>
          <p:nvPr/>
        </p:nvSpPr>
        <p:spPr>
          <a:xfrm>
            <a:off x="134501" y="4925203"/>
            <a:ext cx="8920717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01.02.2026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TECHNIQUE</a:t>
            </a:r>
            <a:r>
              <a:rPr lang="en-US" sz="10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Livvic"/>
                <a:sym typeface="Livvic"/>
              </a:rPr>
              <a:t>Shannon’s Theorem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10/12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/>
        </p:nvSpPr>
        <p:spPr>
          <a:xfrm>
            <a:off x="0" y="-179424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Understanding Shannon’s Theorem: From Basics to Application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0" y="792126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Answer 1:</a:t>
            </a:r>
            <a:endParaRPr sz="1600" b="1" dirty="0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Channel capacity is the maximum rate at which data can be transmitted over a communication channel with negligible errors, as defined by Shannon’s Theorem.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0" y="1647064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Answer 2:</a:t>
            </a:r>
            <a:endParaRPr sz="1600" b="1" dirty="0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signal-to-noise ratio (S/N) must be greater than zero because a zero or negative ratio implies the signal is lost in noise, making reliable communication impossible.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0" y="2480468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Answer 3:</a:t>
            </a:r>
            <a:endParaRPr sz="1600" b="1" dirty="0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If a channel has a bandwidth of 4000 Hz and a signal-to-noise ratio of 15, the maximum channel capacity is 16,000 bits/sec, calculated using C = B × log₂(1 + S/N) = 4000 × log₂(16) = 4000 × 4.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E878E3-E2DE-492B-89BD-A41FC7F4CD0F}"/>
              </a:ext>
            </a:extLst>
          </p:cNvPr>
          <p:cNvSpPr/>
          <p:nvPr/>
        </p:nvSpPr>
        <p:spPr>
          <a:xfrm>
            <a:off x="7646700" y="4568014"/>
            <a:ext cx="1417320" cy="50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2428CD-2524-49BC-AC71-522A2C93C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3381" y="-9144"/>
            <a:ext cx="620619" cy="5566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5187FE-DD32-4BE1-8E01-F70B66B93F78}"/>
              </a:ext>
            </a:extLst>
          </p:cNvPr>
          <p:cNvSpPr/>
          <p:nvPr/>
        </p:nvSpPr>
        <p:spPr>
          <a:xfrm>
            <a:off x="134501" y="4925203"/>
            <a:ext cx="8920717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01.02.2026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TECHNIQUE</a:t>
            </a:r>
            <a:r>
              <a:rPr lang="en-US" sz="10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Livvic"/>
                <a:sym typeface="Livvic"/>
              </a:rPr>
              <a:t>Shannon’s Theorem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11/12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274828" cy="4412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The Legacy of Shannon</a:t>
            </a:r>
            <a:endParaRPr sz="325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 Foundational Breakthrough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Shannon’s Theorem set the theoretical foundation for the digital age.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More Than Just Theory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It guides every device that sends data—from smartphones to Mars rovers.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Think About It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Next time your video call is smooth, remember: Shannon made it possible.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254414-B6F0-4543-925E-F996357CDF1B}"/>
              </a:ext>
            </a:extLst>
          </p:cNvPr>
          <p:cNvSpPr/>
          <p:nvPr/>
        </p:nvSpPr>
        <p:spPr>
          <a:xfrm>
            <a:off x="7726680" y="4514850"/>
            <a:ext cx="1417320" cy="50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E8369-DA75-49AB-B3BF-BF929D3EB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3381" y="-9144"/>
            <a:ext cx="620619" cy="5566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0BC4CD-FAFD-4D0A-B725-CA9302A7D324}"/>
              </a:ext>
            </a:extLst>
          </p:cNvPr>
          <p:cNvSpPr/>
          <p:nvPr/>
        </p:nvSpPr>
        <p:spPr>
          <a:xfrm>
            <a:off x="134501" y="4925203"/>
            <a:ext cx="8920717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01.02.2026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TECHNIQUE</a:t>
            </a:r>
            <a:r>
              <a:rPr lang="en-US" sz="10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Livvic"/>
                <a:sym typeface="Livvic"/>
              </a:rPr>
              <a:t>Shannon’s Theorem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12/12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9EBA8B-C325-4883-B686-6262BA5A53B5}"/>
              </a:ext>
            </a:extLst>
          </p:cNvPr>
          <p:cNvSpPr/>
          <p:nvPr/>
        </p:nvSpPr>
        <p:spPr>
          <a:xfrm>
            <a:off x="7726680" y="4514850"/>
            <a:ext cx="1417320" cy="50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CE1818-A4F1-43FA-A6C0-EFAB3C9831B2}"/>
              </a:ext>
            </a:extLst>
          </p:cNvPr>
          <p:cNvSpPr/>
          <p:nvPr/>
        </p:nvSpPr>
        <p:spPr>
          <a:xfrm>
            <a:off x="7879080" y="4667250"/>
            <a:ext cx="1417320" cy="50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14EC3B-18F8-4BA7-9A87-BA1A48214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381" y="-9144"/>
            <a:ext cx="620619" cy="5566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7B5891-EC39-4451-898D-CB4E465166CD}"/>
              </a:ext>
            </a:extLst>
          </p:cNvPr>
          <p:cNvSpPr/>
          <p:nvPr/>
        </p:nvSpPr>
        <p:spPr>
          <a:xfrm>
            <a:off x="134501" y="4925203"/>
            <a:ext cx="8920717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01.02.2026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TECHNIQUE</a:t>
            </a:r>
            <a:r>
              <a:rPr lang="en-US" sz="10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Livvic"/>
                <a:sym typeface="Livvic"/>
              </a:rPr>
              <a:t>Shannon’s Theorem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</a:t>
            </a:r>
            <a:r>
              <a:rPr lang="en-US" sz="1000" spc="-10">
                <a:latin typeface="Times New Roman" panose="02020603050405020304" pitchFamily="18" charset="0"/>
                <a:cs typeface="Times New Roman" panose="02020603050405020304" pitchFamily="18" charset="0"/>
              </a:rPr>
              <a:t>	       12/12</a:t>
            </a:r>
            <a:endParaRPr lang="en-US" sz="1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AD50C7-F1F5-4ED0-859E-FE58D0CA45B3}"/>
              </a:ext>
            </a:extLst>
          </p:cNvPr>
          <p:cNvSpPr/>
          <p:nvPr/>
        </p:nvSpPr>
        <p:spPr>
          <a:xfrm>
            <a:off x="1399032" y="2110085"/>
            <a:ext cx="49965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Thank you</a:t>
            </a:r>
          </a:p>
          <a:p>
            <a:pPr algn="ctr"/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623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633572" y="1371600"/>
            <a:ext cx="4510428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5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Shannon’s Theorem</a:t>
            </a:r>
            <a:endParaRPr sz="325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Understanding the Limits of Data Transmission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F3C85D-4098-4C17-8F2E-A17A8A8A865C}"/>
              </a:ext>
            </a:extLst>
          </p:cNvPr>
          <p:cNvSpPr/>
          <p:nvPr/>
        </p:nvSpPr>
        <p:spPr>
          <a:xfrm>
            <a:off x="6829500" y="0"/>
            <a:ext cx="23145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F8782C-239B-4FD3-B035-92E1CF1C0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3381" y="-9144"/>
            <a:ext cx="620619" cy="556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613AA1-EEBC-42A5-B284-FAF61577C52C}"/>
              </a:ext>
            </a:extLst>
          </p:cNvPr>
          <p:cNvSpPr/>
          <p:nvPr/>
        </p:nvSpPr>
        <p:spPr>
          <a:xfrm>
            <a:off x="134501" y="4925203"/>
            <a:ext cx="8920717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01.02.2026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TECHNIQUE</a:t>
            </a:r>
            <a:r>
              <a:rPr lang="en-US" sz="10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Livvic"/>
                <a:sym typeface="Livvic"/>
              </a:rPr>
              <a:t>Shannon’s Theorem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2/12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709" y="171450"/>
            <a:ext cx="3090672" cy="33147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1" name="Google Shape;61;p14"/>
          <p:cNvSpPr txBox="1"/>
          <p:nvPr/>
        </p:nvSpPr>
        <p:spPr>
          <a:xfrm>
            <a:off x="94364" y="-87417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What Is Information?</a:t>
            </a:r>
            <a:endParaRPr sz="290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142209" y="429466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Beyond Words</a:t>
            </a:r>
            <a:endParaRPr sz="215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Information isn’t just text—it’s anything that reduces uncertainty, like a yes/no answer or a digital signal.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From Analog to Digital</a:t>
            </a:r>
            <a:endParaRPr sz="215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 electronics, information is converted into binary—sequences of 0s and 1s—so machines can process it.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 Simple Analogy</a:t>
            </a:r>
            <a:endParaRPr sz="215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Think of Morse code: short and long pulses carry meaning. Similarly, bits transmit data across channels.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046A0B-1C38-4A96-8D11-56A6137174B7}"/>
              </a:ext>
            </a:extLst>
          </p:cNvPr>
          <p:cNvSpPr/>
          <p:nvPr/>
        </p:nvSpPr>
        <p:spPr>
          <a:xfrm>
            <a:off x="7726680" y="4514850"/>
            <a:ext cx="1417320" cy="50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B96618-2576-41A6-9D98-013BABF55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3381" y="-9144"/>
            <a:ext cx="620619" cy="5566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19F1B2-4C3B-4C42-A6F5-4145F0BB3FD0}"/>
              </a:ext>
            </a:extLst>
          </p:cNvPr>
          <p:cNvSpPr/>
          <p:nvPr/>
        </p:nvSpPr>
        <p:spPr>
          <a:xfrm>
            <a:off x="134501" y="4925203"/>
            <a:ext cx="8920717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01.02.2026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TECHNIQUE</a:t>
            </a:r>
            <a:r>
              <a:rPr lang="en-US" sz="10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Livvic"/>
                <a:sym typeface="Livvic"/>
              </a:rPr>
              <a:t>Shannon’s Theorem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3/12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062177" cy="280433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The Problem of Noise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Real-World Challenge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All communication channels—Wi-Fi, phone lines, radio—have noise: electrical interference or signal loss.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Why It Matters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Noise corrupts data. A '1' might be received as a '0', causing errors in messages or downloads.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Shannon’s Insight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He asked: </a:t>
            </a:r>
            <a:r>
              <a:rPr lang="en" sz="1600" i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How much data can we send reliably, even with noise?</a:t>
            </a:r>
            <a:endParaRPr sz="1600" i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03A362-596F-4911-81D8-F1F66D5965CB}"/>
              </a:ext>
            </a:extLst>
          </p:cNvPr>
          <p:cNvSpPr/>
          <p:nvPr/>
        </p:nvSpPr>
        <p:spPr>
          <a:xfrm>
            <a:off x="7726680" y="4514850"/>
            <a:ext cx="1417320" cy="50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588898-EA80-43AC-AFB5-D7276D891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3381" y="-9144"/>
            <a:ext cx="620619" cy="5566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C886E9-195A-4FD1-8BA9-F19C752BD8A0}"/>
              </a:ext>
            </a:extLst>
          </p:cNvPr>
          <p:cNvSpPr/>
          <p:nvPr/>
        </p:nvSpPr>
        <p:spPr>
          <a:xfrm>
            <a:off x="134501" y="4925203"/>
            <a:ext cx="8920717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01.02.2026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TECHNIQUE</a:t>
            </a:r>
            <a:r>
              <a:rPr lang="en-US" sz="10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Livvic"/>
                <a:sym typeface="Livvic"/>
              </a:rPr>
              <a:t>Shannon’s Theorem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4/12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7954483" cy="328280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The Communication System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45D490-54A4-4B4B-BB2B-1485AF2C5F38}"/>
              </a:ext>
            </a:extLst>
          </p:cNvPr>
          <p:cNvSpPr/>
          <p:nvPr/>
        </p:nvSpPr>
        <p:spPr>
          <a:xfrm>
            <a:off x="7726680" y="4514850"/>
            <a:ext cx="1417320" cy="50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4B85A4-7F80-4427-9FA5-B8F24F9F6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3381" y="-9144"/>
            <a:ext cx="620619" cy="556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1611FD-34F2-40D0-B666-D80FAC78C154}"/>
              </a:ext>
            </a:extLst>
          </p:cNvPr>
          <p:cNvSpPr/>
          <p:nvPr/>
        </p:nvSpPr>
        <p:spPr>
          <a:xfrm>
            <a:off x="134501" y="4925203"/>
            <a:ext cx="8920717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01.02.2026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TECHNIQUE</a:t>
            </a:r>
            <a:r>
              <a:rPr lang="en-US" sz="10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Livvic"/>
                <a:sym typeface="Livvic"/>
              </a:rPr>
              <a:t>Shannon’s Theorem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5/12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058" y="507705"/>
            <a:ext cx="2549422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6080" y="507705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3590" y="507705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148058" y="-76395"/>
            <a:ext cx="8572500" cy="70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Key Concepts Behind the Theorem</a:t>
            </a:r>
            <a:endParaRPr sz="290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0" y="1828455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Bandwidth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maximum frequency range a channel can carry, like how wide a highway is for data.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2926080" y="1993605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Signal Power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Strength of the transmitted data signal compared to background noise.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5852040" y="1828455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Noise Power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Unwanted energy in the channel that interferes with the signal.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CEF6E7-721C-478A-A2BC-6C0A4F326D2D}"/>
              </a:ext>
            </a:extLst>
          </p:cNvPr>
          <p:cNvSpPr/>
          <p:nvPr/>
        </p:nvSpPr>
        <p:spPr>
          <a:xfrm>
            <a:off x="7726680" y="4514850"/>
            <a:ext cx="1417320" cy="50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3E4206-E144-44C7-9F2B-2564C7DAE4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3381" y="-9144"/>
            <a:ext cx="620619" cy="55667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13FE2C4-B8AD-4ABB-A581-BF69D4559406}"/>
              </a:ext>
            </a:extLst>
          </p:cNvPr>
          <p:cNvSpPr/>
          <p:nvPr/>
        </p:nvSpPr>
        <p:spPr>
          <a:xfrm>
            <a:off x="134501" y="4925203"/>
            <a:ext cx="8920717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01.02.2026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TECHNIQUE</a:t>
            </a:r>
            <a:r>
              <a:rPr lang="en-US" sz="10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Livvic"/>
                <a:sym typeface="Livvic"/>
              </a:rPr>
              <a:t>Shannon’s Theorem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6/12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6364" y="318977"/>
            <a:ext cx="3829050" cy="319508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94364" y="-200689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Shannon’s Formula Revealed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94364" y="427961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Famous Equation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 = B × log₂(1 + S/N)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Where: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= Channel capacity (bits/sec)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= Bandwidth (Hz)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S/N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= Signal-to-Noise Ratio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It Means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This formula gives the maximum error-free data rate on a noisy channel.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Real Insight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Increase capacity by boosting signal or widening bandwidth, but only to a limit.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751AAD-A2F2-460A-BEAB-429044D92418}"/>
              </a:ext>
            </a:extLst>
          </p:cNvPr>
          <p:cNvSpPr/>
          <p:nvPr/>
        </p:nvSpPr>
        <p:spPr>
          <a:xfrm>
            <a:off x="7630987" y="4643421"/>
            <a:ext cx="1417320" cy="50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D0B40A-2758-4309-8A35-314B1C417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3381" y="-9144"/>
            <a:ext cx="620619" cy="5566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67BA17-C2C1-44DB-B22A-793D7CA02B45}"/>
              </a:ext>
            </a:extLst>
          </p:cNvPr>
          <p:cNvSpPr/>
          <p:nvPr/>
        </p:nvSpPr>
        <p:spPr>
          <a:xfrm>
            <a:off x="134501" y="4925203"/>
            <a:ext cx="8920717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01.02.2026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TECHNIQUE</a:t>
            </a:r>
            <a:r>
              <a:rPr lang="en-US" sz="10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Livvic"/>
                <a:sym typeface="Livvic"/>
              </a:rPr>
              <a:t>Shannon’s Theorem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7/12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/>
          <p:nvPr/>
        </p:nvSpPr>
        <p:spPr>
          <a:xfrm>
            <a:off x="0" y="2049426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2926080" y="2049426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5863590" y="2049426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" y="449226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0380" y="449226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7890" y="449226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114300" y="-179424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 dirty="0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Applying Shannon’s Theorem</a:t>
            </a:r>
            <a:endParaRPr sz="290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114300" y="2506626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Measure Bandwidth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Determine the frequency range of the communication channel.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3040380" y="2506626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Calculate S/N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Find the ratio of signal power to noise power in decibels.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5977890" y="2506626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Compute C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Plug values into Shannon’s formula to get maximum data rate.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42AFE5-EB0C-48B9-8FAD-B9F8DAEB5A44}"/>
              </a:ext>
            </a:extLst>
          </p:cNvPr>
          <p:cNvSpPr/>
          <p:nvPr/>
        </p:nvSpPr>
        <p:spPr>
          <a:xfrm>
            <a:off x="7555230" y="4568013"/>
            <a:ext cx="1417320" cy="50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066BEF-BB3C-4ABC-802D-5D4557D3F1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3381" y="-9144"/>
            <a:ext cx="620619" cy="55667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34C4CF-E1C2-4569-8D84-12CB452AE718}"/>
              </a:ext>
            </a:extLst>
          </p:cNvPr>
          <p:cNvSpPr/>
          <p:nvPr/>
        </p:nvSpPr>
        <p:spPr>
          <a:xfrm>
            <a:off x="134501" y="4925203"/>
            <a:ext cx="8920717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01.02.2026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TECHNIQUE</a:t>
            </a:r>
            <a:r>
              <a:rPr lang="en-US" sz="10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Livvic"/>
                <a:sym typeface="Livvic"/>
              </a:rPr>
              <a:t>Shannon’s Theorem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8/12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9144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4980" y="85095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Real-World Applications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285750" y="22860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5G Networks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Engineers use Shannon’s limit to design faster, reliable mobile data systems.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3211830" y="24003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Wi-Fi Design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Optimizing router placement and frequency bands for minimal noise.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6034980" y="233685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Satellite Comms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Ensuring clear signals across vast distances with low power.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B10019-5551-419E-B6B7-127CF48A928E}"/>
              </a:ext>
            </a:extLst>
          </p:cNvPr>
          <p:cNvSpPr/>
          <p:nvPr/>
        </p:nvSpPr>
        <p:spPr>
          <a:xfrm>
            <a:off x="7726680" y="4514850"/>
            <a:ext cx="1417320" cy="50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D46DF1-1D83-4432-909E-B0C323945D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3381" y="-9144"/>
            <a:ext cx="620619" cy="5566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05AAF8-1AD6-48D1-8DEE-37B35AA4D200}"/>
              </a:ext>
            </a:extLst>
          </p:cNvPr>
          <p:cNvSpPr/>
          <p:nvPr/>
        </p:nvSpPr>
        <p:spPr>
          <a:xfrm>
            <a:off x="134501" y="4925203"/>
            <a:ext cx="8920717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01.02.2026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</a:t>
            </a:r>
            <a:r>
              <a:rPr lang="en-US" sz="10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TECHNIQUE</a:t>
            </a:r>
            <a:r>
              <a:rPr lang="en-US" sz="10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Livvic"/>
                <a:sym typeface="Livvic"/>
              </a:rPr>
              <a:t>Shannon’s Theorem</a:t>
            </a:r>
            <a:r>
              <a:rPr lang="en-US" sz="1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9/12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845</Words>
  <Application>Microsoft Office PowerPoint</Application>
  <PresentationFormat>On-screen Show (16:9)</PresentationFormat>
  <Paragraphs>95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Comic Neue</vt:lpstr>
      <vt:lpstr>Livvic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</cp:revision>
  <dcterms:modified xsi:type="dcterms:W3CDTF">2025-12-27T10:28:42Z</dcterms:modified>
</cp:coreProperties>
</file>