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273" r:id="rId2"/>
    <p:sldId id="278" r:id="rId3"/>
    <p:sldId id="276" r:id="rId4"/>
    <p:sldId id="279" r:id="rId5"/>
    <p:sldId id="281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90F6F-1A69-4BF0-81E3-0B7B188497CB}" type="datetimeFigureOut">
              <a:rPr lang="en-IN" smtClean="0"/>
              <a:pPr/>
              <a:t>15-05-2026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828B8-9A32-4E85-AE07-A0E92E89DF5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79316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B828B8-9A32-4E85-AE07-A0E92E89DF5D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680600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4EA3-F698-4CCD-B0AC-CB9399CB3312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E5E9D-9587-40C8-A245-ABDFA2C18859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5F45E-A3FC-4A7A-AACB-2E39423CBAAE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93619-0FED-4A67-994D-5AFF6BBDFA7C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DFE7-F76A-460C-8CAF-2F90CF10446F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23E8-129C-429A-9D45-998E5EFE5CC1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93698-56B8-4BD7-A065-BFEB202F43AC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4F3A5-3FE9-4942-B4DA-E8DC9B56DF33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08C6D-CB4F-4EBD-ACFE-BC0A2D693A82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25C0-BEF0-49F3-BC72-6515C484D338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924BC-CD92-4791-83E2-139ADBF37323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5A624-BA37-46A0-9F90-4239C473AE73}" type="datetime1">
              <a:rPr lang="en-US" smtClean="0"/>
              <a:pPr/>
              <a:t>5/15/2026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17/2/26  | DISCRETE MATHEMATICS WITH PROBABILITY AND HYPOTHESIS |  Dr.K.Sasikala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279B222-AC20-0ABC-98DC-695A3B4E0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171" y="479685"/>
            <a:ext cx="8244590" cy="5403018"/>
          </a:xfrm>
          <a:ln>
            <a:solidFill>
              <a:srgbClr val="00B050"/>
            </a:solidFill>
          </a:ln>
          <a:effectLst/>
        </p:spPr>
        <p:txBody>
          <a:bodyPr>
            <a:normAutofit/>
          </a:bodyPr>
          <a:lstStyle/>
          <a:p>
            <a:endParaRPr lang="en-US" b="1" dirty="0"/>
          </a:p>
          <a:p>
            <a:r>
              <a:rPr lang="en-US" sz="2400" b="1" dirty="0">
                <a:solidFill>
                  <a:schemeClr val="tx1"/>
                </a:solidFill>
              </a:rPr>
              <a:t>Dr. SNS RAJALAKSHMI COLLEGE OF ARTS AND SCIENCE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IN" sz="2400" b="1" dirty="0">
                <a:solidFill>
                  <a:schemeClr val="tx1"/>
                </a:solidFill>
              </a:rPr>
              <a:t> (AUTONOMOUS)  </a:t>
            </a:r>
            <a:endParaRPr lang="en-IN" sz="2400" b="0" dirty="0">
              <a:solidFill>
                <a:schemeClr val="tx1"/>
              </a:solidFill>
              <a:effectLst/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Department of Mathematics</a:t>
            </a:r>
            <a:endParaRPr lang="en-US" sz="2400" b="0" dirty="0">
              <a:effectLst/>
            </a:endParaRPr>
          </a:p>
          <a:p>
            <a:r>
              <a:rPr lang="en-US" sz="1800" b="1" dirty="0">
                <a:solidFill>
                  <a:schemeClr val="tx1"/>
                </a:solidFill>
              </a:rPr>
              <a:t>           </a:t>
            </a:r>
            <a:endParaRPr lang="en-US" sz="2400" dirty="0" smtClean="0"/>
          </a:p>
          <a:p>
            <a:r>
              <a:rPr lang="en-US" sz="2400" b="1" dirty="0" smtClean="0">
                <a:solidFill>
                  <a:schemeClr val="tx1"/>
                </a:solidFill>
              </a:rPr>
              <a:t>DISCRETE MATHEMATICS WITH PROBABILITY AND HYPOTHESIS TESTING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Unit III  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Topic</a:t>
            </a:r>
            <a:r>
              <a:rPr lang="en-US" b="1" dirty="0">
                <a:solidFill>
                  <a:schemeClr val="tx1"/>
                </a:solidFill>
              </a:rPr>
              <a:t>: </a:t>
            </a:r>
            <a:r>
              <a:rPr lang="en-US" b="1" dirty="0" smtClean="0">
                <a:solidFill>
                  <a:schemeClr val="tx1"/>
                </a:solidFill>
              </a:rPr>
              <a:t>Probability 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C5433777-08BE-2DB4-E784-55B9447AC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DAD0C615-DAB1-D0E9-A053-05FA4C5DEC6E}"/>
              </a:ext>
            </a:extLst>
          </p:cNvPr>
          <p:cNvSpPr txBox="1"/>
          <p:nvPr/>
        </p:nvSpPr>
        <p:spPr>
          <a:xfrm>
            <a:off x="3861842" y="4077080"/>
            <a:ext cx="4570125" cy="1805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US" sz="1350" dirty="0"/>
          </a:p>
          <a:p>
            <a:pPr marL="9525" algn="r">
              <a:spcBef>
                <a:spcPts val="75"/>
              </a:spcBef>
            </a:pPr>
            <a:r>
              <a:rPr lang="en-US" sz="1350" b="1" dirty="0"/>
              <a:t>Dr. </a:t>
            </a:r>
            <a:r>
              <a:rPr lang="en-US" sz="1350" b="1" dirty="0" err="1" smtClean="0"/>
              <a:t>K.Sasikala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Assistant  Professor 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Dept. of Mathematics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Dr. SNSRCAS</a:t>
            </a:r>
            <a:endParaRPr lang="en-US" sz="1350" b="1" dirty="0"/>
          </a:p>
          <a:p>
            <a:pPr>
              <a:buNone/>
            </a:pPr>
            <a:r>
              <a:rPr lang="en-US" sz="1350" dirty="0"/>
              <a:t/>
            </a:r>
            <a:br>
              <a:rPr lang="en-US" sz="1350" dirty="0"/>
            </a:br>
            <a:endParaRPr lang="en-IN" sz="1350" dirty="0"/>
          </a:p>
        </p:txBody>
      </p:sp>
    </p:spTree>
    <p:extLst>
      <p:ext uri="{BB962C8B-B14F-4D97-AF65-F5344CB8AC3E}">
        <p14:creationId xmlns="" xmlns:p14="http://schemas.microsoft.com/office/powerpoint/2010/main" val="769816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25417" y="1288973"/>
            <a:ext cx="745841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800" dirty="0" smtClean="0"/>
              <a:t>A consulting firm rents car from three agencies such that 50% from agency </a:t>
            </a:r>
            <a:r>
              <a:rPr lang="en-US" sz="2800" i="1" dirty="0" smtClean="0"/>
              <a:t>L</a:t>
            </a:r>
            <a:r>
              <a:rPr lang="en-US" sz="2800" dirty="0" smtClean="0"/>
              <a:t>, 30% from agency </a:t>
            </a:r>
            <a:r>
              <a:rPr lang="en-US" sz="2800" i="1" dirty="0" smtClean="0"/>
              <a:t>M </a:t>
            </a:r>
            <a:r>
              <a:rPr lang="en-US" sz="2800" dirty="0" smtClean="0"/>
              <a:t>and 20% from agency </a:t>
            </a:r>
            <a:r>
              <a:rPr lang="en-US" sz="2800" i="1" dirty="0" smtClean="0"/>
              <a:t>N</a:t>
            </a:r>
            <a:r>
              <a:rPr lang="en-US" sz="2800" dirty="0" smtClean="0"/>
              <a:t>. If 90% of the cars from </a:t>
            </a:r>
            <a:r>
              <a:rPr lang="en-US" sz="2800" i="1" dirty="0" smtClean="0"/>
              <a:t>L</a:t>
            </a:r>
            <a:r>
              <a:rPr lang="en-US" sz="2800" dirty="0" smtClean="0"/>
              <a:t>, 70% of cars from </a:t>
            </a:r>
            <a:r>
              <a:rPr lang="en-US" sz="2800" i="1" dirty="0" smtClean="0"/>
              <a:t>M </a:t>
            </a:r>
            <a:r>
              <a:rPr lang="en-US" sz="2800" dirty="0" smtClean="0"/>
              <a:t>and 60% of the cars from </a:t>
            </a:r>
            <a:r>
              <a:rPr lang="en-US" sz="2800" i="1" dirty="0" smtClean="0"/>
              <a:t>N </a:t>
            </a:r>
            <a:r>
              <a:rPr lang="en-US" sz="2800" dirty="0" smtClean="0"/>
              <a:t>are in good conditions</a:t>
            </a:r>
          </a:p>
          <a:p>
            <a:pPr fontAlgn="base"/>
            <a:r>
              <a:rPr lang="en-US" sz="2800" dirty="0" smtClean="0"/>
              <a:t> (</a:t>
            </a:r>
            <a:r>
              <a:rPr lang="en-US" sz="2800" dirty="0" err="1" smtClean="0"/>
              <a:t>i</a:t>
            </a:r>
            <a:r>
              <a:rPr lang="en-US" sz="2800" dirty="0" smtClean="0"/>
              <a:t>) what is the probability that the firm will get a car in good condition? </a:t>
            </a:r>
          </a:p>
          <a:p>
            <a:pPr fontAlgn="base"/>
            <a:r>
              <a:rPr lang="en-US" sz="2800" dirty="0" smtClean="0"/>
              <a:t>(ii) if a car is in good condition, what is probability that it has come from agency </a:t>
            </a:r>
            <a:r>
              <a:rPr lang="en-US" sz="2800" i="1" dirty="0" smtClean="0"/>
              <a:t>N</a:t>
            </a:r>
            <a:r>
              <a:rPr lang="en-US" sz="2800" dirty="0" smtClean="0"/>
              <a:t>?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1176" y="384209"/>
            <a:ext cx="6326511" cy="5618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5417" y="774201"/>
            <a:ext cx="7359267" cy="496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25417" y="6356350"/>
            <a:ext cx="7899094" cy="365125"/>
          </a:xfrm>
        </p:spPr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3215" y="774201"/>
            <a:ext cx="6898224" cy="4902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8436"/>
            <a:ext cx="8229600" cy="5177728"/>
          </a:xfrm>
        </p:spPr>
        <p:txBody>
          <a:bodyPr/>
          <a:lstStyle/>
          <a:p>
            <a:pPr marL="0" indent="0" algn="ctr">
              <a:buNone/>
            </a:pP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10A0E2CE-4C67-9FFE-6C52-760032884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717" y="92589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>
            <a:extLst>
              <a:ext uri="{FF2B5EF4-FFF2-40B4-BE49-F238E27FC236}">
                <a16:creationId xmlns="" xmlns:a16="http://schemas.microsoft.com/office/drawing/2014/main" id="{EC381D59-9CBB-6F1F-3BB2-84875647B72B}"/>
              </a:ext>
            </a:extLst>
          </p:cNvPr>
          <p:cNvSpPr/>
          <p:nvPr/>
        </p:nvSpPr>
        <p:spPr>
          <a:xfrm>
            <a:off x="1633928" y="1666958"/>
            <a:ext cx="5981075" cy="42426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Thank You </a:t>
            </a:r>
            <a:endParaRPr lang="en-IN" sz="6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87287" y="6356350"/>
            <a:ext cx="8499513" cy="365125"/>
          </a:xfrm>
        </p:spPr>
        <p:txBody>
          <a:bodyPr/>
          <a:lstStyle/>
          <a:p>
            <a:r>
              <a:rPr lang="en-US" smtClean="0"/>
              <a:t>17/2/26  | DISCRETE MATHEMATICS WITH PROBABILITY AND HYPOTHESIS |  Dr.K.Sasikala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</TotalTime>
  <Words>158</Words>
  <Application>Microsoft Office PowerPoint</Application>
  <PresentationFormat>On-screen Show (4:3)</PresentationFormat>
  <Paragraphs>23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dc:description>generated using python-pptx</dc:description>
  <cp:lastModifiedBy>Windows User</cp:lastModifiedBy>
  <cp:revision>52</cp:revision>
  <dcterms:created xsi:type="dcterms:W3CDTF">2013-01-27T09:14:16Z</dcterms:created>
  <dcterms:modified xsi:type="dcterms:W3CDTF">2026-05-15T11:12:11Z</dcterms:modified>
</cp:coreProperties>
</file>