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  <p:embeddedFont>
      <p:font typeface="Poppins SemiBold" panose="000007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Business Intelligence and Analytics – Evolution and Drivers | Introduction To Business Intelligence | Dr. Angel Latha Mary S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Business Intelligence and Analytics – Evolution and Drivers | Introduction To Business Intelligence | Dr. Angel Latha Mary S</a:t>
            </a: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Business Intelligence and Analytics – Evolution and Drivers | Introduction To Business Intelligence | Dr. Angel Latha Mary S</a:t>
            </a: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Business Intelligence and Analytics – Evolution and Drivers | Introduction To Business Intelligence | Dr. Angel Latha Mary S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Business Intelligence and Analytics – Evolution and Drivers | Introduction To Business Intelligence | Dr. Angel Latha Mary S</a:t>
            </a: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Business Intelligence and Analytics – Evolution and Drivers | Introduction To Business Intelligence | Dr. Angel Latha Mary S</a:t>
            </a: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Business Intelligence and Analytics – Evolution and Drivers | Introduction To Business Intelligence | Dr. Angel Latha Mary S</a:t>
            </a: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Business Intelligence and Analytics – Evolution and Drivers | Introduction To Business Intelligence | Dr. Angel Latha Mary S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Business Intelligence and Analytics – Evolution and Drivers | Introduction To Business Intelligence | Dr. Angel Latha Mary S</a:t>
            </a:r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Business Intelligence and Analytics – Evolution and Drivers | Introduction To Business Intelligence | Dr. Angel Latha Mary S</a:t>
            </a:r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Business Intelligence and Analytics – Evolution and Drivers | Introduction To Business Intelligence | Dr. Angel Latha Mary S</a:t>
            </a:r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875223" y="2706724"/>
            <a:ext cx="1092136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23AMO304-Introduction To Business Intelligence</a:t>
            </a:r>
            <a:endParaRPr sz="1050"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3377427" y="3609590"/>
            <a:ext cx="5437142" cy="42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1A73E8"/>
                </a:solidFill>
                <a:latin typeface="Lato"/>
                <a:ea typeface="Lato"/>
                <a:cs typeface="Lato"/>
                <a:sym typeface="Lato"/>
              </a:rPr>
              <a:t>Unit I: Foundations of BI | Evolution &amp; Drivers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6C1272-AC63-4172-B1C3-9195523E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F712E-6B5A-4388-9DD4-A3DAB1C0D62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237095" y="6266417"/>
            <a:ext cx="8501344" cy="501650"/>
          </a:xfrm>
        </p:spPr>
        <p:txBody>
          <a:bodyPr/>
          <a:lstStyle/>
          <a:p>
            <a:r>
              <a:rPr lang="en-US" sz="1600" dirty="0"/>
              <a:t>Business Intelligence and Analytics – Evolution and Drivers | Introduction To Business Intelligence | Dr. Angel </a:t>
            </a:r>
            <a:r>
              <a:rPr lang="en-US" sz="1600" dirty="0" err="1"/>
              <a:t>Latha</a:t>
            </a:r>
            <a:r>
              <a:rPr lang="en-US" sz="1600" dirty="0"/>
              <a:t> Mary 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E6DFA6-4043-43DE-8FE4-8247741719B1}"/>
              </a:ext>
            </a:extLst>
          </p:cNvPr>
          <p:cNvSpPr txBox="1"/>
          <p:nvPr/>
        </p:nvSpPr>
        <p:spPr>
          <a:xfrm>
            <a:off x="1453557" y="340758"/>
            <a:ext cx="928488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SNS COLLEGE OF TECHNOLOGY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Coimbatore-35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An Autonomous Institution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0FB177-69FE-4C99-AEB4-6189FE6E5D3C}"/>
              </a:ext>
            </a:extLst>
          </p:cNvPr>
          <p:cNvSpPr txBox="1"/>
          <p:nvPr/>
        </p:nvSpPr>
        <p:spPr>
          <a:xfrm>
            <a:off x="2990158" y="4642870"/>
            <a:ext cx="7093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TOPIC-</a:t>
            </a:r>
            <a:r>
              <a:rPr lang="en-US" dirty="0"/>
              <a:t> 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Business Intelligence and Analytics – Evolution and Drivers</a:t>
            </a:r>
            <a:endParaRPr lang="en-IN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D27ECEA-BBF7-4B9F-9754-D8F49BBB4516}"/>
              </a:ext>
            </a:extLst>
          </p:cNvPr>
          <p:cNvSpPr txBox="1">
            <a:spLocks/>
          </p:cNvSpPr>
          <p:nvPr/>
        </p:nvSpPr>
        <p:spPr>
          <a:xfrm>
            <a:off x="4565043" y="1752717"/>
            <a:ext cx="3541727" cy="34266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5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Department of  AIML</a:t>
            </a:r>
          </a:p>
          <a:p>
            <a:endParaRPr lang="en-I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20212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Image Sources</a:t>
            </a:r>
            <a:endParaRPr/>
          </a:p>
        </p:txBody>
      </p:sp>
      <p:sp>
        <p:nvSpPr>
          <p:cNvPr id="287" name="Google Shape;287;p24"/>
          <p:cNvSpPr/>
          <p:nvPr/>
        </p:nvSpPr>
        <p:spPr>
          <a:xfrm>
            <a:off x="571500" y="571500"/>
            <a:ext cx="57150" cy="571500"/>
          </a:xfrm>
          <a:prstGeom prst="rect">
            <a:avLst/>
          </a:prstGeom>
          <a:solidFill>
            <a:srgbClr val="F9A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3476625"/>
            <a:ext cx="148232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619500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4"/>
          <p:cNvSpPr txBox="1"/>
          <p:nvPr/>
        </p:nvSpPr>
        <p:spPr>
          <a:xfrm>
            <a:off x="1666875" y="3626643"/>
            <a:ext cx="9953625" cy="1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https://lucid.app/systemTemplates/thumb/45d33cc1-27d5-4cac-b86d-92cc222f63b1/0/124/NULL/2400/true?clipToPage=false</a:t>
            </a:r>
            <a:endParaRPr/>
          </a:p>
        </p:txBody>
      </p:sp>
      <p:sp>
        <p:nvSpPr>
          <p:cNvPr id="291" name="Google Shape;291;p24"/>
          <p:cNvSpPr txBox="1"/>
          <p:nvPr/>
        </p:nvSpPr>
        <p:spPr>
          <a:xfrm>
            <a:off x="1666875" y="3860006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lucid.co</a:t>
            </a: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B75456-8E50-4E0D-A0D1-0DC3661DF09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5534025" cy="396875"/>
          </a:xfrm>
        </p:spPr>
        <p:txBody>
          <a:bodyPr/>
          <a:lstStyle/>
          <a:p>
            <a:r>
              <a:rPr lang="en-US" dirty="0"/>
              <a:t>Business Intelligence and Analytics – Evolution and Drivers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8E86635-E591-4860-998F-462467E01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1952625"/>
            <a:ext cx="5334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20212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Recap &amp; Icebreaker</a:t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571500" y="571500"/>
            <a:ext cx="57150" cy="571500"/>
          </a:xfrm>
          <a:prstGeom prst="rect">
            <a:avLst/>
          </a:prstGeom>
          <a:solidFill>
            <a:srgbClr val="F9A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571500" y="1952625"/>
            <a:ext cx="56007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202124"/>
                </a:solidFill>
                <a:latin typeface="Poppins"/>
                <a:ea typeface="Poppins"/>
                <a:cs typeface="Poppins"/>
                <a:sym typeface="Poppins"/>
              </a:rPr>
              <a:t>The Data Chaos Challenge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571500" y="2419350"/>
            <a:ext cx="5334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Before we dive in, let's reflect on the current state of information in most organizations.</a:t>
            </a:r>
            <a:endParaRPr/>
          </a:p>
        </p:txBody>
      </p:sp>
      <p:pic>
        <p:nvPicPr>
          <p:cNvPr id="98" name="Google Shape;98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1952625"/>
            <a:ext cx="5334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1028700" y="3155950"/>
            <a:ext cx="51435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Icebreaker:</a:t>
            </a:r>
            <a:r>
              <a:rPr lang="en-US" sz="1500" b="0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 Can you name a time you had the data but couldn't make a decision?</a:t>
            </a:r>
            <a:endParaRPr dirty="0"/>
          </a:p>
        </p:txBody>
      </p:sp>
      <p:sp>
        <p:nvSpPr>
          <p:cNvPr id="100" name="Google Shape;100;p14"/>
          <p:cNvSpPr txBox="1"/>
          <p:nvPr/>
        </p:nvSpPr>
        <p:spPr>
          <a:xfrm>
            <a:off x="1143000" y="3802063"/>
            <a:ext cx="51435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Recap:</a:t>
            </a:r>
            <a:r>
              <a:rPr lang="en-US" sz="1500" b="0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 The transition from manual ledger keeping to digital data storage.</a:t>
            </a:r>
            <a:endParaRPr dirty="0"/>
          </a:p>
        </p:txBody>
      </p:sp>
      <p:sp>
        <p:nvSpPr>
          <p:cNvPr id="101" name="Google Shape;101;p14"/>
          <p:cNvSpPr txBox="1"/>
          <p:nvPr/>
        </p:nvSpPr>
        <p:spPr>
          <a:xfrm>
            <a:off x="1028700" y="4480896"/>
            <a:ext cx="514350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The Gap:</a:t>
            </a:r>
            <a:r>
              <a:rPr lang="en-US" sz="1500" b="0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 Data exists, but "Intelligence" is missing.</a:t>
            </a:r>
            <a:endParaRPr dirty="0"/>
          </a:p>
        </p:txBody>
      </p:sp>
      <p:pic>
        <p:nvPicPr>
          <p:cNvPr id="102" name="Google Shape;102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3181350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3762375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2146" y="4619885"/>
            <a:ext cx="1905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E18B39-4F72-4C9D-B5B2-248666B7F66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7739743" cy="571500"/>
          </a:xfrm>
        </p:spPr>
        <p:txBody>
          <a:bodyPr/>
          <a:lstStyle/>
          <a:p>
            <a:r>
              <a:rPr lang="en-US" dirty="0"/>
              <a:t>Business Intelligence and Analytics – Evolution and Drivers | </a:t>
            </a:r>
            <a:r>
              <a:rPr lang="en-US" dirty="0" err="1"/>
              <a:t>Introuction</a:t>
            </a:r>
            <a:r>
              <a:rPr lang="en-US" dirty="0"/>
              <a:t>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CAED2731-496E-4547-9023-EC28D69C1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" y="42862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1625" y="2190750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20212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Define the Core Challenge</a:t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571500" y="571500"/>
            <a:ext cx="57150" cy="571500"/>
          </a:xfrm>
          <a:prstGeom prst="rect">
            <a:avLst/>
          </a:prstGeom>
          <a:solidFill>
            <a:srgbClr val="F9A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1625" y="2190750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6019800" y="1978591"/>
            <a:ext cx="56007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rgbClr val="202124"/>
                </a:solidFill>
                <a:latin typeface="Poppins"/>
                <a:ea typeface="Poppins"/>
                <a:cs typeface="Poppins"/>
                <a:sym typeface="Poppins"/>
              </a:rPr>
              <a:t>Persona: Alex, Operations Lead</a:t>
            </a:r>
            <a:endParaRPr dirty="0"/>
          </a:p>
        </p:txBody>
      </p:sp>
      <p:sp>
        <p:nvSpPr>
          <p:cNvPr id="115" name="Google Shape;115;p15"/>
          <p:cNvSpPr txBox="1"/>
          <p:nvPr/>
        </p:nvSpPr>
        <p:spPr>
          <a:xfrm>
            <a:off x="6286500" y="2540993"/>
            <a:ext cx="5334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Problem:</a:t>
            </a:r>
            <a:r>
              <a:rPr lang="en-US" sz="1500" b="0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 "I spend 70% of my time manually aggregating Excel sheets and only 30% actually managing the team."</a:t>
            </a:r>
            <a:endParaRPr dirty="0"/>
          </a:p>
        </p:txBody>
      </p:sp>
      <p:sp>
        <p:nvSpPr>
          <p:cNvPr id="116" name="Google Shape;116;p15"/>
          <p:cNvSpPr txBox="1"/>
          <p:nvPr/>
        </p:nvSpPr>
        <p:spPr>
          <a:xfrm>
            <a:off x="6872287" y="3910011"/>
            <a:ext cx="514350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Empathize:</a:t>
            </a:r>
            <a:r>
              <a:rPr lang="en-US" sz="1500" b="0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 Feeling of "Information Blindness."</a:t>
            </a:r>
            <a:endParaRPr dirty="0"/>
          </a:p>
        </p:txBody>
      </p:sp>
      <p:sp>
        <p:nvSpPr>
          <p:cNvPr id="117" name="Google Shape;117;p15"/>
          <p:cNvSpPr txBox="1"/>
          <p:nvPr/>
        </p:nvSpPr>
        <p:spPr>
          <a:xfrm>
            <a:off x="6872287" y="4252912"/>
            <a:ext cx="51435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The Challenge:</a:t>
            </a:r>
            <a:r>
              <a:rPr lang="en-US" sz="1500" b="0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 How do we turn siloed, raw data into a competitive steering wheel?</a:t>
            </a:r>
            <a:endParaRPr dirty="0"/>
          </a:p>
        </p:txBody>
      </p:sp>
      <p:pic>
        <p:nvPicPr>
          <p:cNvPr id="118" name="Google Shape;118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77000" y="3957637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77000" y="4252912"/>
            <a:ext cx="1905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076EA1-C110-4870-965D-7F573C8B65B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713264" y="6334579"/>
            <a:ext cx="7717972" cy="501650"/>
          </a:xfrm>
        </p:spPr>
        <p:txBody>
          <a:bodyPr/>
          <a:lstStyle/>
          <a:p>
            <a:r>
              <a:rPr lang="en-US" dirty="0"/>
              <a:t>Business Intelligence and Analytics – Evolution and Drivers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DECF662-8B21-4A1F-ADEF-37024B9BD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571500" y="571500"/>
            <a:ext cx="52006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20212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Evolution: From DSS to AI</a:t>
            </a:r>
            <a:endParaRPr/>
          </a:p>
        </p:txBody>
      </p:sp>
      <p:pic>
        <p:nvPicPr>
          <p:cNvPr id="126" name="Google Shape;126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1485900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571500" y="2190750"/>
            <a:ext cx="4953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BI isn't new; it has transformed with computing power.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714375" y="2857500"/>
            <a:ext cx="48101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1970s:</a:t>
            </a:r>
            <a:r>
              <a:rPr lang="en-US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Decision Support Systems (DSS) - Rule-based models.</a:t>
            </a:r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571500" y="2857500"/>
            <a:ext cx="38100" cy="180975"/>
          </a:xfrm>
          <a:prstGeom prst="rect">
            <a:avLst/>
          </a:prstGeom>
          <a:solidFill>
            <a:srgbClr val="F9A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714375" y="3228975"/>
            <a:ext cx="48101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1990s:</a:t>
            </a:r>
            <a:r>
              <a:rPr lang="en-US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Traditional BI - Static reporting and Data Warehousing.</a:t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571500" y="3228975"/>
            <a:ext cx="38100" cy="180975"/>
          </a:xfrm>
          <a:prstGeom prst="rect">
            <a:avLst/>
          </a:prstGeom>
          <a:solidFill>
            <a:srgbClr val="1A73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714375" y="3600450"/>
            <a:ext cx="48101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2010s:</a:t>
            </a:r>
            <a:r>
              <a:rPr lang="en-US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Self-Service BI - Visual discovery (Tableau/Qlik).</a:t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571500" y="3600450"/>
            <a:ext cx="38100" cy="180975"/>
          </a:xfrm>
          <a:prstGeom prst="rect">
            <a:avLst/>
          </a:prstGeom>
          <a:solidFill>
            <a:srgbClr val="F9A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714375" y="3971925"/>
            <a:ext cx="48101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2020s:</a:t>
            </a:r>
            <a:r>
              <a:rPr lang="en-US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Augmented Analytics - AI-driven insights and NLQ.</a:t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571500" y="3971925"/>
            <a:ext cx="38100" cy="180975"/>
          </a:xfrm>
          <a:prstGeom prst="rect">
            <a:avLst/>
          </a:prstGeom>
          <a:solidFill>
            <a:srgbClr val="1A73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433BE3-142A-43B6-B818-9EDE4B796B9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Business Intelligence and Analytics – Evolution and Drivers | Introduction To Business Intelligence | Dr. Angel Latha Mary S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83D2EC8-C145-4CE8-A938-F14B3C00E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43162"/>
            <a:ext cx="355595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7950" y="2443162"/>
            <a:ext cx="355595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400" y="2443162"/>
            <a:ext cx="3555950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20212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Design Thinking Lens</a:t>
            </a: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571500" y="571500"/>
            <a:ext cx="57150" cy="571500"/>
          </a:xfrm>
          <a:prstGeom prst="rect">
            <a:avLst/>
          </a:prstGeom>
          <a:solidFill>
            <a:srgbClr val="F9A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857250" y="3414712"/>
            <a:ext cx="3133672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202124"/>
                </a:solidFill>
                <a:latin typeface="Poppins"/>
                <a:ea typeface="Poppins"/>
                <a:cs typeface="Poppins"/>
                <a:sym typeface="Poppins"/>
              </a:rPr>
              <a:t>Empathize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857250" y="3938587"/>
            <a:ext cx="29844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Understand the decision-maker's pain points, pressure, and goals.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4603700" y="3414712"/>
            <a:ext cx="3133672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202124"/>
                </a:solidFill>
                <a:latin typeface="Poppins"/>
                <a:ea typeface="Poppins"/>
                <a:cs typeface="Poppins"/>
                <a:sym typeface="Poppins"/>
              </a:rPr>
              <a:t>Define</a:t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4603700" y="3938587"/>
            <a:ext cx="29844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Pinpoint the specific data gaps preventing strategic growth.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8350150" y="3414712"/>
            <a:ext cx="3133672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202124"/>
                </a:solidFill>
                <a:latin typeface="Poppins"/>
                <a:ea typeface="Poppins"/>
                <a:cs typeface="Poppins"/>
                <a:sym typeface="Poppins"/>
              </a:rPr>
              <a:t>Ideate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8350150" y="3938587"/>
            <a:ext cx="29844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Conceptualize automated workflows and real-time visualization solutions.</a:t>
            </a:r>
            <a:endParaRPr/>
          </a:p>
        </p:txBody>
      </p:sp>
      <p:pic>
        <p:nvPicPr>
          <p:cNvPr id="152" name="Google Shape;152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7250" y="2805112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03700" y="2805112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50150" y="2805112"/>
            <a:ext cx="2857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96248F-61D3-4C36-92FE-1CCC9DE81ED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5511700" cy="215899"/>
          </a:xfrm>
        </p:spPr>
        <p:txBody>
          <a:bodyPr/>
          <a:lstStyle/>
          <a:p>
            <a:r>
              <a:rPr lang="en-US" dirty="0"/>
              <a:t>Business Intelligence and Analytics – Evolution and Drivers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8C93F03-D33D-47CA-A6B1-BD01D89F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20212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Market &amp; Technical Drivers</a:t>
            </a: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571500" y="571500"/>
            <a:ext cx="57150" cy="571500"/>
          </a:xfrm>
          <a:prstGeom prst="rect">
            <a:avLst/>
          </a:prstGeom>
          <a:solidFill>
            <a:srgbClr val="F9A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571500" y="1952625"/>
            <a:ext cx="56007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202124"/>
                </a:solidFill>
                <a:latin typeface="Poppins"/>
                <a:ea typeface="Poppins"/>
                <a:cs typeface="Poppins"/>
                <a:sym typeface="Poppins"/>
              </a:rPr>
              <a:t>Why Now?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571500" y="2419350"/>
            <a:ext cx="5334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Several forces have converged to make BI the "New Oil" of business.</a:t>
            </a:r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1423348" y="3140075"/>
            <a:ext cx="51435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Big Data:</a:t>
            </a:r>
            <a:r>
              <a:rPr lang="en-US" sz="1500" b="0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 The 3 V's (Volume, Velocity, Variety).</a:t>
            </a:r>
            <a:endParaRPr dirty="0"/>
          </a:p>
        </p:txBody>
      </p:sp>
      <p:sp>
        <p:nvSpPr>
          <p:cNvPr id="167" name="Google Shape;167;p18"/>
          <p:cNvSpPr txBox="1"/>
          <p:nvPr/>
        </p:nvSpPr>
        <p:spPr>
          <a:xfrm>
            <a:off x="1423348" y="3476625"/>
            <a:ext cx="51435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Cloud Accessibility:</a:t>
            </a:r>
            <a:r>
              <a:rPr lang="en-US" sz="1500" b="0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 Scalable processing at lower costs.</a:t>
            </a:r>
            <a:endParaRPr dirty="0"/>
          </a:p>
        </p:txBody>
      </p:sp>
      <p:sp>
        <p:nvSpPr>
          <p:cNvPr id="168" name="Google Shape;168;p18"/>
          <p:cNvSpPr txBox="1"/>
          <p:nvPr/>
        </p:nvSpPr>
        <p:spPr>
          <a:xfrm>
            <a:off x="1423348" y="3869531"/>
            <a:ext cx="665100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Competitive Pressure:</a:t>
            </a:r>
            <a:r>
              <a:rPr lang="en-US" sz="1500" b="0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 Faster cycles require data-backed agility.</a:t>
            </a:r>
            <a:endParaRPr dirty="0"/>
          </a:p>
        </p:txBody>
      </p:sp>
      <p:sp>
        <p:nvSpPr>
          <p:cNvPr id="169" name="Google Shape;169;p18"/>
          <p:cNvSpPr txBox="1"/>
          <p:nvPr/>
        </p:nvSpPr>
        <p:spPr>
          <a:xfrm>
            <a:off x="1423348" y="4296705"/>
            <a:ext cx="635587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AI Democratization:</a:t>
            </a:r>
            <a:r>
              <a:rPr lang="en-US" sz="1500" b="0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 Complex models are now available to non-coders.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AE9128-CC0E-49D2-A7BE-C0AC6FBCAB4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1"/>
            <a:ext cx="7086600" cy="295276"/>
          </a:xfrm>
        </p:spPr>
        <p:txBody>
          <a:bodyPr/>
          <a:lstStyle/>
          <a:p>
            <a:r>
              <a:rPr lang="en-US" dirty="0"/>
              <a:t>Business Intelligence and Analytics – Evolution and Drives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3EA2675-9774-45E5-8C27-6C5A1E19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1952625"/>
            <a:ext cx="5334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20212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Prototype: Retail Optimization</a:t>
            </a:r>
            <a:endParaRPr/>
          </a:p>
        </p:txBody>
      </p:sp>
      <p:sp>
        <p:nvSpPr>
          <p:cNvPr id="195" name="Google Shape;195;p20"/>
          <p:cNvSpPr/>
          <p:nvPr/>
        </p:nvSpPr>
        <p:spPr>
          <a:xfrm>
            <a:off x="571500" y="571500"/>
            <a:ext cx="57150" cy="571500"/>
          </a:xfrm>
          <a:prstGeom prst="rect">
            <a:avLst/>
          </a:prstGeom>
          <a:solidFill>
            <a:srgbClr val="F9A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571500" y="1952625"/>
            <a:ext cx="56007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202124"/>
                </a:solidFill>
                <a:latin typeface="Poppins"/>
                <a:ea typeface="Poppins"/>
                <a:cs typeface="Poppins"/>
                <a:sym typeface="Poppins"/>
              </a:rPr>
              <a:t>Simulation Case Study</a:t>
            </a:r>
            <a:endParaRPr/>
          </a:p>
        </p:txBody>
      </p:sp>
      <p:sp>
        <p:nvSpPr>
          <p:cNvPr id="197" name="Google Shape;197;p20"/>
          <p:cNvSpPr txBox="1"/>
          <p:nvPr/>
        </p:nvSpPr>
        <p:spPr>
          <a:xfrm>
            <a:off x="571500" y="2419350"/>
            <a:ext cx="5334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A regional retailer sees high waste in fresh produce. We prototype a BI solution.</a:t>
            </a:r>
            <a:endParaRPr/>
          </a:p>
        </p:txBody>
      </p:sp>
      <p:pic>
        <p:nvPicPr>
          <p:cNvPr id="198" name="Google Shape;198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1952625"/>
            <a:ext cx="1685925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1143000" y="3162301"/>
            <a:ext cx="514350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Input:</a:t>
            </a:r>
            <a:r>
              <a:rPr lang="en-US" sz="1500" b="0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 Inventory levels + Local weather + Footfall.</a:t>
            </a:r>
            <a:endParaRPr dirty="0"/>
          </a:p>
        </p:txBody>
      </p:sp>
      <p:sp>
        <p:nvSpPr>
          <p:cNvPr id="200" name="Google Shape;200;p20"/>
          <p:cNvSpPr txBox="1"/>
          <p:nvPr/>
        </p:nvSpPr>
        <p:spPr>
          <a:xfrm>
            <a:off x="1143000" y="3457576"/>
            <a:ext cx="514350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Process:</a:t>
            </a:r>
            <a:r>
              <a:rPr lang="en-US" sz="1500" b="0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 Correlation analysis in real-time.</a:t>
            </a:r>
            <a:endParaRPr dirty="0"/>
          </a:p>
        </p:txBody>
      </p:sp>
      <p:sp>
        <p:nvSpPr>
          <p:cNvPr id="201" name="Google Shape;201;p20"/>
          <p:cNvSpPr txBox="1"/>
          <p:nvPr/>
        </p:nvSpPr>
        <p:spPr>
          <a:xfrm>
            <a:off x="1143000" y="3752851"/>
            <a:ext cx="514350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Output:</a:t>
            </a:r>
            <a:r>
              <a:rPr lang="en-US" sz="1500" b="0" i="0" u="none" strike="noStrike" cap="none" dirty="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 Smart Reordering Dashboard.</a:t>
            </a:r>
            <a:endParaRPr dirty="0"/>
          </a:p>
        </p:txBody>
      </p:sp>
      <p:sp>
        <p:nvSpPr>
          <p:cNvPr id="202" name="Google Shape;202;p20"/>
          <p:cNvSpPr txBox="1"/>
          <p:nvPr/>
        </p:nvSpPr>
        <p:spPr>
          <a:xfrm>
            <a:off x="1143000" y="4048126"/>
            <a:ext cx="51435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Activity:</a:t>
            </a:r>
            <a:r>
              <a:rPr lang="en-US" sz="1500" b="0" i="0" u="none" strike="noStrike" cap="none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 Group discussion on "What metrics would Alex need on his tablet?"</a:t>
            </a:r>
            <a:endParaRPr/>
          </a:p>
        </p:txBody>
      </p:sp>
      <p:pic>
        <p:nvPicPr>
          <p:cNvPr id="203" name="Google Shape;203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3181350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3476625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3771900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067175"/>
            <a:ext cx="1905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198715-C70E-4915-8319-DB4CE3F513B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1"/>
            <a:ext cx="7173686" cy="295276"/>
          </a:xfrm>
        </p:spPr>
        <p:txBody>
          <a:bodyPr/>
          <a:lstStyle/>
          <a:p>
            <a:r>
              <a:rPr lang="en-US" dirty="0"/>
              <a:t>Business Intelligence and Analytics – Evolution and Drivers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5F01744E-60E6-4BCD-9F6D-B9DE24E0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327"/>
            <a:ext cx="10803723" cy="6030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000" y="419100"/>
            <a:ext cx="7620000" cy="40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1300" y="2324100"/>
            <a:ext cx="2057400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7300" y="2324100"/>
            <a:ext cx="2057400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3300" y="2324100"/>
            <a:ext cx="2057400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1"/>
          <p:cNvSpPr txBox="1"/>
          <p:nvPr/>
        </p:nvSpPr>
        <p:spPr>
          <a:xfrm>
            <a:off x="2495550" y="1800225"/>
            <a:ext cx="7200900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202124"/>
                </a:solidFill>
                <a:latin typeface="Poppins"/>
                <a:ea typeface="Poppins"/>
                <a:cs typeface="Poppins"/>
                <a:sym typeface="Poppins"/>
              </a:rPr>
              <a:t>The Big Picture</a:t>
            </a:r>
            <a:endParaRPr/>
          </a:p>
        </p:txBody>
      </p:sp>
      <p:sp>
        <p:nvSpPr>
          <p:cNvPr id="217" name="Google Shape;217;p21"/>
          <p:cNvSpPr txBox="1"/>
          <p:nvPr/>
        </p:nvSpPr>
        <p:spPr>
          <a:xfrm>
            <a:off x="2667000" y="4581525"/>
            <a:ext cx="6858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202124"/>
                </a:solidFill>
                <a:latin typeface="Lato"/>
                <a:ea typeface="Lato"/>
                <a:cs typeface="Lato"/>
                <a:sym typeface="Lato"/>
              </a:rPr>
              <a:t>BI is the journey from Hindsight to Foresight.</a:t>
            </a:r>
            <a:endParaRPr sz="2000" dirty="0"/>
          </a:p>
        </p:txBody>
      </p:sp>
      <p:sp>
        <p:nvSpPr>
          <p:cNvPr id="218" name="Google Shape;218;p21"/>
          <p:cNvSpPr txBox="1"/>
          <p:nvPr/>
        </p:nvSpPr>
        <p:spPr>
          <a:xfrm>
            <a:off x="2971800" y="2514600"/>
            <a:ext cx="1676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1A73E8"/>
                </a:solidFill>
                <a:latin typeface="Lato"/>
                <a:ea typeface="Lato"/>
                <a:cs typeface="Lato"/>
                <a:sym typeface="Lato"/>
              </a:rPr>
              <a:t>Past</a:t>
            </a:r>
            <a:endParaRPr/>
          </a:p>
        </p:txBody>
      </p:sp>
      <p:sp>
        <p:nvSpPr>
          <p:cNvPr id="219" name="Google Shape;219;p21"/>
          <p:cNvSpPr txBox="1"/>
          <p:nvPr/>
        </p:nvSpPr>
        <p:spPr>
          <a:xfrm>
            <a:off x="2971800" y="3343275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Descriptive: What happened?</a:t>
            </a:r>
            <a:endParaRPr/>
          </a:p>
        </p:txBody>
      </p:sp>
      <p:sp>
        <p:nvSpPr>
          <p:cNvPr id="220" name="Google Shape;220;p21"/>
          <p:cNvSpPr txBox="1"/>
          <p:nvPr/>
        </p:nvSpPr>
        <p:spPr>
          <a:xfrm>
            <a:off x="5257800" y="2514600"/>
            <a:ext cx="1676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1A73E8"/>
                </a:solidFill>
                <a:latin typeface="Lato"/>
                <a:ea typeface="Lato"/>
                <a:cs typeface="Lato"/>
                <a:sym typeface="Lato"/>
              </a:rPr>
              <a:t>Now</a:t>
            </a:r>
            <a:endParaRPr/>
          </a:p>
        </p:txBody>
      </p:sp>
      <p:sp>
        <p:nvSpPr>
          <p:cNvPr id="221" name="Google Shape;221;p21"/>
          <p:cNvSpPr txBox="1"/>
          <p:nvPr/>
        </p:nvSpPr>
        <p:spPr>
          <a:xfrm>
            <a:off x="5257800" y="3343275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Diagnostic: Why did it happen?</a:t>
            </a:r>
            <a:endParaRPr/>
          </a:p>
        </p:txBody>
      </p:sp>
      <p:sp>
        <p:nvSpPr>
          <p:cNvPr id="222" name="Google Shape;222;p21"/>
          <p:cNvSpPr txBox="1"/>
          <p:nvPr/>
        </p:nvSpPr>
        <p:spPr>
          <a:xfrm>
            <a:off x="7543800" y="2514600"/>
            <a:ext cx="1676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1A73E8"/>
                </a:solidFill>
                <a:latin typeface="Lato"/>
                <a:ea typeface="Lato"/>
                <a:cs typeface="Lato"/>
                <a:sym typeface="Lato"/>
              </a:rPr>
              <a:t>Next</a:t>
            </a:r>
            <a:endParaRPr/>
          </a:p>
        </p:txBody>
      </p:sp>
      <p:sp>
        <p:nvSpPr>
          <p:cNvPr id="223" name="Google Shape;223;p21"/>
          <p:cNvSpPr txBox="1"/>
          <p:nvPr/>
        </p:nvSpPr>
        <p:spPr>
          <a:xfrm>
            <a:off x="7543800" y="3343275"/>
            <a:ext cx="167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Predictive: What will happen?</a:t>
            </a: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8B610C-403D-4FA2-AFF9-5DD448197F3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7326086" cy="501650"/>
          </a:xfrm>
        </p:spPr>
        <p:txBody>
          <a:bodyPr/>
          <a:lstStyle/>
          <a:p>
            <a:r>
              <a:rPr lang="en-US" dirty="0"/>
              <a:t>Business Intelligence and Analytics – Evolution and Drivers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EC15170-DC4A-484A-8AD0-60939BE32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2233612"/>
            <a:ext cx="7620000" cy="32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2"/>
          <p:cNvSpPr txBox="1"/>
          <p:nvPr/>
        </p:nvSpPr>
        <p:spPr>
          <a:xfrm>
            <a:off x="490537" y="1376362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20212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Assessment &amp; Reflection</a:t>
            </a:r>
            <a:endParaRPr/>
          </a:p>
        </p:txBody>
      </p:sp>
      <p:sp>
        <p:nvSpPr>
          <p:cNvPr id="231" name="Google Shape;231;p22"/>
          <p:cNvSpPr txBox="1"/>
          <p:nvPr/>
        </p:nvSpPr>
        <p:spPr>
          <a:xfrm>
            <a:off x="2667000" y="2805112"/>
            <a:ext cx="6858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Quick Assessment:</a:t>
            </a:r>
            <a:r>
              <a:rPr lang="en-US" sz="1500" b="0" i="0" u="none" strike="noStrike" cap="none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 Identify one "Driver" and one "Evolution Stage" that led to the rise of Self-Service Analytics.</a:t>
            </a:r>
            <a:endParaRPr/>
          </a:p>
        </p:txBody>
      </p:sp>
      <p:sp>
        <p:nvSpPr>
          <p:cNvPr id="232" name="Google Shape;232;p22"/>
          <p:cNvSpPr/>
          <p:nvPr/>
        </p:nvSpPr>
        <p:spPr>
          <a:xfrm>
            <a:off x="2667000" y="3614737"/>
            <a:ext cx="6858000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2667000" y="3862387"/>
            <a:ext cx="6858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Reflection:</a:t>
            </a:r>
            <a:r>
              <a:rPr lang="en-US" sz="1500" b="0" i="0" u="none" strike="noStrike" cap="none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 How can the T-Shaped model help you in your future career as a BI professional?</a:t>
            </a:r>
            <a:endParaRPr/>
          </a:p>
        </p:txBody>
      </p:sp>
      <p:sp>
        <p:nvSpPr>
          <p:cNvPr id="234" name="Google Shape;234;p22"/>
          <p:cNvSpPr txBox="1"/>
          <p:nvPr/>
        </p:nvSpPr>
        <p:spPr>
          <a:xfrm>
            <a:off x="2667000" y="4624387"/>
            <a:ext cx="6858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A73E8"/>
                </a:solidFill>
                <a:latin typeface="Lato"/>
                <a:ea typeface="Lato"/>
                <a:cs typeface="Lato"/>
                <a:sym typeface="Lato"/>
              </a:rPr>
              <a:t>Questions? Discussion time!</a:t>
            </a: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163D2D-396F-47F6-8297-6671DD6A517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667000" y="6200777"/>
            <a:ext cx="7347857" cy="501649"/>
          </a:xfrm>
        </p:spPr>
        <p:txBody>
          <a:bodyPr/>
          <a:lstStyle/>
          <a:p>
            <a:r>
              <a:rPr lang="en-US" dirty="0"/>
              <a:t>Business Intelligence and Analytics – Evolution and Drivers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77507D3-7037-47F7-8AB5-A6D309385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695</Words>
  <Application>Microsoft Office PowerPoint</Application>
  <PresentationFormat>Widescreen</PresentationFormat>
  <Paragraphs>68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Poppins SemiBold</vt:lpstr>
      <vt:lpstr>Poppins</vt:lpstr>
      <vt:lpstr>Lato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7</cp:revision>
  <dcterms:modified xsi:type="dcterms:W3CDTF">2026-05-20T04:47:26Z</dcterms:modified>
</cp:coreProperties>
</file>