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omic Neue" panose="020B0604020202020204" charset="0"/>
      <p:regular r:id="rId21"/>
      <p:bold r:id="rId22"/>
      <p:italic r:id="rId23"/>
      <p:boldItalic r:id="rId24"/>
    </p:embeddedFont>
    <p:embeddedFont>
      <p:font typeface="Livvic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8" y="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d437fc4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d437fc4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6a0d4380760b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6a0d4380760b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6a0d4380a1d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6a0d4380a1d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6a0d43812ab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6a0d43812ab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d43800b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d43800b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6a0d43802234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6a0d43802234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a0d43804d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a0d43804d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6a0d43804de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6a0d43804de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a0d43804e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a0d43804e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6a0d43804e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6a0d43804e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a0d43804ec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a0d43804ec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6a0d43804f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6a0d43804f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;p1">
            <a:extLst>
              <a:ext uri="{FF2B5EF4-FFF2-40B4-BE49-F238E27FC236}">
                <a16:creationId xmlns:a16="http://schemas.microsoft.com/office/drawing/2014/main" id="{7A914B66-26CE-49A9-8BF1-9F53D122C577}"/>
              </a:ext>
            </a:extLst>
          </p:cNvPr>
          <p:cNvSpPr/>
          <p:nvPr/>
        </p:nvSpPr>
        <p:spPr>
          <a:xfrm>
            <a:off x="7618866" y="4573116"/>
            <a:ext cx="1408176" cy="468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7F1C791-B827-4BBE-A21B-6E2B24FF08C9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56;p1">
            <a:extLst>
              <a:ext uri="{FF2B5EF4-FFF2-40B4-BE49-F238E27FC236}">
                <a16:creationId xmlns:a16="http://schemas.microsoft.com/office/drawing/2014/main" id="{9BCA79A7-2E97-47B0-BA81-72BF79B30C7C}"/>
              </a:ext>
            </a:extLst>
          </p:cNvPr>
          <p:cNvSpPr/>
          <p:nvPr/>
        </p:nvSpPr>
        <p:spPr>
          <a:xfrm>
            <a:off x="736408" y="669995"/>
            <a:ext cx="7293934" cy="415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443480" marR="243776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 Autonomous Institution Coimbatore-35</a:t>
            </a:r>
            <a:endParaRPr sz="16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443480" marR="2437765" lvl="0" indent="0" algn="ctr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175" marR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F8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DEPARTMENT OF INFORMATION TECHNOLOGY</a:t>
            </a:r>
            <a:endParaRPr sz="1800" b="0" i="0" u="none" strike="noStrike" cap="none" dirty="0">
              <a:solidFill>
                <a:srgbClr val="EF8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065" marR="5080" lvl="0" indent="0" algn="ctr" rtl="0">
              <a:lnSpc>
                <a:spcPct val="32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1A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23ITT304 Information Coding Technique</a:t>
            </a:r>
            <a:endParaRPr sz="2000" b="0" i="0" u="none" strike="noStrike" cap="none" dirty="0">
              <a:solidFill>
                <a:srgbClr val="91A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Unit 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</a:t>
            </a:r>
            <a:endParaRPr sz="16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CONVOLUTIONAL CODES AND APPLICATIONS</a:t>
            </a: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Convolutional Codes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P.Thilagarani</a:t>
            </a:r>
            <a:r>
              <a:rPr lang="en-US" sz="1800" b="1" i="0" u="none" strike="noStrike" cap="none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AP/IT</a:t>
            </a:r>
          </a:p>
        </p:txBody>
      </p:sp>
      <p:sp>
        <p:nvSpPr>
          <p:cNvPr id="9" name="Google Shape;57;p1">
            <a:extLst>
              <a:ext uri="{FF2B5EF4-FFF2-40B4-BE49-F238E27FC236}">
                <a16:creationId xmlns:a16="http://schemas.microsoft.com/office/drawing/2014/main" id="{E1DA99FF-2BE3-496C-BFFF-406BE1057895}"/>
              </a:ext>
            </a:extLst>
          </p:cNvPr>
          <p:cNvSpPr/>
          <p:nvPr/>
        </p:nvSpPr>
        <p:spPr>
          <a:xfrm>
            <a:off x="932190" y="73008"/>
            <a:ext cx="76014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SNS COLLEGE OF TECHNOLOGY</a:t>
            </a:r>
            <a:endParaRPr sz="3600" b="1" i="0" u="none" strike="noStrike" cap="none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Google Shape;58;p1">
            <a:extLst>
              <a:ext uri="{FF2B5EF4-FFF2-40B4-BE49-F238E27FC236}">
                <a16:creationId xmlns:a16="http://schemas.microsoft.com/office/drawing/2014/main" id="{20E0B943-4C76-4F34-BAC8-BA4B8A04D80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9;p1">
            <a:extLst>
              <a:ext uri="{FF2B5EF4-FFF2-40B4-BE49-F238E27FC236}">
                <a16:creationId xmlns:a16="http://schemas.microsoft.com/office/drawing/2014/main" id="{218CDB34-3EC7-47BF-8CB6-EB9AC2C2813B}"/>
              </a:ext>
            </a:extLst>
          </p:cNvPr>
          <p:cNvSpPr/>
          <p:nvPr/>
        </p:nvSpPr>
        <p:spPr>
          <a:xfrm>
            <a:off x="0" y="15251"/>
            <a:ext cx="138223" cy="5132821"/>
          </a:xfrm>
          <a:prstGeom prst="flowChartProcess">
            <a:avLst/>
          </a:prstGeom>
          <a:solidFill>
            <a:srgbClr val="FFC000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854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790086"/>
            <a:ext cx="3829050" cy="4066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4286250" y="857250"/>
            <a:ext cx="1131600" cy="2628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APPLICATIONS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Horizontal Breadth: Global Impact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2862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Convolutional codes aren't just for textbooks; they power the modern world: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Deep Space: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Voyager and Mars Rover missions.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Wireless: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4G LTE and 5G standards (using Turbo and Polar extensions).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Broadcasting: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Digital Video Broadcasting (DVB).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63D68AA9-6EA1-4DBF-A884-C1B08F1CA9A9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77;p3">
            <a:extLst>
              <a:ext uri="{FF2B5EF4-FFF2-40B4-BE49-F238E27FC236}">
                <a16:creationId xmlns:a16="http://schemas.microsoft.com/office/drawing/2014/main" id="{87E11CE6-A97A-4252-A7A3-27EBC21487C9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7CC98476-F007-4EA8-99CC-8DA6CA3CB043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10/13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65765" y="2271008"/>
            <a:ext cx="6040812" cy="142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285750" y="788670"/>
            <a:ext cx="8572500" cy="663000"/>
          </a:xfrm>
          <a:prstGeom prst="roundRect">
            <a:avLst>
              <a:gd name="adj" fmla="val 16667"/>
            </a:avLst>
          </a:prstGeom>
          <a:solidFill>
            <a:srgbClr val="FFFFFF">
              <a:alpha val="40000"/>
            </a:srgbClr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285750" y="1565910"/>
            <a:ext cx="8572500" cy="663000"/>
          </a:xfrm>
          <a:prstGeom prst="roundRect">
            <a:avLst>
              <a:gd name="adj" fmla="val 16667"/>
            </a:avLst>
          </a:prstGeom>
          <a:solidFill>
            <a:srgbClr val="FFFFFF">
              <a:alpha val="40000"/>
            </a:srgbClr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Mind Map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400050" y="902970"/>
            <a:ext cx="83439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Structure &amp; Tools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- Registers, Adders, Trellis, and State Tables.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400050" y="1680210"/>
            <a:ext cx="83439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Decoding &amp; Metrics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- Viterbi Algorithm; Free Distance (dfree).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" name="Google Shape;76;p3">
            <a:extLst>
              <a:ext uri="{FF2B5EF4-FFF2-40B4-BE49-F238E27FC236}">
                <a16:creationId xmlns:a16="http://schemas.microsoft.com/office/drawing/2014/main" id="{EDBA22B2-EB7E-47FB-991F-EF646A8076A9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Google Shape;77;p3">
            <a:extLst>
              <a:ext uri="{FF2B5EF4-FFF2-40B4-BE49-F238E27FC236}">
                <a16:creationId xmlns:a16="http://schemas.microsoft.com/office/drawing/2014/main" id="{7CDF2C10-9C84-42FE-98AE-D397154CF12C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C8D0C709-B0EF-4664-A364-2341439D58BD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11/13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Final Reflection &amp; Assessment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If you were designing a communication system for an underground metro with high interference, would you choose a higher constraint length (K) or a higher code rate (r)? Why?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76;p3">
            <a:extLst>
              <a:ext uri="{FF2B5EF4-FFF2-40B4-BE49-F238E27FC236}">
                <a16:creationId xmlns:a16="http://schemas.microsoft.com/office/drawing/2014/main" id="{889848C2-4F6D-4A2D-8BA2-5CDEA5A4385C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77;p3">
            <a:extLst>
              <a:ext uri="{FF2B5EF4-FFF2-40B4-BE49-F238E27FC236}">
                <a16:creationId xmlns:a16="http://schemas.microsoft.com/office/drawing/2014/main" id="{309434E9-8D37-46C0-9829-07A4602B973E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5029BDAE-9FE5-4F35-9D62-7CD23EC3692D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	12/13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Final Reflection &amp; Assessment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You might have said...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Higher K improves error correction via increased bit memory.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Lower code rate (r) adds redundancy, aiding high-noise areas like metros.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Trade-off: Increasing K raises Viterbi decoder complexity.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Conclusion: Higher K is preferred for interference if hardware handles lag.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8366700" y="1160271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✅​</a:t>
            </a:r>
            <a:endParaRPr sz="360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5A6167B9-02A0-45D0-916D-1ACD564598B4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77;p3">
            <a:extLst>
              <a:ext uri="{FF2B5EF4-FFF2-40B4-BE49-F238E27FC236}">
                <a16:creationId xmlns:a16="http://schemas.microsoft.com/office/drawing/2014/main" id="{C75A9821-AD7D-46C7-A455-E9C45A23B244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E0A7F0F7-0BB6-40C6-B898-0BF50483BD68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13/13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FDE3D-201B-49BE-9A59-77FADB5B3C6D}"/>
              </a:ext>
            </a:extLst>
          </p:cNvPr>
          <p:cNvSpPr/>
          <p:nvPr/>
        </p:nvSpPr>
        <p:spPr>
          <a:xfrm>
            <a:off x="2863839" y="2110085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3" name="Google Shape;77;p3">
            <a:extLst>
              <a:ext uri="{FF2B5EF4-FFF2-40B4-BE49-F238E27FC236}">
                <a16:creationId xmlns:a16="http://schemas.microsoft.com/office/drawing/2014/main" id="{7B29560F-0745-4CB8-B490-B2F8C5A57596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07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3162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24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Convolutional Codes</a:t>
            </a:r>
            <a:endParaRPr sz="324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9748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Reliable Data Transmission for Modern Digital Communication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66;p2">
            <a:extLst>
              <a:ext uri="{FF2B5EF4-FFF2-40B4-BE49-F238E27FC236}">
                <a16:creationId xmlns:a16="http://schemas.microsoft.com/office/drawing/2014/main" id="{EE25769B-BCF7-4153-BBB5-EAB27E6220C7}"/>
              </a:ext>
            </a:extLst>
          </p:cNvPr>
          <p:cNvSpPr/>
          <p:nvPr/>
        </p:nvSpPr>
        <p:spPr>
          <a:xfrm>
            <a:off x="6829500" y="0"/>
            <a:ext cx="23145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934019C8-667F-49EE-A411-32C94A4ED91F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77;p3">
            <a:extLst>
              <a:ext uri="{FF2B5EF4-FFF2-40B4-BE49-F238E27FC236}">
                <a16:creationId xmlns:a16="http://schemas.microsoft.com/office/drawing/2014/main" id="{9E6690E8-1DE6-4FF3-93D6-59CEA29B15F2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B08C757C-0366-424F-A48B-CECC3D067A93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2/13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789984"/>
            <a:ext cx="3829050" cy="40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4286250" y="222885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309110" y="22860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Icebreaker: The Whispering Gallery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286250" y="788670"/>
            <a:ext cx="45720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Can you hear me now?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Imagine sending a critical text message during a chaotic monsoon in Mumbai. Electrical noise and physical barriers interfere with the signal.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766310" y="225171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Key point</a:t>
            </a:r>
            <a:endParaRPr sz="1440" b="1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How do we ensure the receiver gets the exact message even when the channel is noisy?</a:t>
            </a:r>
            <a:endParaRPr sz="1620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" name="Google Shape;76;p3">
            <a:extLst>
              <a:ext uri="{FF2B5EF4-FFF2-40B4-BE49-F238E27FC236}">
                <a16:creationId xmlns:a16="http://schemas.microsoft.com/office/drawing/2014/main" id="{3637027A-A549-4184-841E-10AF72AEECB7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Google Shape;77;p3">
            <a:extLst>
              <a:ext uri="{FF2B5EF4-FFF2-40B4-BE49-F238E27FC236}">
                <a16:creationId xmlns:a16="http://schemas.microsoft.com/office/drawing/2014/main" id="{067E5469-20F6-4454-B493-AF8FD79BBE56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8;p3">
            <a:extLst>
              <a:ext uri="{FF2B5EF4-FFF2-40B4-BE49-F238E27FC236}">
                <a16:creationId xmlns:a16="http://schemas.microsoft.com/office/drawing/2014/main" id="{4476F4B5-3436-4AE0-9E0B-0C68AB95A63E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3/13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19492" y="788670"/>
            <a:ext cx="3437737" cy="285777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285750" y="857250"/>
            <a:ext cx="2091600" cy="2628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DESIGN THINKING: EMPATHY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Empathizing with the Engineer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85750" y="1165860"/>
            <a:ext cx="4572000" cy="21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Meet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Arjun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, a systems engineer designing a deep-space probe for ISRO.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Arjun's challenge isn't just sending data; it's the fact that data gets corrupted across millions of miles. He needs a way to build </a:t>
            </a:r>
            <a:r>
              <a:rPr lang="en-GB" sz="1620" i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memory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into the code so the receiver can 'guess' the correct bit even if some are lost.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1B2C8CDC-AD66-4C8F-BB35-E1BB0BCB539D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77;p3">
            <a:extLst>
              <a:ext uri="{FF2B5EF4-FFF2-40B4-BE49-F238E27FC236}">
                <a16:creationId xmlns:a16="http://schemas.microsoft.com/office/drawing/2014/main" id="{75E56FAF-9785-49BF-8FC1-9EE2C38048E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188AC776-CAB5-4551-A8D4-BF9F7348D2B7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4/13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285750" y="171450"/>
            <a:ext cx="7440930" cy="68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4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Defining the Problem: Memoryless vs. Memory</a:t>
            </a:r>
            <a:endParaRPr sz="24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85750" y="122301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Block Codes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Data sliced into fixed blocks.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No inter-block correlation.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Example: Hamming Codes.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652010" y="122301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Convolutional Codes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Operates on continuous streams.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Output depends on current/past bits.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Superior streaming error correction.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76;p3">
            <a:extLst>
              <a:ext uri="{FF2B5EF4-FFF2-40B4-BE49-F238E27FC236}">
                <a16:creationId xmlns:a16="http://schemas.microsoft.com/office/drawing/2014/main" id="{CADAC71A-ED22-4610-910E-17E1BA5662D2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77;p3">
            <a:extLst>
              <a:ext uri="{FF2B5EF4-FFF2-40B4-BE49-F238E27FC236}">
                <a16:creationId xmlns:a16="http://schemas.microsoft.com/office/drawing/2014/main" id="{4CDB78D7-5DE5-46F7-9434-624AC08041C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4E6F348A-8D81-4F49-AF98-EF0ACDC061B1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    5/13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285750" y="2228850"/>
            <a:ext cx="4572000" cy="1051500"/>
          </a:xfrm>
          <a:prstGeom prst="roundRect">
            <a:avLst>
              <a:gd name="adj" fmla="val 16667"/>
            </a:avLst>
          </a:prstGeom>
          <a:solidFill>
            <a:srgbClr val="FFFFFF">
              <a:alpha val="40000"/>
            </a:srgbClr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285750" y="3394710"/>
            <a:ext cx="4572000" cy="1051500"/>
          </a:xfrm>
          <a:prstGeom prst="roundRect">
            <a:avLst>
              <a:gd name="adj" fmla="val 16667"/>
            </a:avLst>
          </a:prstGeom>
          <a:solidFill>
            <a:srgbClr val="FFFFFF">
              <a:alpha val="40000"/>
            </a:srgbClr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Ideate: The Shift Register Approach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5750" y="788670"/>
            <a:ext cx="45720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Solution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We use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Shift Registers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and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Modulo-2 Adders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. By sliding a window over the input data, we create a mathematical 'fingerprint' of the sequence.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00050" y="2343150"/>
            <a:ext cx="43434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Constraint Length (K)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Number of stages in the shift register.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00050" y="3509010"/>
            <a:ext cx="43434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Code Rate (r)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Ratio of input bits to output bits (e.g., 1/2).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" name="Google Shape;76;p3">
            <a:extLst>
              <a:ext uri="{FF2B5EF4-FFF2-40B4-BE49-F238E27FC236}">
                <a16:creationId xmlns:a16="http://schemas.microsoft.com/office/drawing/2014/main" id="{B2A11018-002A-4D3C-BE4A-C7832ED7EB1A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Google Shape;77;p3">
            <a:extLst>
              <a:ext uri="{FF2B5EF4-FFF2-40B4-BE49-F238E27FC236}">
                <a16:creationId xmlns:a16="http://schemas.microsoft.com/office/drawing/2014/main" id="{1780CC02-7318-42C4-920C-A05D2FF268F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0852AD08-6084-4EB2-BE00-79CCE1D2A4EE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       6/13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308610" y="38862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21717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Prototype: Visualizing the Trellis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750" y="83439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Trellis Diagram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is the most powerful way to visualize convolutional encoding. It shows all possible state transitions over time.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765810" y="2095137"/>
            <a:ext cx="79782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 dirty="0">
                <a:solidFill>
                  <a:srgbClr val="0B2F50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Remember</a:t>
            </a:r>
            <a:endParaRPr sz="1440" b="1" dirty="0">
              <a:solidFill>
                <a:srgbClr val="0B2F50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dirty="0">
                <a:solidFill>
                  <a:srgbClr val="0B2F50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Each path through the trellis represents a unique encoded sequence.</a:t>
            </a:r>
            <a:endParaRPr sz="1620" dirty="0">
              <a:solidFill>
                <a:srgbClr val="0B2F50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" name="Google Shape;76;p3">
            <a:extLst>
              <a:ext uri="{FF2B5EF4-FFF2-40B4-BE49-F238E27FC236}">
                <a16:creationId xmlns:a16="http://schemas.microsoft.com/office/drawing/2014/main" id="{EF458DD2-7062-415C-BE50-86F106EB4E88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Google Shape;77;p3">
            <a:extLst>
              <a:ext uri="{FF2B5EF4-FFF2-40B4-BE49-F238E27FC236}">
                <a16:creationId xmlns:a16="http://schemas.microsoft.com/office/drawing/2014/main" id="{C2A4840A-BCC6-4AAE-8594-80DE55F3CC2F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8;p3">
            <a:extLst>
              <a:ext uri="{FF2B5EF4-FFF2-40B4-BE49-F238E27FC236}">
                <a16:creationId xmlns:a16="http://schemas.microsoft.com/office/drawing/2014/main" id="{D1F54C79-4348-466B-9B6E-D7A5910563B6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	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7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0" y="-3891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Test Your Knowledge: The Encoding Process</a:t>
            </a:r>
            <a:endParaRPr sz="288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is the correct sequence of events when a bit enters a convolutional encoder?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encoder performs modulo-2 addition based on generator polynomials.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encoded output bits are transmitted over the channel.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register shifts all bits one position to the right.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bit enters the first stage of the shift register.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869795" y="640200"/>
            <a:ext cx="49341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dirty="0">
                <a:solidFill>
                  <a:srgbClr val="2C6E49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Answers on the next slide...</a:t>
            </a:r>
            <a:endParaRPr sz="1620" dirty="0">
              <a:solidFill>
                <a:srgbClr val="2C6E49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" name="Google Shape;76;p3">
            <a:extLst>
              <a:ext uri="{FF2B5EF4-FFF2-40B4-BE49-F238E27FC236}">
                <a16:creationId xmlns:a16="http://schemas.microsoft.com/office/drawing/2014/main" id="{E03D28CC-9B26-4784-90EF-59D13690A9AD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Google Shape;77;p3">
            <a:extLst>
              <a:ext uri="{FF2B5EF4-FFF2-40B4-BE49-F238E27FC236}">
                <a16:creationId xmlns:a16="http://schemas.microsoft.com/office/drawing/2014/main" id="{8B5D2F61-FAD5-49CC-A6D0-99084CE12831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8;p3">
            <a:extLst>
              <a:ext uri="{FF2B5EF4-FFF2-40B4-BE49-F238E27FC236}">
                <a16:creationId xmlns:a16="http://schemas.microsoft.com/office/drawing/2014/main" id="{F2743D68-8299-44CB-9E48-3A994A6A9C51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	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8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Test Your Knowledge: The Encoding Process</a:t>
            </a:r>
            <a:endParaRPr sz="288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is the correct sequence of events when a bit enters a convolutional encoder?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bit enters the first stage of the shift register.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encoder performs modulo-2 addition based on generator polynomials.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2.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encoded output bits are transmitted over the channel.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3.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register shifts all bits one position to the right.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4.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8321040" y="790878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✅​</a:t>
            </a:r>
            <a:endParaRPr sz="360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" name="Google Shape;76;p3">
            <a:extLst>
              <a:ext uri="{FF2B5EF4-FFF2-40B4-BE49-F238E27FC236}">
                <a16:creationId xmlns:a16="http://schemas.microsoft.com/office/drawing/2014/main" id="{DF10B45B-B7D7-4843-B3F8-B8363DF1B70C}"/>
              </a:ext>
            </a:extLst>
          </p:cNvPr>
          <p:cNvSpPr/>
          <p:nvPr/>
        </p:nvSpPr>
        <p:spPr>
          <a:xfrm>
            <a:off x="7726680" y="4523994"/>
            <a:ext cx="1417320" cy="50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" name="Google Shape;77;p3">
            <a:extLst>
              <a:ext uri="{FF2B5EF4-FFF2-40B4-BE49-F238E27FC236}">
                <a16:creationId xmlns:a16="http://schemas.microsoft.com/office/drawing/2014/main" id="{B34F1E25-2B98-499B-A54B-4C9D66B73610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">
            <a:extLst>
              <a:ext uri="{FF2B5EF4-FFF2-40B4-BE49-F238E27FC236}">
                <a16:creationId xmlns:a16="http://schemas.microsoft.com/office/drawing/2014/main" id="{9F814D46-7835-4CAE-8E80-AD654FB3C4A3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Convolutional Codes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	9/13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829</Words>
  <Application>Microsoft Office PowerPoint</Application>
  <PresentationFormat>On-screen Show (16:9)</PresentationFormat>
  <Paragraphs>93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</vt:lpstr>
      <vt:lpstr>Comic Neue</vt:lpstr>
      <vt:lpstr>Arial</vt:lpstr>
      <vt:lpstr>Times New Roman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3</cp:revision>
  <dcterms:created xsi:type="dcterms:W3CDTF">2026-05-20T05:18:07Z</dcterms:created>
  <dcterms:modified xsi:type="dcterms:W3CDTF">2026-05-20T05:28:30Z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53D920B2F4F5415FB90E623C9D7E98AE_13</vt:lpwstr>
  </property>
  <property fmtid="{D5CDD505-2E9C-101B-9397-08002B2CF9AE}" pid="3" name="KSOProductBuildVer">
    <vt:lpwstr>1033-12.1.0.26372</vt:lpwstr>
  </property>
</Properties>
</file>