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7" r:id="rId3"/>
    <p:sldId id="280" r:id="rId4"/>
    <p:sldId id="289" r:id="rId5"/>
    <p:sldId id="277" r:id="rId6"/>
    <p:sldId id="288" r:id="rId7"/>
    <p:sldId id="281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eldung.com/java-deep-cop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81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</a:t>
            </a:r>
            <a:r>
              <a:rPr lang="en-IN" sz="2333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Engineering-IOT</a:t>
            </a:r>
            <a:endParaRPr lang="en-IN" sz="2333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BBC7E5-4585-4753-2915-7B5A833126AB}"/>
              </a:ext>
            </a:extLst>
          </p:cNvPr>
          <p:cNvSpPr txBox="1"/>
          <p:nvPr/>
        </p:nvSpPr>
        <p:spPr>
          <a:xfrm>
            <a:off x="3461918" y="4246862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– 2: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D3C75C8-0243-6451-C31D-D5E4208D5D61}"/>
              </a:ext>
            </a:extLst>
          </p:cNvPr>
          <p:cNvSpPr txBox="1"/>
          <p:nvPr/>
        </p:nvSpPr>
        <p:spPr>
          <a:xfrm>
            <a:off x="4216289" y="4650278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COPY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EB32B8D-8339-4CEC-F088-698071CB4D76}"/>
              </a:ext>
            </a:extLst>
          </p:cNvPr>
          <p:cNvSpPr txBox="1"/>
          <p:nvPr/>
        </p:nvSpPr>
        <p:spPr>
          <a:xfrm>
            <a:off x="840260" y="6319747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Copy Constructor | </a:t>
            </a:r>
            <a:r>
              <a:rPr lang="en-IN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IN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K. </a:t>
            </a:r>
            <a:r>
              <a:rPr lang="en-IN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SNSCT</a:t>
            </a:r>
            <a:r>
              <a:rPr lang="en-IN" sz="1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57E92B1-CBE9-09E3-1803-13C7E6E0647A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135EB7A-A4C3-5342-7CE1-C7D836F75AE6}"/>
              </a:ext>
            </a:extLst>
          </p:cNvPr>
          <p:cNvSpPr txBox="1"/>
          <p:nvPr/>
        </p:nvSpPr>
        <p:spPr>
          <a:xfrm>
            <a:off x="5005311" y="5376218"/>
            <a:ext cx="330869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IN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.K</a:t>
            </a:r>
            <a:r>
              <a:rPr lang="en-IN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Sangeetha, </a:t>
            </a:r>
            <a:r>
              <a:rPr lang="en-IN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AP(SRG)/CSE-IOT 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686" y="6356350"/>
            <a:ext cx="6240163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xmlns="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81113A-F53D-E0AF-0F33-B5B8178AB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8F58112-FF73-CD71-D402-FEBE1BDC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4F4F24E-1FA4-0883-7121-4E50CFC0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8043" y="6356350"/>
            <a:ext cx="622780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90E8896-77B1-FE96-3BC1-827B372D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2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9FF910A-0A37-118F-FDB5-8EB247C5086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0C5AF4D-2550-778F-B513-227473C6DA7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Cloning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xmlns="" id="{E6821D2D-12D9-E3CF-1A06-259727C15DD1}"/>
              </a:ext>
            </a:extLst>
          </p:cNvPr>
          <p:cNvSpPr/>
          <p:nvPr/>
        </p:nvSpPr>
        <p:spPr>
          <a:xfrm>
            <a:off x="729049" y="1734544"/>
            <a:ext cx="1940010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159975C-F53F-EC95-C168-89312BFB4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84ADA98-18BF-628B-D58B-04913EDF499B}"/>
              </a:ext>
            </a:extLst>
          </p:cNvPr>
          <p:cNvSpPr txBox="1"/>
          <p:nvPr/>
        </p:nvSpPr>
        <p:spPr>
          <a:xfrm>
            <a:off x="2169642" y="2387975"/>
            <a:ext cx="91841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create an independent duplicate (a "clone") of an existing object, ensuring that changes to the copy do not affect the original object.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Object Cloning in PHP - Xpert Developer">
            <a:extLst>
              <a:ext uri="{FF2B5EF4-FFF2-40B4-BE49-F238E27FC236}">
                <a16:creationId xmlns:a16="http://schemas.microsoft.com/office/drawing/2014/main" xmlns="" id="{CA1CF52A-580B-3F3F-05F7-42B9FA9FD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434" y="3429000"/>
            <a:ext cx="4633129" cy="247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1612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1038" y="6356350"/>
            <a:ext cx="637608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3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86093DA-B6F6-51F7-A9F3-586B979A0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Arrow: Pentagon 12">
            <a:extLst>
              <a:ext uri="{FF2B5EF4-FFF2-40B4-BE49-F238E27FC236}">
                <a16:creationId xmlns:a16="http://schemas.microsoft.com/office/drawing/2014/main" xmlns="" id="{2D157623-9A9D-3BCE-21B8-52528E2762FC}"/>
              </a:ext>
            </a:extLst>
          </p:cNvPr>
          <p:cNvSpPr/>
          <p:nvPr/>
        </p:nvSpPr>
        <p:spPr>
          <a:xfrm>
            <a:off x="3712498" y="1739392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#1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B3F567F7-BD7C-2211-C420-828A24010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918" y="2278168"/>
            <a:ext cx="3847350" cy="3331798"/>
          </a:xfrm>
          <a:prstGeom prst="rect">
            <a:avLst/>
          </a:prstGeom>
        </p:spPr>
      </p:pic>
      <p:pic>
        <p:nvPicPr>
          <p:cNvPr id="1026" name="Picture 2" descr="Clone Photo Royalty-Free Images ...">
            <a:extLst>
              <a:ext uri="{FF2B5EF4-FFF2-40B4-BE49-F238E27FC236}">
                <a16:creationId xmlns:a16="http://schemas.microsoft.com/office/drawing/2014/main" xmlns="" id="{4AAA32E6-241A-5E09-6C8B-9DC750E0F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8008" y="2278168"/>
            <a:ext cx="3241589" cy="261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D882BBC-1ABF-A571-8042-48A0E4E9A022}"/>
              </a:ext>
            </a:extLst>
          </p:cNvPr>
          <p:cNvSpPr txBox="1"/>
          <p:nvPr/>
        </p:nvSpPr>
        <p:spPr>
          <a:xfrm>
            <a:off x="2603156" y="2889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Cloning</a:t>
            </a: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xmlns="" id="{09D40349-C520-D45D-BC56-6D5AD07602C2}"/>
              </a:ext>
            </a:extLst>
          </p:cNvPr>
          <p:cNvSpPr/>
          <p:nvPr/>
        </p:nvSpPr>
        <p:spPr>
          <a:xfrm>
            <a:off x="8258883" y="1973072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#2</a:t>
            </a:r>
          </a:p>
        </p:txBody>
      </p:sp>
    </p:spTree>
    <p:extLst>
      <p:ext uri="{BB962C8B-B14F-4D97-AF65-F5344CB8AC3E}">
        <p14:creationId xmlns:p14="http://schemas.microsoft.com/office/powerpoint/2010/main" xmlns="" val="130640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655333-A464-57CB-B3B3-A7521415F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37F1D74-096A-5C37-5E79-035BA15D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A55C86C-6E5F-7184-E950-B88FBFBDF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0465" y="6356350"/>
            <a:ext cx="6326659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DFF037-D094-5440-0807-2AEEEDF8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4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B946D94-D5FA-F6F1-0FB1-CB7B92ACDC7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A839D01-7C51-168D-77F3-093982EF2E2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B3941BD-86DC-E7A9-3141-3071DCD69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Arrow: Pentagon 12">
            <a:extLst>
              <a:ext uri="{FF2B5EF4-FFF2-40B4-BE49-F238E27FC236}">
                <a16:creationId xmlns:a16="http://schemas.microsoft.com/office/drawing/2014/main" xmlns="" id="{53908689-3251-2820-D9FE-12C10042BD02}"/>
              </a:ext>
            </a:extLst>
          </p:cNvPr>
          <p:cNvSpPr/>
          <p:nvPr/>
        </p:nvSpPr>
        <p:spPr>
          <a:xfrm>
            <a:off x="829962" y="1838580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538443D-54A7-A9E3-D3D9-2885822B9B02}"/>
              </a:ext>
            </a:extLst>
          </p:cNvPr>
          <p:cNvSpPr txBox="1"/>
          <p:nvPr/>
        </p:nvSpPr>
        <p:spPr>
          <a:xfrm>
            <a:off x="2603156" y="2889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Cloning Types</a:t>
            </a:r>
          </a:p>
        </p:txBody>
      </p:sp>
      <p:pic>
        <p:nvPicPr>
          <p:cNvPr id="2050" name="Picture 2" descr="C# Object Clone Wars | C# 411">
            <a:extLst>
              <a:ext uri="{FF2B5EF4-FFF2-40B4-BE49-F238E27FC236}">
                <a16:creationId xmlns:a16="http://schemas.microsoft.com/office/drawing/2014/main" xmlns="" id="{6A9ED594-37FE-300C-3190-2DAC2832F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9167" y="2004164"/>
            <a:ext cx="7286368" cy="337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25526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8623041-696D-188B-07CF-9C5FA54A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6703" y="6356350"/>
            <a:ext cx="6796217" cy="365125"/>
          </a:xfrm>
        </p:spPr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/SNSCT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800E80E-4FFD-63DF-826A-F8D266F3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6E123B8-8F1C-F226-5CF5-6484B3682B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F7A628-5352-53DC-EC56-3689B57C086F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74387F-A8A9-8AA4-F661-F46BC97DFCF5}"/>
              </a:ext>
            </a:extLst>
          </p:cNvPr>
          <p:cNvSpPr txBox="1"/>
          <p:nvPr/>
        </p:nvSpPr>
        <p:spPr>
          <a:xfrm>
            <a:off x="679623" y="2256119"/>
            <a:ext cx="10674177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copy constructor in a Java class is a constructor that creates an object using another object of the same Java class.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want to copy a complex object that has several fields, or when we want to make a 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deep copy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an existing object.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duplicate objects without sharing references (deep copy).</a:t>
            </a: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pass objects by value rather than by reference.</a:t>
            </a: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mutable classes and want to avoid unintended side effects.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C62DD7C5-1E45-0C6F-7552-52E14401E94E}"/>
              </a:ext>
            </a:extLst>
          </p:cNvPr>
          <p:cNvSpPr/>
          <p:nvPr/>
        </p:nvSpPr>
        <p:spPr>
          <a:xfrm>
            <a:off x="807308" y="1547059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A34F326-D31E-1ED7-C0FB-2D7DB545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22/01/26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A136DB71-737D-AC36-9B04-AB6271C844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10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4217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7CB9FE7-14D2-C449-3935-CD490CA23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7F0D75B-7AB3-5B65-75A3-E19AC020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57E40C3-1E01-5C83-023F-7FC50CBA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9405" y="6356350"/>
            <a:ext cx="6192795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3CDD70-C8D2-412C-939D-FCD70566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6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D85F093-80DE-9584-A6B0-63547A13457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5F070F5-C9FE-5958-2BCB-5BB4E2B8FB46}"/>
              </a:ext>
            </a:extLst>
          </p:cNvPr>
          <p:cNvSpPr txBox="1"/>
          <p:nvPr/>
        </p:nvSpPr>
        <p:spPr>
          <a:xfrm>
            <a:off x="2778918" y="1207870"/>
            <a:ext cx="4413507" cy="477053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Person {   // class variables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String name;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int age;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parameterised constructor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Person(String name, int age){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this.name = name;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creating display function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void display(){  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 : "+this.name);  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("Age : "+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create a new object of class Person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p = new Person("Mohan", 15);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6B3742ED-F55A-FEC3-00C9-A5A15431A398}"/>
              </a:ext>
            </a:extLst>
          </p:cNvPr>
          <p:cNvSpPr/>
          <p:nvPr/>
        </p:nvSpPr>
        <p:spPr>
          <a:xfrm>
            <a:off x="386536" y="1207870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8318E63-7668-5916-A7C4-CAA3A46790A4}"/>
              </a:ext>
            </a:extLst>
          </p:cNvPr>
          <p:cNvSpPr txBox="1"/>
          <p:nvPr/>
        </p:nvSpPr>
        <p:spPr>
          <a:xfrm>
            <a:off x="2691713" y="189224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(Shallow)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6DE8712-F205-883F-44C1-C883583EEBE6}"/>
              </a:ext>
            </a:extLst>
          </p:cNvPr>
          <p:cNvSpPr txBox="1"/>
          <p:nvPr/>
        </p:nvSpPr>
        <p:spPr>
          <a:xfrm>
            <a:off x="386536" y="2435110"/>
            <a:ext cx="2261286" cy="3300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original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copied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AC1E986-A183-A520-A0EF-EEB16F0E231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3266" y="227479"/>
            <a:ext cx="731303" cy="7201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FCE7315-D021-7AF4-4185-15CBB04B1D17}"/>
              </a:ext>
            </a:extLst>
          </p:cNvPr>
          <p:cNvSpPr txBox="1"/>
          <p:nvPr/>
        </p:nvSpPr>
        <p:spPr>
          <a:xfrm>
            <a:off x="7302606" y="1207870"/>
            <a:ext cx="4502858" cy="403187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display original person details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original object");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 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a new object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p1;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copying p to p1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p1 = p;  // performs a shallow copy          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Display copied person details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copied object");       p1.display();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32493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9405" y="6356350"/>
            <a:ext cx="6192795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7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2A651CC-43AD-7156-05E1-73EEFD8A280C}"/>
              </a:ext>
            </a:extLst>
          </p:cNvPr>
          <p:cNvSpPr txBox="1"/>
          <p:nvPr/>
        </p:nvSpPr>
        <p:spPr>
          <a:xfrm>
            <a:off x="2778918" y="1207870"/>
            <a:ext cx="4413507" cy="453970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Student {</a:t>
            </a:r>
          </a:p>
          <a:p>
            <a:endParaRPr lang="en-IN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private String 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private int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parameterised constructor</a:t>
            </a:r>
            <a:endParaRPr lang="en-IN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Student(String name, int age){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this.name = 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defining copy constructor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Student(Student s){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this.name = s.name;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creating display function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void display(){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 : "+this.name);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("Age : "+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F034A43F-91FE-8F46-24A4-0C2A581B0C5C}"/>
              </a:ext>
            </a:extLst>
          </p:cNvPr>
          <p:cNvSpPr/>
          <p:nvPr/>
        </p:nvSpPr>
        <p:spPr>
          <a:xfrm>
            <a:off x="386536" y="1048541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929055F-610D-82C0-BEC6-E1B2AF5E9D2A}"/>
              </a:ext>
            </a:extLst>
          </p:cNvPr>
          <p:cNvSpPr txBox="1"/>
          <p:nvPr/>
        </p:nvSpPr>
        <p:spPr>
          <a:xfrm>
            <a:off x="2691713" y="189224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(Deep)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5C9F661-F857-59DE-069E-A9A8357B3BE7}"/>
              </a:ext>
            </a:extLst>
          </p:cNvPr>
          <p:cNvSpPr txBox="1"/>
          <p:nvPr/>
        </p:nvSpPr>
        <p:spPr>
          <a:xfrm>
            <a:off x="386536" y="2435110"/>
            <a:ext cx="2261286" cy="3300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original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copied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D4B25B4-6274-D149-8835-801A61B8553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3266" y="227479"/>
            <a:ext cx="731303" cy="7201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8826B24-6BAB-1FBA-07FD-6EEE42B21FD1}"/>
              </a:ext>
            </a:extLst>
          </p:cNvPr>
          <p:cNvSpPr txBox="1"/>
          <p:nvPr/>
        </p:nvSpPr>
        <p:spPr>
          <a:xfrm>
            <a:off x="7302606" y="1207870"/>
            <a:ext cx="4502858" cy="390876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object of class Student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Student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Student("Mohan", 15);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original student details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original object");</a:t>
            </a:r>
          </a:p>
          <a:p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copied student details</a:t>
            </a:r>
          </a:p>
          <a:p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copied object");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copiedStudent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Student(s);</a:t>
            </a:r>
          </a:p>
          <a:p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copiedStudent.display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3313813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2249" y="6356349"/>
            <a:ext cx="634310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B5197A6-4C83-5F98-2E56-5D17117503C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Mind-map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058BB9A-FE21-BF10-93B4-ADC0EF711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10" y="2123893"/>
            <a:ext cx="933580" cy="919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C7A15E9-8DDF-93E8-4BA3-7EA7E4B44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227" y="2123893"/>
            <a:ext cx="8981162" cy="338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5271" y="6372582"/>
            <a:ext cx="6450227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K. </a:t>
            </a:r>
            <a:r>
              <a:rPr lang="en-I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92C6A20-0C34-9585-0E29-5B647E55F0CB}"/>
              </a:ext>
            </a:extLst>
          </p:cNvPr>
          <p:cNvSpPr txBox="1"/>
          <p:nvPr/>
        </p:nvSpPr>
        <p:spPr>
          <a:xfrm>
            <a:off x="943495" y="1220960"/>
            <a:ext cx="1051378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 when you use the assignment operator (=) to assign one object to another (obj2 = obj1;) in Java?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A copy constructor is implicitly called.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 new, separate object is created with copied values.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Both object references point to the same memory location (they become aliases).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The original object (obj1) is destroyed.</a:t>
            </a: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is a copy constructor typically used in Java?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To destroy an object and free up memory.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To initialize a new object with the data from an existing object.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To call the superclass's constructor automatically.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When an object is passed to a method by reference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4C2800-5A56-44B9-1D64-85EAE7847F23}"/>
              </a:ext>
            </a:extLst>
          </p:cNvPr>
          <p:cNvSpPr txBox="1"/>
          <p:nvPr/>
        </p:nvSpPr>
        <p:spPr>
          <a:xfrm>
            <a:off x="8394872" y="2010103"/>
            <a:ext cx="159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5C1939B-2401-86BE-646E-CB13D317482E}"/>
              </a:ext>
            </a:extLst>
          </p:cNvPr>
          <p:cNvSpPr txBox="1"/>
          <p:nvPr/>
        </p:nvSpPr>
        <p:spPr>
          <a:xfrm>
            <a:off x="8505305" y="452301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49658AA-2892-2E9C-2106-041286212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678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796</Words>
  <Application>Microsoft Office PowerPoint</Application>
  <PresentationFormat>Custom</PresentationFormat>
  <Paragraphs>167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Sangeetha Somasundaram</dc:creator>
  <cp:lastModifiedBy>new</cp:lastModifiedBy>
  <cp:revision>21</cp:revision>
  <dcterms:created xsi:type="dcterms:W3CDTF">2026-01-22T04:20:46Z</dcterms:created>
  <dcterms:modified xsi:type="dcterms:W3CDTF">2026-05-19T11:03:54Z</dcterms:modified>
</cp:coreProperties>
</file>