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c Neue" panose="020B0604020202020204" charset="0"/>
      <p:regular r:id="rId21"/>
      <p:bold r:id="rId22"/>
      <p:italic r:id="rId23"/>
      <p:boldItalic r:id="rId24"/>
    </p:embeddedFont>
    <p:embeddedFont>
      <p:font typeface="Luckiest Guy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5c86a32c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5c86a32c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6a0d5c88ce4c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6a0d5c88ce4c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6a0d5c8935e8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6a0d5c8935e8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6a0d5c89e04b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6a0d5c89e04b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5c871c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5c871c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6a0d5c874f2d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6a0d5c874f2d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6a0d5c877c5a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6a0d5c877c5a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a0d5c877c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a0d5c877c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a0d5c87e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a0d5c87e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a0d5c88a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a0d5c88a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a0d5c88ca76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a0d5c88ca76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a0d5c88caa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a0d5c88caa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0B3470CB-8565-4B6D-BE18-A08B86E714EF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4B62C992-16C4-4FFE-AEDB-8B041FDA992B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CA17454B-614A-4AB5-96E6-854FFC001BDB}"/>
              </a:ext>
            </a:extLst>
          </p:cNvPr>
          <p:cNvSpPr/>
          <p:nvPr/>
        </p:nvSpPr>
        <p:spPr>
          <a:xfrm>
            <a:off x="736408" y="669995"/>
            <a:ext cx="7293934" cy="427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Techniques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MASTERING DIGITAL COMMUNICATION AND APPLICATIONS</a:t>
            </a:r>
          </a:p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80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DECODING THE HIDDEN PATTERN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30A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4FD67E2F-5916-463E-9023-DD9242680736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3547AE7F-7C1D-4169-9089-424E7E066D7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;p1">
            <a:extLst>
              <a:ext uri="{FF2B5EF4-FFF2-40B4-BE49-F238E27FC236}">
                <a16:creationId xmlns:a16="http://schemas.microsoft.com/office/drawing/2014/main" id="{DA674229-CB45-40FB-8BE0-D4D15DF0633D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897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TEST: THE VITERBI SEQUENCE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sequence of operations at each time interval in a Viterbi decoder?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Calculate branch metrics for all paths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Add branch metrics to existing path metrics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Select the path with the minimum total metric (survivor)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Update the state metric and store the decision bit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8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13" name="Google Shape;58;p1">
            <a:extLst>
              <a:ext uri="{FF2B5EF4-FFF2-40B4-BE49-F238E27FC236}">
                <a16:creationId xmlns:a16="http://schemas.microsoft.com/office/drawing/2014/main" id="{64A58953-2430-4297-9D7A-1FBED74E11B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8;p3">
            <a:extLst>
              <a:ext uri="{FF2B5EF4-FFF2-40B4-BE49-F238E27FC236}">
                <a16:creationId xmlns:a16="http://schemas.microsoft.com/office/drawing/2014/main" id="{3B202249-9A29-4422-9220-955938039EE3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10/14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2788920"/>
            <a:ext cx="8572500" cy="20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SUMMARY MIND MAP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28575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Concepts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Efficiency: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O(L) complexity vs exponential.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Metrics: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Hamming for hard; Euclidean for soft.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Storage: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Only survivors kept at each state.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65201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Performance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Constraint Length (K):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Improves error correction but doubles complexity.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Applications: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Deep space, WiFi, 5G, Hard drives.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97E2FDE9-2DB5-4A54-B582-472088FF0D58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C805C1DE-022A-4BE0-A96C-57E12A1648E6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11/14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FINAL REFLECTION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 a scenario where a satellite has limited battery power but needs to transmit high-resolution images, would you increase the constraint length (K) of your Viterbi decoder? Why or why not?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B320954E-0526-4CA6-9594-D244570D87CE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12183476-D1FB-433A-BFCE-1FA1154C1111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12/14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FINAL REFLECTION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Increasing K improves error correction (fewer re-transmissions needed).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However, it increases computational load exponentially (2ᴷ⁻¹).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This might drain the battery faster due to processing energy.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Engineers must find the 'Sweet Spot' between power and reliability.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EBBFEC82-57C1-4730-8849-EAF036F3E677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0AF7D061-3889-4C03-AB49-428FEB87F109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13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">
            <a:extLst>
              <a:ext uri="{FF2B5EF4-FFF2-40B4-BE49-F238E27FC236}">
                <a16:creationId xmlns:a16="http://schemas.microsoft.com/office/drawing/2014/main" id="{784D6CB5-6AC5-4254-8B61-05B003FC733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3">
            <a:extLst>
              <a:ext uri="{FF2B5EF4-FFF2-40B4-BE49-F238E27FC236}">
                <a16:creationId xmlns:a16="http://schemas.microsoft.com/office/drawing/2014/main" id="{20A9C08D-2B6B-439F-9F19-D2DC6D8852FF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14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09B42-3696-45BB-AAA5-D159D35F21D8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255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4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DECODING THE HIDDEN PATTERN</a:t>
            </a:r>
            <a:endParaRPr sz="3240" dirty="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Mastering the Viterbi Algorithm in Information Coding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5" name="Google Shape;58;p1">
            <a:extLst>
              <a:ext uri="{FF2B5EF4-FFF2-40B4-BE49-F238E27FC236}">
                <a16:creationId xmlns:a16="http://schemas.microsoft.com/office/drawing/2014/main" id="{3EE663FF-B543-4173-9EF3-B7F3F988CE5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;p3">
            <a:extLst>
              <a:ext uri="{FF2B5EF4-FFF2-40B4-BE49-F238E27FC236}">
                <a16:creationId xmlns:a16="http://schemas.microsoft.com/office/drawing/2014/main" id="{947E0539-1F9A-4272-A75F-D15F7BD2F464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3022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857250"/>
            <a:ext cx="116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RECAP &amp; HOOK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85750" y="276606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08610" y="282321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ICEBREAKER: THE BLURRED MESSAGE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85750" y="1165860"/>
            <a:ext cx="45720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Imagine you receive a text message through heavy interference: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'Meet me at the p_rk'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Your brain instantly fills in 'park' because it's the most likely sequence. In digital communication, how does a machine do this mathematically?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65810" y="278892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We've studied Convolutional Codes. Today, we learn the 'Gold Standard' for decoding them: the Viterbi Algorithm.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8218D1E3-3F16-49FD-9595-B2D5B327802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E22523C9-8684-4050-8B53-DA3D33F9F450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3/14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89752"/>
            <a:ext cx="3829049" cy="406691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286250" y="857250"/>
            <a:ext cx="140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DESIGN THINKING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286250" y="341757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4309110" y="34747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EMPATHIZE: THE ENGINEER'S CHALLENGE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286250" y="116586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Persona: Aarav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Aarav is a telecommunications engineer at a 5G startup in Bengaluru.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Problem: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His data packets are getting corrupted by noise. He needs a decoding method that is highly accurate but doesn't consume infinite battery power on a smartphone.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766310" y="344043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Example</a:t>
            </a:r>
            <a:endParaRPr sz="1440" b="1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Brute-force checking every possible path for a 100-bit message would take more time than the age of the universe!</a:t>
            </a:r>
            <a:endParaRPr sz="1620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8DC0E014-E5A6-41E8-87E3-D5C976364C3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BE1CB918-A470-4F28-A449-DB5FC8BB4A62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4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DEFINE &amp; IDEATE: MAXIMUM LIKELIHOOD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5750" y="788670"/>
            <a:ext cx="85725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To help Aarav, we define our goal: find 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Maximum Likelihood (ML)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sequence. We use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Dynamic Programming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to break the problem into steps and discard impossible paths early.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85750" y="1588770"/>
            <a:ext cx="41949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'Hard' Way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Exhaustive search of 2ⁿ paths. Complexity grows exponentially.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652010" y="1588770"/>
            <a:ext cx="41949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Viterbi Way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Compare paths at each state. Keep the 'survivor' and prune the rest.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255C190D-0AB6-4983-9BA8-B1C603BF402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D78F1D35-176E-4912-B6B2-9EF468119BDC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5/14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285750" y="857250"/>
            <a:ext cx="14172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TECHNICAL DEPTH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THE TRELLIS STRUCTURE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Viterbi algorithm operates on a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Trellis Diagram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Nodes: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Represent the possible states of the encoder memory.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Edges: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Represent transitions between states based on input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Branch Metric: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distance (usually Hamming distance) between received bits and the edge label.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08BC85F9-55F3-4C50-A164-25CC4D50407F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01F6047B-9E3C-4818-B894-74B5A2955B26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6/14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50" y="7886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11830" y="7886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49340" y="7886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71450" y="27317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3097530" y="27317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6035040" y="27317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PROTOTYPE: THE DECODING STEP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85750" y="31889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Calculate Metrics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At each time step, calculate the Hamming distance for all incoming branches.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211830" y="318897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Select Survivor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Sum the branch metric with the previous 'Path Metric'. Keep the minimum.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149340" y="3188970"/>
            <a:ext cx="26976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Traceback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Once the whole message is processed, follow the surviving path backward to find the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12" name="Google Shape;58;p1">
            <a:extLst>
              <a:ext uri="{FF2B5EF4-FFF2-40B4-BE49-F238E27FC236}">
                <a16:creationId xmlns:a16="http://schemas.microsoft.com/office/drawing/2014/main" id="{33474DBB-7AED-4646-B013-9A5A9909A93F}"/>
              </a:ext>
            </a:extLst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8;p3">
            <a:extLst>
              <a:ext uri="{FF2B5EF4-FFF2-40B4-BE49-F238E27FC236}">
                <a16:creationId xmlns:a16="http://schemas.microsoft.com/office/drawing/2014/main" id="{FBE5C443-26C9-4222-AAE8-C415BC1DA9C3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7/14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3714750" y="1074420"/>
            <a:ext cx="19317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INTERDISCIPLINARY LINKS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714750" y="3406140"/>
            <a:ext cx="5143500" cy="1086000"/>
          </a:xfrm>
          <a:prstGeom prst="roundRect">
            <a:avLst>
              <a:gd name="adj" fmla="val 16667"/>
            </a:avLst>
          </a:prstGeom>
          <a:solidFill>
            <a:srgbClr val="EEEDFE"/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737610" y="34632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714750" y="38862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 b="1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BREADTH: BEYOND BITS</a:t>
            </a:r>
            <a:endParaRPr sz="2880" b="1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714750" y="1383030"/>
            <a:ext cx="51435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Viterbi algorithm isn't just for satellites. It's the engine behind: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Speech Recognition: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Mapping sound waves to phonemes.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Bioinformatics: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Aligning DNA sequences.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Natural Language Processing: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Part-of-speech tagging.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194810" y="3429000"/>
            <a:ext cx="4549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08044D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Fun fact</a:t>
            </a:r>
            <a:endParaRPr sz="1440" b="1">
              <a:solidFill>
                <a:srgbClr val="08044D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8044D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Andrew Viterbi, the inventor, used the profits from this algorithm to co-found Qualcomm!</a:t>
            </a:r>
            <a:endParaRPr sz="1620">
              <a:solidFill>
                <a:srgbClr val="08044D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A9E0CAAE-8A30-4958-9296-770C0F53C7E7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6A3E2FDD-583C-4102-8E80-206E27F6EB66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/14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TEST: THE VITERBI SEQUENCE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correct sequence of operations at each time interval in a Viterbi decoder?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Select the path with the minimum total metric (survivor)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Update the state metric and store the decision bit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Calculate branch metrics for all paths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Add branch metrics to existing path metrics</a:t>
            </a:r>
            <a:endParaRPr sz="16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D90368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0004F0A6-5622-4E67-94A0-43038AE8ECB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4DB81364-E209-4A0C-9C9D-0F5E95F32A7E}"/>
              </a:ext>
            </a:extLst>
          </p:cNvPr>
          <p:cNvSpPr/>
          <p:nvPr/>
        </p:nvSpPr>
        <p:spPr>
          <a:xfrm>
            <a:off x="334179" y="4831147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| 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DECODING THE HIDDEN PATTERN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9/14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933</Words>
  <Application>Microsoft Office PowerPoint</Application>
  <PresentationFormat>On-screen Show (16:9)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</vt:lpstr>
      <vt:lpstr>Luckiest Guy</vt:lpstr>
      <vt:lpstr>Arial</vt:lpstr>
      <vt:lpstr>Times New Roman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4</cp:revision>
  <dcterms:created xsi:type="dcterms:W3CDTF">2026-05-20T07:03:09Z</dcterms:created>
  <dcterms:modified xsi:type="dcterms:W3CDTF">2026-05-20T07:41:10Z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9A42AD202F944366BC1435C8D9A0EDF6_13</vt:lpwstr>
  </property>
  <property fmtid="{D5CDD505-2E9C-101B-9397-08002B2CF9AE}" pid="3" name="KSOProductBuildVer">
    <vt:lpwstr>1033-12.1.0.26372</vt:lpwstr>
  </property>
</Properties>
</file>