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7"/>
  </p:notesMasterIdLst>
  <p:sldIdLst>
    <p:sldId id="273" r:id="rId2"/>
    <p:sldId id="278" r:id="rId3"/>
    <p:sldId id="265" r:id="rId4"/>
    <p:sldId id="276" r:id="rId5"/>
    <p:sldId id="267"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napToObjects="1">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390F6F-1A69-4BF0-81E3-0B7B188497CB}" type="datetimeFigureOut">
              <a:rPr lang="en-IN" smtClean="0"/>
              <a:pPr/>
              <a:t>15-05-2026</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B828B8-9A32-4E85-AE07-A0E92E89DF5D}" type="slidenum">
              <a:rPr lang="en-IN" smtClean="0"/>
              <a:pPr/>
              <a:t>‹#›</a:t>
            </a:fld>
            <a:endParaRPr lang="en-IN"/>
          </a:p>
        </p:txBody>
      </p:sp>
    </p:spTree>
    <p:extLst>
      <p:ext uri="{BB962C8B-B14F-4D97-AF65-F5344CB8AC3E}">
        <p14:creationId xmlns="" xmlns:p14="http://schemas.microsoft.com/office/powerpoint/2010/main" val="3793165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7B828B8-9A32-4E85-AE07-A0E92E89DF5D}" type="slidenum">
              <a:rPr lang="en-IN" smtClean="0"/>
              <a:pPr/>
              <a:t>1</a:t>
            </a:fld>
            <a:endParaRPr lang="en-IN"/>
          </a:p>
        </p:txBody>
      </p:sp>
    </p:spTree>
    <p:extLst>
      <p:ext uri="{BB962C8B-B14F-4D97-AF65-F5344CB8AC3E}">
        <p14:creationId xmlns="" xmlns:p14="http://schemas.microsoft.com/office/powerpoint/2010/main" val="680600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B6A399D-3FC2-45A5-BF5F-D393B0C5BA35}" type="datetime1">
              <a:rPr lang="en-US" smtClean="0"/>
              <a:pPr/>
              <a:t>5/15/2026</a:t>
            </a:fld>
            <a:endParaRPr lang="en-US"/>
          </a:p>
        </p:txBody>
      </p:sp>
      <p:sp>
        <p:nvSpPr>
          <p:cNvPr id="5" name="Footer Placeholder 4"/>
          <p:cNvSpPr>
            <a:spLocks noGrp="1"/>
          </p:cNvSpPr>
          <p:nvPr>
            <p:ph type="ftr" sz="quarter" idx="11"/>
          </p:nvPr>
        </p:nvSpPr>
        <p:spPr/>
        <p:txBody>
          <a:bodyPr/>
          <a:lstStyle/>
          <a:p>
            <a:r>
              <a:rPr lang="en-US" smtClean="0"/>
              <a:t>17/2/26  | Business Calculus &amp; Financial Computation|  Dr.K.Sasikala</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9F713E-2F7A-4029-88FF-D459332C83B6}" type="datetime1">
              <a:rPr lang="en-US" smtClean="0"/>
              <a:pPr/>
              <a:t>5/15/2026</a:t>
            </a:fld>
            <a:endParaRPr lang="en-US"/>
          </a:p>
        </p:txBody>
      </p:sp>
      <p:sp>
        <p:nvSpPr>
          <p:cNvPr id="5" name="Footer Placeholder 4"/>
          <p:cNvSpPr>
            <a:spLocks noGrp="1"/>
          </p:cNvSpPr>
          <p:nvPr>
            <p:ph type="ftr" sz="quarter" idx="11"/>
          </p:nvPr>
        </p:nvSpPr>
        <p:spPr/>
        <p:txBody>
          <a:bodyPr/>
          <a:lstStyle/>
          <a:p>
            <a:r>
              <a:rPr lang="en-US" smtClean="0"/>
              <a:t>17/2/26  | Business Calculus &amp; Financial Computation|  Dr.K.Sasikala</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5B5A3C-0A42-437B-841A-F5BEAC869A5C}" type="datetime1">
              <a:rPr lang="en-US" smtClean="0"/>
              <a:pPr/>
              <a:t>5/15/2026</a:t>
            </a:fld>
            <a:endParaRPr lang="en-US"/>
          </a:p>
        </p:txBody>
      </p:sp>
      <p:sp>
        <p:nvSpPr>
          <p:cNvPr id="5" name="Footer Placeholder 4"/>
          <p:cNvSpPr>
            <a:spLocks noGrp="1"/>
          </p:cNvSpPr>
          <p:nvPr>
            <p:ph type="ftr" sz="quarter" idx="11"/>
          </p:nvPr>
        </p:nvSpPr>
        <p:spPr/>
        <p:txBody>
          <a:bodyPr/>
          <a:lstStyle/>
          <a:p>
            <a:r>
              <a:rPr lang="en-US" smtClean="0"/>
              <a:t>17/2/26  | Business Calculus &amp; Financial Computation|  Dr.K.Sasikala</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4566DF-16C6-4033-B952-2EDF75213104}" type="datetime1">
              <a:rPr lang="en-US" smtClean="0"/>
              <a:pPr/>
              <a:t>5/15/2026</a:t>
            </a:fld>
            <a:endParaRPr lang="en-US"/>
          </a:p>
        </p:txBody>
      </p:sp>
      <p:sp>
        <p:nvSpPr>
          <p:cNvPr id="5" name="Footer Placeholder 4"/>
          <p:cNvSpPr>
            <a:spLocks noGrp="1"/>
          </p:cNvSpPr>
          <p:nvPr>
            <p:ph type="ftr" sz="quarter" idx="11"/>
          </p:nvPr>
        </p:nvSpPr>
        <p:spPr/>
        <p:txBody>
          <a:bodyPr/>
          <a:lstStyle/>
          <a:p>
            <a:r>
              <a:rPr lang="en-US" smtClean="0"/>
              <a:t>17/2/26  | Business Calculus &amp; Financial Computation|  Dr.K.Sasikala</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2CACED-2489-41AA-873F-7AA113586C9A}" type="datetime1">
              <a:rPr lang="en-US" smtClean="0"/>
              <a:pPr/>
              <a:t>5/15/2026</a:t>
            </a:fld>
            <a:endParaRPr lang="en-US"/>
          </a:p>
        </p:txBody>
      </p:sp>
      <p:sp>
        <p:nvSpPr>
          <p:cNvPr id="5" name="Footer Placeholder 4"/>
          <p:cNvSpPr>
            <a:spLocks noGrp="1"/>
          </p:cNvSpPr>
          <p:nvPr>
            <p:ph type="ftr" sz="quarter" idx="11"/>
          </p:nvPr>
        </p:nvSpPr>
        <p:spPr/>
        <p:txBody>
          <a:bodyPr/>
          <a:lstStyle/>
          <a:p>
            <a:r>
              <a:rPr lang="en-US" smtClean="0"/>
              <a:t>17/2/26  | Business Calculus &amp; Financial Computation|  Dr.K.Sasikala</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76BB5D5-82D5-47B5-B8C9-5418C1C48691}" type="datetime1">
              <a:rPr lang="en-US" smtClean="0"/>
              <a:pPr/>
              <a:t>5/15/2026</a:t>
            </a:fld>
            <a:endParaRPr lang="en-US"/>
          </a:p>
        </p:txBody>
      </p:sp>
      <p:sp>
        <p:nvSpPr>
          <p:cNvPr id="6" name="Footer Placeholder 5"/>
          <p:cNvSpPr>
            <a:spLocks noGrp="1"/>
          </p:cNvSpPr>
          <p:nvPr>
            <p:ph type="ftr" sz="quarter" idx="11"/>
          </p:nvPr>
        </p:nvSpPr>
        <p:spPr/>
        <p:txBody>
          <a:bodyPr/>
          <a:lstStyle/>
          <a:p>
            <a:r>
              <a:rPr lang="en-US" smtClean="0"/>
              <a:t>17/2/26  | Business Calculus &amp; Financial Computation|  Dr.K.Sasikala</a:t>
            </a:r>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AEFD9F8-CBD7-4F1E-B72E-BDD2564DCBA9}" type="datetime1">
              <a:rPr lang="en-US" smtClean="0"/>
              <a:pPr/>
              <a:t>5/15/2026</a:t>
            </a:fld>
            <a:endParaRPr lang="en-US"/>
          </a:p>
        </p:txBody>
      </p:sp>
      <p:sp>
        <p:nvSpPr>
          <p:cNvPr id="8" name="Footer Placeholder 7"/>
          <p:cNvSpPr>
            <a:spLocks noGrp="1"/>
          </p:cNvSpPr>
          <p:nvPr>
            <p:ph type="ftr" sz="quarter" idx="11"/>
          </p:nvPr>
        </p:nvSpPr>
        <p:spPr/>
        <p:txBody>
          <a:bodyPr/>
          <a:lstStyle/>
          <a:p>
            <a:r>
              <a:rPr lang="en-US" smtClean="0"/>
              <a:t>17/2/26  | Business Calculus &amp; Financial Computation|  Dr.K.Sasikala</a:t>
            </a:r>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2502F94-3AAD-414A-92B6-098A6E989CF0}" type="datetime1">
              <a:rPr lang="en-US" smtClean="0"/>
              <a:pPr/>
              <a:t>5/15/2026</a:t>
            </a:fld>
            <a:endParaRPr lang="en-US"/>
          </a:p>
        </p:txBody>
      </p:sp>
      <p:sp>
        <p:nvSpPr>
          <p:cNvPr id="4" name="Footer Placeholder 3"/>
          <p:cNvSpPr>
            <a:spLocks noGrp="1"/>
          </p:cNvSpPr>
          <p:nvPr>
            <p:ph type="ftr" sz="quarter" idx="11"/>
          </p:nvPr>
        </p:nvSpPr>
        <p:spPr/>
        <p:txBody>
          <a:bodyPr/>
          <a:lstStyle/>
          <a:p>
            <a:r>
              <a:rPr lang="en-US" smtClean="0"/>
              <a:t>17/2/26  | Business Calculus &amp; Financial Computation|  Dr.K.Sasikala</a:t>
            </a:r>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B8BD84-A666-450D-9A04-90ADBB8EE9AF}" type="datetime1">
              <a:rPr lang="en-US" smtClean="0"/>
              <a:pPr/>
              <a:t>5/15/2026</a:t>
            </a:fld>
            <a:endParaRPr lang="en-US"/>
          </a:p>
        </p:txBody>
      </p:sp>
      <p:sp>
        <p:nvSpPr>
          <p:cNvPr id="3" name="Footer Placeholder 2"/>
          <p:cNvSpPr>
            <a:spLocks noGrp="1"/>
          </p:cNvSpPr>
          <p:nvPr>
            <p:ph type="ftr" sz="quarter" idx="11"/>
          </p:nvPr>
        </p:nvSpPr>
        <p:spPr/>
        <p:txBody>
          <a:bodyPr/>
          <a:lstStyle/>
          <a:p>
            <a:r>
              <a:rPr lang="en-US" smtClean="0"/>
              <a:t>17/2/26  | Business Calculus &amp; Financial Computation|  Dr.K.Sasikala</a:t>
            </a:r>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1635E1A-1C1E-40A0-A42F-7E77C8E0B30A}" type="datetime1">
              <a:rPr lang="en-US" smtClean="0"/>
              <a:pPr/>
              <a:t>5/15/2026</a:t>
            </a:fld>
            <a:endParaRPr lang="en-US"/>
          </a:p>
        </p:txBody>
      </p:sp>
      <p:sp>
        <p:nvSpPr>
          <p:cNvPr id="6" name="Footer Placeholder 5"/>
          <p:cNvSpPr>
            <a:spLocks noGrp="1"/>
          </p:cNvSpPr>
          <p:nvPr>
            <p:ph type="ftr" sz="quarter" idx="11"/>
          </p:nvPr>
        </p:nvSpPr>
        <p:spPr/>
        <p:txBody>
          <a:bodyPr/>
          <a:lstStyle/>
          <a:p>
            <a:r>
              <a:rPr lang="en-US" smtClean="0"/>
              <a:t>17/2/26  | Business Calculus &amp; Financial Computation|  Dr.K.Sasikala</a:t>
            </a:r>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61CEB76-0791-4BD0-BA13-C5607304308F}" type="datetime1">
              <a:rPr lang="en-US" smtClean="0"/>
              <a:pPr/>
              <a:t>5/15/2026</a:t>
            </a:fld>
            <a:endParaRPr lang="en-US"/>
          </a:p>
        </p:txBody>
      </p:sp>
      <p:sp>
        <p:nvSpPr>
          <p:cNvPr id="6" name="Footer Placeholder 5"/>
          <p:cNvSpPr>
            <a:spLocks noGrp="1"/>
          </p:cNvSpPr>
          <p:nvPr>
            <p:ph type="ftr" sz="quarter" idx="11"/>
          </p:nvPr>
        </p:nvSpPr>
        <p:spPr/>
        <p:txBody>
          <a:bodyPr/>
          <a:lstStyle/>
          <a:p>
            <a:r>
              <a:rPr lang="en-US" smtClean="0"/>
              <a:t>17/2/26  | Business Calculus &amp; Financial Computation|  Dr.K.Sasikala</a:t>
            </a:r>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40068D-8306-4DD8-A59F-F559D5B44B94}" type="datetime1">
              <a:rPr lang="en-US" smtClean="0"/>
              <a:pPr/>
              <a:t>5/15/2026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17/2/26  | Business Calculus &amp; Financial Computation|  Dr.K.Sasikala</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pPr/>
              <a:t>‹#›</a:t>
            </a:fld>
            <a:endParaRPr lang="en-US"/>
          </a:p>
        </p:txBody>
      </p:sp>
    </p:spTree>
    <p:extLst>
      <p:ext uri="{BB962C8B-B14F-4D97-AF65-F5344CB8AC3E}">
        <p14:creationId xmlns=""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C279B222-AC20-0ABC-98DC-695A3B4E0CC9}"/>
              </a:ext>
            </a:extLst>
          </p:cNvPr>
          <p:cNvSpPr>
            <a:spLocks noGrp="1"/>
          </p:cNvSpPr>
          <p:nvPr>
            <p:ph type="subTitle" idx="1"/>
          </p:nvPr>
        </p:nvSpPr>
        <p:spPr>
          <a:xfrm>
            <a:off x="502171" y="479685"/>
            <a:ext cx="8244590" cy="5403018"/>
          </a:xfrm>
          <a:ln>
            <a:solidFill>
              <a:srgbClr val="00B050"/>
            </a:solidFill>
          </a:ln>
          <a:effectLst/>
        </p:spPr>
        <p:txBody>
          <a:bodyPr>
            <a:normAutofit/>
          </a:bodyPr>
          <a:lstStyle/>
          <a:p>
            <a:endParaRPr lang="en-US" b="1" dirty="0"/>
          </a:p>
          <a:p>
            <a:r>
              <a:rPr lang="en-US" sz="2400" b="1" dirty="0">
                <a:solidFill>
                  <a:schemeClr val="tx1"/>
                </a:solidFill>
              </a:rPr>
              <a:t>Dr. SNS RAJALAKSHMI COLLEGE OF ARTS AND SCIENCE</a:t>
            </a:r>
            <a:r>
              <a:rPr lang="en-US" sz="2400" dirty="0">
                <a:solidFill>
                  <a:schemeClr val="tx1"/>
                </a:solidFill>
              </a:rPr>
              <a:t/>
            </a:r>
            <a:br>
              <a:rPr lang="en-US" sz="2400" dirty="0">
                <a:solidFill>
                  <a:schemeClr val="tx1"/>
                </a:solidFill>
              </a:rPr>
            </a:br>
            <a:r>
              <a:rPr lang="en-IN" sz="2400" b="1" dirty="0">
                <a:solidFill>
                  <a:schemeClr val="tx1"/>
                </a:solidFill>
              </a:rPr>
              <a:t> (AUTONOMOUS)  </a:t>
            </a:r>
            <a:endParaRPr lang="en-IN" sz="2400" b="0" dirty="0">
              <a:solidFill>
                <a:schemeClr val="tx1"/>
              </a:solidFill>
              <a:effectLst/>
            </a:endParaRPr>
          </a:p>
          <a:p>
            <a:r>
              <a:rPr lang="en-US" sz="2400" b="1" dirty="0">
                <a:solidFill>
                  <a:schemeClr val="tx1"/>
                </a:solidFill>
              </a:rPr>
              <a:t>Department of Mathematics</a:t>
            </a:r>
            <a:endParaRPr lang="en-US" sz="2400" b="0" dirty="0">
              <a:effectLst/>
            </a:endParaRPr>
          </a:p>
          <a:p>
            <a:r>
              <a:rPr lang="en-US" sz="1800" b="1" dirty="0">
                <a:solidFill>
                  <a:schemeClr val="tx1"/>
                </a:solidFill>
              </a:rPr>
              <a:t>           </a:t>
            </a:r>
            <a:endParaRPr lang="en-US" sz="2400" dirty="0" smtClean="0"/>
          </a:p>
          <a:p>
            <a:r>
              <a:rPr lang="en-US" sz="2400" b="1" dirty="0" smtClean="0">
                <a:solidFill>
                  <a:schemeClr val="tx1"/>
                </a:solidFill>
              </a:rPr>
              <a:t>DISCRETE MATHEMATICS WITH PROBABILITY AND HYPOTHESIS TESTING</a:t>
            </a:r>
            <a:endParaRPr lang="en-US" sz="2400" dirty="0" smtClean="0">
              <a:solidFill>
                <a:schemeClr val="tx1"/>
              </a:solidFill>
            </a:endParaRPr>
          </a:p>
          <a:p>
            <a:r>
              <a:rPr lang="en-US" b="1" dirty="0" smtClean="0">
                <a:solidFill>
                  <a:schemeClr val="tx1"/>
                </a:solidFill>
              </a:rPr>
              <a:t>Unit IV   </a:t>
            </a:r>
          </a:p>
          <a:p>
            <a:r>
              <a:rPr lang="en-US" b="1" dirty="0" smtClean="0">
                <a:solidFill>
                  <a:schemeClr val="tx1"/>
                </a:solidFill>
              </a:rPr>
              <a:t>Topic</a:t>
            </a:r>
            <a:r>
              <a:rPr lang="en-US" b="1" dirty="0">
                <a:solidFill>
                  <a:schemeClr val="tx1"/>
                </a:solidFill>
              </a:rPr>
              <a:t>: </a:t>
            </a:r>
            <a:r>
              <a:rPr lang="en-US" b="1" dirty="0" smtClean="0">
                <a:solidFill>
                  <a:schemeClr val="tx1"/>
                </a:solidFill>
              </a:rPr>
              <a:t>Test </a:t>
            </a:r>
            <a:r>
              <a:rPr lang="en-US" b="1" smtClean="0">
                <a:solidFill>
                  <a:schemeClr val="tx1"/>
                </a:solidFill>
              </a:rPr>
              <a:t>of Hypothesis</a:t>
            </a:r>
            <a:r>
              <a:rPr lang="en-US" dirty="0">
                <a:solidFill>
                  <a:schemeClr val="tx1"/>
                </a:solidFill>
              </a:rPr>
              <a:t/>
            </a:r>
            <a:br>
              <a:rPr lang="en-US" dirty="0">
                <a:solidFill>
                  <a:schemeClr val="tx1"/>
                </a:solidFill>
              </a:rPr>
            </a:br>
            <a:endParaRPr lang="en-IN" dirty="0">
              <a:solidFill>
                <a:schemeClr val="tx1"/>
              </a:solidFill>
            </a:endParaRPr>
          </a:p>
        </p:txBody>
      </p:sp>
      <p:pic>
        <p:nvPicPr>
          <p:cNvPr id="1026" name="Picture 2">
            <a:extLst>
              <a:ext uri="{FF2B5EF4-FFF2-40B4-BE49-F238E27FC236}">
                <a16:creationId xmlns="" xmlns:a16="http://schemas.microsoft.com/office/drawing/2014/main" id="{C5433777-08BE-2DB4-E784-55B9447AC654}"/>
              </a:ext>
            </a:extLst>
          </p:cNvPr>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7500349" y="221748"/>
            <a:ext cx="1246411" cy="753549"/>
          </a:xfrm>
          <a:prstGeom prst="rect">
            <a:avLst/>
          </a:prstGeom>
          <a:noFill/>
          <a:extLst>
            <a:ext uri="{909E8E84-426E-40DD-AFC4-6F175D3DCCD1}">
              <a14:hiddenFill xmlns="" xmlns:a14="http://schemas.microsoft.com/office/drawing/2010/main">
                <a:solidFill>
                  <a:srgbClr val="FFFFFF"/>
                </a:solidFill>
              </a14:hiddenFill>
            </a:ext>
          </a:extLst>
        </p:spPr>
      </p:pic>
      <p:sp>
        <p:nvSpPr>
          <p:cNvPr id="5" name="TextBox 4">
            <a:extLst>
              <a:ext uri="{FF2B5EF4-FFF2-40B4-BE49-F238E27FC236}">
                <a16:creationId xmlns="" xmlns:a16="http://schemas.microsoft.com/office/drawing/2014/main" id="{DAD0C615-DAB1-D0E9-A053-05FA4C5DEC6E}"/>
              </a:ext>
            </a:extLst>
          </p:cNvPr>
          <p:cNvSpPr txBox="1"/>
          <p:nvPr/>
        </p:nvSpPr>
        <p:spPr>
          <a:xfrm>
            <a:off x="3861842" y="4077080"/>
            <a:ext cx="4570125" cy="1805623"/>
          </a:xfrm>
          <a:prstGeom prst="rect">
            <a:avLst/>
          </a:prstGeom>
          <a:noFill/>
        </p:spPr>
        <p:txBody>
          <a:bodyPr wrap="square">
            <a:spAutoFit/>
          </a:bodyPr>
          <a:lstStyle/>
          <a:p>
            <a:pPr>
              <a:buNone/>
            </a:pPr>
            <a:r>
              <a:rPr lang="en-US" sz="1350" dirty="0"/>
              <a:t/>
            </a:r>
            <a:br>
              <a:rPr lang="en-US" sz="1350" dirty="0"/>
            </a:br>
            <a:endParaRPr lang="en-US" sz="1350" dirty="0"/>
          </a:p>
          <a:p>
            <a:pPr marL="9525" algn="r">
              <a:spcBef>
                <a:spcPts val="75"/>
              </a:spcBef>
            </a:pPr>
            <a:r>
              <a:rPr lang="en-US" sz="1350" b="1" dirty="0"/>
              <a:t>Dr. </a:t>
            </a:r>
            <a:r>
              <a:rPr lang="en-US" sz="1350" b="1" dirty="0" err="1" smtClean="0"/>
              <a:t>K.Sasikala</a:t>
            </a:r>
            <a:endParaRPr lang="en-US" sz="1350" b="1" dirty="0"/>
          </a:p>
          <a:p>
            <a:pPr marL="9525" algn="r">
              <a:spcBef>
                <a:spcPts val="75"/>
              </a:spcBef>
            </a:pPr>
            <a:r>
              <a:rPr lang="en-US" sz="1350" b="1" dirty="0">
                <a:solidFill>
                  <a:srgbClr val="000000"/>
                </a:solidFill>
                <a:latin typeface="Book Antiqua" panose="02040602050305030304" pitchFamily="18" charset="0"/>
              </a:rPr>
              <a:t>Assistant  Professor </a:t>
            </a:r>
            <a:endParaRPr lang="en-US" sz="1350" b="1" dirty="0"/>
          </a:p>
          <a:p>
            <a:pPr marL="9525" algn="r">
              <a:spcBef>
                <a:spcPts val="75"/>
              </a:spcBef>
            </a:pPr>
            <a:r>
              <a:rPr lang="en-US" sz="1350" b="1" dirty="0">
                <a:solidFill>
                  <a:srgbClr val="000000"/>
                </a:solidFill>
                <a:latin typeface="Book Antiqua" panose="02040602050305030304" pitchFamily="18" charset="0"/>
              </a:rPr>
              <a:t>Dept. of Mathematics</a:t>
            </a:r>
            <a:endParaRPr lang="en-US" sz="1350" b="1" dirty="0"/>
          </a:p>
          <a:p>
            <a:pPr marL="9525" algn="r">
              <a:spcBef>
                <a:spcPts val="75"/>
              </a:spcBef>
            </a:pPr>
            <a:r>
              <a:rPr lang="en-US" sz="1350" b="1" dirty="0">
                <a:solidFill>
                  <a:srgbClr val="000000"/>
                </a:solidFill>
                <a:latin typeface="Book Antiqua" panose="02040602050305030304" pitchFamily="18" charset="0"/>
              </a:rPr>
              <a:t>Dr. SNSRCAS</a:t>
            </a:r>
            <a:endParaRPr lang="en-US" sz="1350" b="1" dirty="0"/>
          </a:p>
          <a:p>
            <a:pPr>
              <a:buNone/>
            </a:pPr>
            <a:r>
              <a:rPr lang="en-US" sz="1350" dirty="0"/>
              <a:t/>
            </a:r>
            <a:br>
              <a:rPr lang="en-US" sz="1350" dirty="0"/>
            </a:br>
            <a:endParaRPr lang="en-IN" sz="1350" dirty="0"/>
          </a:p>
        </p:txBody>
      </p:sp>
    </p:spTree>
    <p:extLst>
      <p:ext uri="{BB962C8B-B14F-4D97-AF65-F5344CB8AC3E}">
        <p14:creationId xmlns="" xmlns:p14="http://schemas.microsoft.com/office/powerpoint/2010/main" val="769816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 xmlns:a16="http://schemas.microsoft.com/office/drawing/2014/main" id="{ED1CB729-2A13-300A-7D79-4F2A371D703E}"/>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747687" y="20652"/>
            <a:ext cx="1246411" cy="753549"/>
          </a:xfrm>
          <a:prstGeom prst="rect">
            <a:avLst/>
          </a:prstGeom>
          <a:noFill/>
          <a:extLst>
            <a:ext uri="{909E8E84-426E-40DD-AFC4-6F175D3DCCD1}">
              <a14:hiddenFill xmlns="" xmlns:a14="http://schemas.microsoft.com/office/drawing/2010/main">
                <a:solidFill>
                  <a:srgbClr val="FFFFFF"/>
                </a:solidFill>
              </a14:hiddenFill>
            </a:ext>
          </a:extLst>
        </p:spPr>
      </p:pic>
      <p:sp>
        <p:nvSpPr>
          <p:cNvPr id="8" name="Footer Placeholder 7"/>
          <p:cNvSpPr>
            <a:spLocks noGrp="1"/>
          </p:cNvSpPr>
          <p:nvPr>
            <p:ph type="ftr" sz="quarter" idx="11"/>
          </p:nvPr>
        </p:nvSpPr>
        <p:spPr>
          <a:xfrm>
            <a:off x="925417" y="6356350"/>
            <a:ext cx="7899094" cy="365125"/>
          </a:xfrm>
        </p:spPr>
        <p:txBody>
          <a:bodyPr/>
          <a:lstStyle/>
          <a:p>
            <a:r>
              <a:rPr lang="en-US" dirty="0" smtClean="0"/>
              <a:t>17/2/26  | Business Calculus &amp; Financial Computation|  </a:t>
            </a:r>
            <a:r>
              <a:rPr lang="en-US" dirty="0" err="1" smtClean="0"/>
              <a:t>Dr.K.Sasikala</a:t>
            </a:r>
            <a:endParaRPr lang="en-US" dirty="0"/>
          </a:p>
        </p:txBody>
      </p:sp>
      <p:sp>
        <p:nvSpPr>
          <p:cNvPr id="13" name="Slide Number Placeholder 12"/>
          <p:cNvSpPr>
            <a:spLocks noGrp="1"/>
          </p:cNvSpPr>
          <p:nvPr>
            <p:ph type="sldNum" sz="quarter" idx="12"/>
          </p:nvPr>
        </p:nvSpPr>
        <p:spPr/>
        <p:txBody>
          <a:bodyPr/>
          <a:lstStyle/>
          <a:p>
            <a:fld id="{C1FF6DA9-008F-8B48-92A6-B652298478BF}" type="slidenum">
              <a:rPr lang="en-US" smtClean="0"/>
              <a:pPr/>
              <a:t>2</a:t>
            </a:fld>
            <a:endParaRPr lang="en-US" dirty="0"/>
          </a:p>
        </p:txBody>
      </p:sp>
      <p:sp>
        <p:nvSpPr>
          <p:cNvPr id="10" name="Rectangle 9"/>
          <p:cNvSpPr/>
          <p:nvPr/>
        </p:nvSpPr>
        <p:spPr>
          <a:xfrm>
            <a:off x="473725" y="374573"/>
            <a:ext cx="7127914" cy="1477328"/>
          </a:xfrm>
          <a:prstGeom prst="rect">
            <a:avLst/>
          </a:prstGeom>
        </p:spPr>
        <p:txBody>
          <a:bodyPr wrap="square">
            <a:spAutoFit/>
          </a:bodyPr>
          <a:lstStyle/>
          <a:p>
            <a:pPr fontAlgn="base"/>
            <a:r>
              <a:rPr lang="en-US" dirty="0" smtClean="0"/>
              <a:t>An ambulance service claims that it takes on an average 8.9 minutes to reach its destination in emergency calls. To check on this, claim the agency which licenses ambulance services has them timed on 50 emergency calls, getting a mean of 9.3 minutes with a standard deviation of 1.6 minutes. What can they conclude at 5% level of significance?</a:t>
            </a:r>
            <a:endParaRPr lang="en-US" b="1" dirty="0"/>
          </a:p>
        </p:txBody>
      </p:sp>
      <p:pic>
        <p:nvPicPr>
          <p:cNvPr id="5122" name="Picture 2"/>
          <p:cNvPicPr>
            <a:picLocks noChangeAspect="1" noChangeArrowheads="1"/>
          </p:cNvPicPr>
          <p:nvPr/>
        </p:nvPicPr>
        <p:blipFill>
          <a:blip r:embed="rId3"/>
          <a:srcRect/>
          <a:stretch>
            <a:fillRect/>
          </a:stretch>
        </p:blipFill>
        <p:spPr bwMode="auto">
          <a:xfrm>
            <a:off x="925417" y="2038120"/>
            <a:ext cx="6676221" cy="3809541"/>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 xmlns:a16="http://schemas.microsoft.com/office/drawing/2014/main" id="{ED1CB729-2A13-300A-7D79-4F2A371D703E}"/>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747687" y="20652"/>
            <a:ext cx="1246411" cy="753549"/>
          </a:xfrm>
          <a:prstGeom prst="rect">
            <a:avLst/>
          </a:prstGeom>
          <a:noFill/>
          <a:extLst>
            <a:ext uri="{909E8E84-426E-40DD-AFC4-6F175D3DCCD1}">
              <a14:hiddenFill xmlns="" xmlns:a14="http://schemas.microsoft.com/office/drawing/2010/main">
                <a:solidFill>
                  <a:srgbClr val="FFFFFF"/>
                </a:solidFill>
              </a14:hiddenFill>
            </a:ext>
          </a:extLst>
        </p:spPr>
      </p:pic>
      <p:sp>
        <p:nvSpPr>
          <p:cNvPr id="8" name="Footer Placeholder 7"/>
          <p:cNvSpPr>
            <a:spLocks noGrp="1"/>
          </p:cNvSpPr>
          <p:nvPr>
            <p:ph type="ftr" sz="quarter" idx="11"/>
          </p:nvPr>
        </p:nvSpPr>
        <p:spPr>
          <a:xfrm>
            <a:off x="925417" y="6356350"/>
            <a:ext cx="7899094" cy="365125"/>
          </a:xfrm>
        </p:spPr>
        <p:txBody>
          <a:bodyPr/>
          <a:lstStyle/>
          <a:p>
            <a:r>
              <a:rPr lang="en-US" dirty="0" smtClean="0"/>
              <a:t>17/2/26  | Business Calculus &amp; Financial Computation|  </a:t>
            </a:r>
            <a:r>
              <a:rPr lang="en-US" dirty="0" err="1" smtClean="0"/>
              <a:t>Dr.K.Sasikala</a:t>
            </a:r>
            <a:endParaRPr lang="en-US" dirty="0"/>
          </a:p>
        </p:txBody>
      </p:sp>
      <p:sp>
        <p:nvSpPr>
          <p:cNvPr id="13" name="Slide Number Placeholder 12"/>
          <p:cNvSpPr>
            <a:spLocks noGrp="1"/>
          </p:cNvSpPr>
          <p:nvPr>
            <p:ph type="sldNum" sz="quarter" idx="12"/>
          </p:nvPr>
        </p:nvSpPr>
        <p:spPr/>
        <p:txBody>
          <a:bodyPr/>
          <a:lstStyle/>
          <a:p>
            <a:fld id="{C1FF6DA9-008F-8B48-92A6-B652298478BF}" type="slidenum">
              <a:rPr lang="en-US" smtClean="0"/>
              <a:pPr/>
              <a:t>3</a:t>
            </a:fld>
            <a:endParaRPr lang="en-US" dirty="0"/>
          </a:p>
        </p:txBody>
      </p:sp>
      <p:pic>
        <p:nvPicPr>
          <p:cNvPr id="4097" name="Picture 1"/>
          <p:cNvPicPr>
            <a:picLocks noChangeAspect="1" noChangeArrowheads="1"/>
          </p:cNvPicPr>
          <p:nvPr/>
        </p:nvPicPr>
        <p:blipFill>
          <a:blip r:embed="rId3"/>
          <a:srcRect/>
          <a:stretch>
            <a:fillRect/>
          </a:stretch>
        </p:blipFill>
        <p:spPr bwMode="auto">
          <a:xfrm>
            <a:off x="1366093" y="627961"/>
            <a:ext cx="6577068" cy="4701277"/>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 xmlns:a16="http://schemas.microsoft.com/office/drawing/2014/main" id="{ED1CB729-2A13-300A-7D79-4F2A371D703E}"/>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747687" y="20652"/>
            <a:ext cx="1246411" cy="753549"/>
          </a:xfrm>
          <a:prstGeom prst="rect">
            <a:avLst/>
          </a:prstGeom>
          <a:noFill/>
          <a:extLst>
            <a:ext uri="{909E8E84-426E-40DD-AFC4-6F175D3DCCD1}">
              <a14:hiddenFill xmlns="" xmlns:a14="http://schemas.microsoft.com/office/drawing/2010/main">
                <a:solidFill>
                  <a:srgbClr val="FFFFFF"/>
                </a:solidFill>
              </a14:hiddenFill>
            </a:ext>
          </a:extLst>
        </p:spPr>
      </p:pic>
      <p:sp>
        <p:nvSpPr>
          <p:cNvPr id="8" name="Footer Placeholder 7"/>
          <p:cNvSpPr>
            <a:spLocks noGrp="1"/>
          </p:cNvSpPr>
          <p:nvPr>
            <p:ph type="ftr" sz="quarter" idx="11"/>
          </p:nvPr>
        </p:nvSpPr>
        <p:spPr>
          <a:xfrm>
            <a:off x="925417" y="6356350"/>
            <a:ext cx="7899094" cy="365125"/>
          </a:xfrm>
        </p:spPr>
        <p:txBody>
          <a:bodyPr/>
          <a:lstStyle/>
          <a:p>
            <a:r>
              <a:rPr lang="en-US" dirty="0" smtClean="0"/>
              <a:t>17/2/26  | Business Calculus &amp; Financial Computation|  </a:t>
            </a:r>
            <a:r>
              <a:rPr lang="en-US" dirty="0" err="1" smtClean="0"/>
              <a:t>Dr.K.Sasikala</a:t>
            </a:r>
            <a:endParaRPr lang="en-US" dirty="0"/>
          </a:p>
        </p:txBody>
      </p:sp>
      <p:sp>
        <p:nvSpPr>
          <p:cNvPr id="13" name="Slide Number Placeholder 12"/>
          <p:cNvSpPr>
            <a:spLocks noGrp="1"/>
          </p:cNvSpPr>
          <p:nvPr>
            <p:ph type="sldNum" sz="quarter" idx="12"/>
          </p:nvPr>
        </p:nvSpPr>
        <p:spPr/>
        <p:txBody>
          <a:bodyPr/>
          <a:lstStyle/>
          <a:p>
            <a:fld id="{C1FF6DA9-008F-8B48-92A6-B652298478BF}" type="slidenum">
              <a:rPr lang="en-US" smtClean="0"/>
              <a:pPr/>
              <a:t>4</a:t>
            </a:fld>
            <a:endParaRPr lang="en-US" dirty="0"/>
          </a:p>
        </p:txBody>
      </p:sp>
      <p:pic>
        <p:nvPicPr>
          <p:cNvPr id="3073" name="Picture 1"/>
          <p:cNvPicPr>
            <a:picLocks noChangeAspect="1" noChangeArrowheads="1"/>
          </p:cNvPicPr>
          <p:nvPr/>
        </p:nvPicPr>
        <p:blipFill>
          <a:blip r:embed="rId3"/>
          <a:srcRect/>
          <a:stretch>
            <a:fillRect/>
          </a:stretch>
        </p:blipFill>
        <p:spPr bwMode="auto">
          <a:xfrm>
            <a:off x="1233488" y="774201"/>
            <a:ext cx="6677025" cy="4540749"/>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48436"/>
            <a:ext cx="8229600" cy="5177728"/>
          </a:xfrm>
        </p:spPr>
        <p:txBody>
          <a:bodyPr/>
          <a:lstStyle/>
          <a:p>
            <a:pPr marL="0" indent="0" algn="ctr">
              <a:buNone/>
            </a:pPr>
            <a:endParaRPr dirty="0"/>
          </a:p>
        </p:txBody>
      </p:sp>
      <p:pic>
        <p:nvPicPr>
          <p:cNvPr id="4" name="Picture 2">
            <a:extLst>
              <a:ext uri="{FF2B5EF4-FFF2-40B4-BE49-F238E27FC236}">
                <a16:creationId xmlns="" xmlns:a16="http://schemas.microsoft.com/office/drawing/2014/main" id="{10A0E2CE-4C67-9FFE-6C52-760032884145}"/>
              </a:ext>
            </a:extLst>
          </p:cNvPr>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702717" y="92589"/>
            <a:ext cx="1246411" cy="753549"/>
          </a:xfrm>
          <a:prstGeom prst="rect">
            <a:avLst/>
          </a:prstGeom>
          <a:noFill/>
          <a:extLst>
            <a:ext uri="{909E8E84-426E-40DD-AFC4-6F175D3DCCD1}">
              <a14:hiddenFill xmlns="" xmlns:a14="http://schemas.microsoft.com/office/drawing/2010/main">
                <a:solidFill>
                  <a:srgbClr val="FFFFFF"/>
                </a:solidFill>
              </a14:hiddenFill>
            </a:ext>
          </a:extLst>
        </p:spPr>
      </p:pic>
      <p:sp>
        <p:nvSpPr>
          <p:cNvPr id="6" name="Oval 5">
            <a:extLst>
              <a:ext uri="{FF2B5EF4-FFF2-40B4-BE49-F238E27FC236}">
                <a16:creationId xmlns="" xmlns:a16="http://schemas.microsoft.com/office/drawing/2014/main" id="{EC381D59-9CBB-6F1F-3BB2-84875647B72B}"/>
              </a:ext>
            </a:extLst>
          </p:cNvPr>
          <p:cNvSpPr/>
          <p:nvPr/>
        </p:nvSpPr>
        <p:spPr>
          <a:xfrm>
            <a:off x="1633928" y="1666958"/>
            <a:ext cx="5981075" cy="424260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600" dirty="0"/>
              <a:t>Thank You </a:t>
            </a:r>
            <a:endParaRPr lang="en-IN" sz="6600" dirty="0"/>
          </a:p>
        </p:txBody>
      </p:sp>
      <p:sp>
        <p:nvSpPr>
          <p:cNvPr id="7" name="Footer Placeholder 6"/>
          <p:cNvSpPr>
            <a:spLocks noGrp="1"/>
          </p:cNvSpPr>
          <p:nvPr>
            <p:ph type="ftr" sz="quarter" idx="11"/>
          </p:nvPr>
        </p:nvSpPr>
        <p:spPr>
          <a:xfrm>
            <a:off x="187287" y="6356350"/>
            <a:ext cx="8499513" cy="365125"/>
          </a:xfrm>
        </p:spPr>
        <p:txBody>
          <a:bodyPr/>
          <a:lstStyle/>
          <a:p>
            <a:r>
              <a:rPr lang="en-US" dirty="0" smtClean="0"/>
              <a:t>17/2/26  | Business Calculus &amp; Financial Computation|  </a:t>
            </a:r>
            <a:r>
              <a:rPr lang="en-US" dirty="0" err="1" smtClean="0"/>
              <a:t>Dr.K.Sasikala</a:t>
            </a:r>
            <a:endParaRPr lang="en-US" dirty="0"/>
          </a:p>
        </p:txBody>
      </p:sp>
      <p:sp>
        <p:nvSpPr>
          <p:cNvPr id="8" name="Slide Number Placeholder 7"/>
          <p:cNvSpPr>
            <a:spLocks noGrp="1"/>
          </p:cNvSpPr>
          <p:nvPr>
            <p:ph type="sldNum" sz="quarter" idx="12"/>
          </p:nvPr>
        </p:nvSpPr>
        <p:spPr/>
        <p:txBody>
          <a:bodyPr/>
          <a:lstStyle/>
          <a:p>
            <a:fld id="{C1FF6DA9-008F-8B48-92A6-B652298478BF}" type="slidenum">
              <a:rPr lang="en-US" smtClean="0"/>
              <a:pPr/>
              <a:t>5</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927</TotalTime>
  <Words>117</Words>
  <Application>Microsoft Office PowerPoint</Application>
  <PresentationFormat>On-screen Show (4:3)</PresentationFormat>
  <Paragraphs>24</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dc:description>generated using python-pptx</dc:description>
  <cp:lastModifiedBy>Windows User</cp:lastModifiedBy>
  <cp:revision>44</cp:revision>
  <dcterms:created xsi:type="dcterms:W3CDTF">2013-01-27T09:14:16Z</dcterms:created>
  <dcterms:modified xsi:type="dcterms:W3CDTF">2026-05-15T11:17:52Z</dcterms:modified>
</cp:coreProperties>
</file>