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7994" y="338380"/>
            <a:ext cx="4487863" cy="393537"/>
          </a:xfrm>
          <a:prstGeom prst="rect">
            <a:avLst/>
          </a:prstGeom>
        </p:spPr>
        <p:txBody>
          <a:bodyPr vert="horz" wrap="square" lIns="0" tIns="8731" rIns="0" bIns="0" rtlCol="0" anchor="ctr">
            <a:spAutoFit/>
          </a:bodyPr>
          <a:lstStyle/>
          <a:p>
            <a:pPr marL="7938">
              <a:spcBef>
                <a:spcPts val="69"/>
              </a:spcBef>
            </a:pPr>
            <a:r>
              <a:rPr sz="2500" b="1" dirty="0">
                <a:latin typeface="Cambria"/>
                <a:cs typeface="Cambria"/>
              </a:rPr>
              <a:t>SNS</a:t>
            </a:r>
            <a:r>
              <a:rPr sz="2500" b="1" spc="-59" dirty="0">
                <a:latin typeface="Cambria"/>
                <a:cs typeface="Cambria"/>
              </a:rPr>
              <a:t> </a:t>
            </a:r>
            <a:r>
              <a:rPr sz="2500" b="1" dirty="0">
                <a:latin typeface="Cambria"/>
                <a:cs typeface="Cambria"/>
              </a:rPr>
              <a:t>COLLEGE</a:t>
            </a:r>
            <a:r>
              <a:rPr sz="2500" b="1" spc="-47" dirty="0">
                <a:latin typeface="Cambria"/>
                <a:cs typeface="Cambria"/>
              </a:rPr>
              <a:t> </a:t>
            </a:r>
            <a:r>
              <a:rPr sz="2500" b="1" dirty="0">
                <a:latin typeface="Cambria"/>
                <a:cs typeface="Cambria"/>
              </a:rPr>
              <a:t>OF</a:t>
            </a:r>
            <a:r>
              <a:rPr sz="2500" b="1" spc="-41" dirty="0">
                <a:latin typeface="Cambria"/>
                <a:cs typeface="Cambria"/>
              </a:rPr>
              <a:t> </a:t>
            </a:r>
            <a:r>
              <a:rPr sz="2500" b="1" spc="-6" dirty="0">
                <a:latin typeface="Cambria"/>
                <a:cs typeface="Cambria"/>
              </a:rPr>
              <a:t>TECHNOLOGY</a:t>
            </a:r>
            <a:endParaRPr sz="2500" dirty="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4412" y="731917"/>
            <a:ext cx="8455025" cy="5232779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R="173434" algn="ctr">
              <a:spcBef>
                <a:spcPts val="625"/>
              </a:spcBef>
            </a:pPr>
            <a:r>
              <a:rPr sz="1500" spc="-16" dirty="0">
                <a:latin typeface="Cambria"/>
                <a:cs typeface="Cambria"/>
              </a:rPr>
              <a:t>Kurumbapalayam</a:t>
            </a:r>
            <a:r>
              <a:rPr sz="1500" spc="-22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(Po),</a:t>
            </a:r>
            <a:r>
              <a:rPr sz="1500" spc="-19" dirty="0">
                <a:latin typeface="Cambria"/>
                <a:cs typeface="Cambria"/>
              </a:rPr>
              <a:t> </a:t>
            </a:r>
            <a:r>
              <a:rPr sz="1500" spc="-6" dirty="0">
                <a:latin typeface="Cambria"/>
                <a:cs typeface="Cambria"/>
              </a:rPr>
              <a:t>Coimbatore</a:t>
            </a:r>
            <a:r>
              <a:rPr sz="1500" spc="-25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–</a:t>
            </a:r>
            <a:r>
              <a:rPr sz="1500" spc="-25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641</a:t>
            </a:r>
            <a:r>
              <a:rPr sz="1500" spc="-16" dirty="0">
                <a:latin typeface="Cambria"/>
                <a:cs typeface="Cambria"/>
              </a:rPr>
              <a:t> 107</a:t>
            </a:r>
            <a:endParaRPr sz="1500" dirty="0">
              <a:latin typeface="Cambria"/>
              <a:cs typeface="Cambria"/>
            </a:endParaRPr>
          </a:p>
          <a:p>
            <a:pPr marR="344488" algn="ctr">
              <a:spcBef>
                <a:spcPts val="663"/>
              </a:spcBef>
            </a:pPr>
            <a:r>
              <a:rPr sz="1750" b="1" dirty="0">
                <a:latin typeface="Cambria"/>
                <a:cs typeface="Cambria"/>
              </a:rPr>
              <a:t>An</a:t>
            </a:r>
            <a:r>
              <a:rPr sz="1750" b="1" spc="-19" dirty="0">
                <a:latin typeface="Cambria"/>
                <a:cs typeface="Cambria"/>
              </a:rPr>
              <a:t> </a:t>
            </a:r>
            <a:r>
              <a:rPr sz="1750" b="1" spc="-6" dirty="0">
                <a:latin typeface="Cambria"/>
                <a:cs typeface="Cambria"/>
              </a:rPr>
              <a:t>Autonomous</a:t>
            </a:r>
            <a:r>
              <a:rPr sz="1750" b="1" spc="-50" dirty="0">
                <a:latin typeface="Cambria"/>
                <a:cs typeface="Cambria"/>
              </a:rPr>
              <a:t> </a:t>
            </a:r>
            <a:r>
              <a:rPr sz="1750" b="1" spc="-6" dirty="0">
                <a:latin typeface="Cambria"/>
                <a:cs typeface="Cambria"/>
              </a:rPr>
              <a:t>Institution</a:t>
            </a:r>
            <a:endParaRPr sz="1750" dirty="0">
              <a:latin typeface="Cambria"/>
              <a:cs typeface="Cambria"/>
            </a:endParaRPr>
          </a:p>
          <a:p>
            <a:pPr marL="1110853" marR="1450975" algn="ctr">
              <a:spcBef>
                <a:spcPts val="388"/>
              </a:spcBef>
            </a:pPr>
            <a:r>
              <a:rPr sz="1500" spc="-6" dirty="0">
                <a:latin typeface="Cambria"/>
                <a:cs typeface="Cambria"/>
              </a:rPr>
              <a:t>Accredited</a:t>
            </a:r>
            <a:r>
              <a:rPr sz="1500" spc="-41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by</a:t>
            </a:r>
            <a:r>
              <a:rPr sz="1500" spc="-50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NBA</a:t>
            </a:r>
            <a:r>
              <a:rPr sz="1500" spc="-16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–</a:t>
            </a:r>
            <a:r>
              <a:rPr sz="1500" spc="-34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AICTE</a:t>
            </a:r>
            <a:r>
              <a:rPr sz="1500" spc="-31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and</a:t>
            </a:r>
            <a:r>
              <a:rPr sz="1500" spc="-34" dirty="0">
                <a:latin typeface="Cambria"/>
                <a:cs typeface="Cambria"/>
              </a:rPr>
              <a:t> </a:t>
            </a:r>
            <a:r>
              <a:rPr sz="1500" spc="-6" dirty="0">
                <a:latin typeface="Cambria"/>
                <a:cs typeface="Cambria"/>
              </a:rPr>
              <a:t>Accredited</a:t>
            </a:r>
            <a:r>
              <a:rPr sz="1500" spc="-9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by</a:t>
            </a:r>
            <a:r>
              <a:rPr sz="1500" spc="-34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NAAC</a:t>
            </a:r>
            <a:r>
              <a:rPr sz="1500" spc="-3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–</a:t>
            </a:r>
            <a:r>
              <a:rPr sz="1500" spc="-31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UGC</a:t>
            </a:r>
            <a:r>
              <a:rPr sz="1500" spc="-47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with</a:t>
            </a:r>
            <a:r>
              <a:rPr sz="1500" spc="-28" dirty="0">
                <a:latin typeface="Cambria"/>
                <a:cs typeface="Cambria"/>
              </a:rPr>
              <a:t> </a:t>
            </a:r>
            <a:r>
              <a:rPr sz="1500" spc="-113" dirty="0">
                <a:latin typeface="Cambria"/>
                <a:cs typeface="Cambria"/>
              </a:rPr>
              <a:t>‘A’</a:t>
            </a:r>
            <a:r>
              <a:rPr sz="1500" spc="-3" dirty="0">
                <a:latin typeface="Cambria"/>
                <a:cs typeface="Cambria"/>
              </a:rPr>
              <a:t> </a:t>
            </a:r>
            <a:r>
              <a:rPr sz="1500" spc="-6" dirty="0">
                <a:latin typeface="Cambria"/>
                <a:cs typeface="Cambria"/>
              </a:rPr>
              <a:t>Grade </a:t>
            </a:r>
            <a:r>
              <a:rPr sz="1500" spc="-13" dirty="0">
                <a:latin typeface="Cambria"/>
                <a:cs typeface="Cambria"/>
              </a:rPr>
              <a:t>Approved</a:t>
            </a:r>
            <a:r>
              <a:rPr sz="1500" spc="-31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by</a:t>
            </a:r>
            <a:r>
              <a:rPr sz="1500" spc="-31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AICTE,</a:t>
            </a:r>
            <a:r>
              <a:rPr sz="1500" spc="-22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New</a:t>
            </a:r>
            <a:r>
              <a:rPr sz="1500" spc="-16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Delhi</a:t>
            </a:r>
            <a:r>
              <a:rPr sz="1500" spc="-25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&amp;</a:t>
            </a:r>
            <a:r>
              <a:rPr sz="1500" spc="-38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Affiliated</a:t>
            </a:r>
            <a:r>
              <a:rPr sz="1500" spc="-19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to</a:t>
            </a:r>
            <a:r>
              <a:rPr sz="1500" spc="-22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Anna</a:t>
            </a:r>
            <a:r>
              <a:rPr sz="1500" spc="-22" dirty="0">
                <a:latin typeface="Cambria"/>
                <a:cs typeface="Cambria"/>
              </a:rPr>
              <a:t> University,</a:t>
            </a:r>
            <a:r>
              <a:rPr sz="1500" spc="-47" dirty="0">
                <a:latin typeface="Cambria"/>
                <a:cs typeface="Cambria"/>
              </a:rPr>
              <a:t> </a:t>
            </a:r>
            <a:r>
              <a:rPr sz="1500" spc="-6" dirty="0" smtClean="0">
                <a:latin typeface="Cambria"/>
                <a:cs typeface="Cambria"/>
              </a:rPr>
              <a:t>Chennai</a:t>
            </a:r>
            <a:endParaRPr sz="1500" dirty="0" smtClean="0">
              <a:latin typeface="Cambria"/>
              <a:cs typeface="Cambria"/>
            </a:endParaRPr>
          </a:p>
          <a:p>
            <a:pPr marL="7938" marR="3175" indent="779066" algn="ctr">
              <a:lnSpc>
                <a:spcPct val="161900"/>
              </a:lnSpc>
            </a:pPr>
            <a:endParaRPr lang="en-US" sz="1500" dirty="0" smtClean="0">
              <a:latin typeface="Cambria"/>
              <a:cs typeface="Cambria"/>
            </a:endParaRPr>
          </a:p>
          <a:p>
            <a:pPr marL="7938" marR="3175" indent="779066" algn="ctr">
              <a:lnSpc>
                <a:spcPct val="161900"/>
              </a:lnSpc>
            </a:pPr>
            <a:r>
              <a:rPr sz="2063" b="1" spc="-28" dirty="0" smtClean="0">
                <a:latin typeface="Cambria"/>
                <a:cs typeface="Cambria"/>
              </a:rPr>
              <a:t>DEPARTMENT</a:t>
            </a:r>
            <a:r>
              <a:rPr sz="2063" b="1" spc="-84" dirty="0" smtClean="0">
                <a:latin typeface="Cambria"/>
                <a:cs typeface="Cambria"/>
              </a:rPr>
              <a:t> </a:t>
            </a:r>
            <a:r>
              <a:rPr sz="2063" b="1" dirty="0" smtClean="0">
                <a:latin typeface="Cambria"/>
                <a:cs typeface="Cambria"/>
              </a:rPr>
              <a:t>OF</a:t>
            </a:r>
            <a:r>
              <a:rPr sz="2063" b="1" spc="-13" dirty="0" smtClean="0">
                <a:latin typeface="Cambria"/>
                <a:cs typeface="Cambria"/>
              </a:rPr>
              <a:t> </a:t>
            </a:r>
            <a:r>
              <a:rPr sz="2063" b="1" dirty="0" smtClean="0">
                <a:latin typeface="Cambria"/>
                <a:cs typeface="Cambria"/>
              </a:rPr>
              <a:t>COMPUTER</a:t>
            </a:r>
            <a:r>
              <a:rPr sz="2063" b="1" spc="-66" dirty="0" smtClean="0">
                <a:latin typeface="Cambria"/>
                <a:cs typeface="Cambria"/>
              </a:rPr>
              <a:t> </a:t>
            </a:r>
            <a:r>
              <a:rPr sz="2063" b="1" dirty="0" smtClean="0">
                <a:latin typeface="Cambria"/>
                <a:cs typeface="Cambria"/>
              </a:rPr>
              <a:t>SCIENCE</a:t>
            </a:r>
            <a:r>
              <a:rPr sz="2063" b="1" spc="-25" dirty="0" smtClean="0">
                <a:latin typeface="Cambria"/>
                <a:cs typeface="Cambria"/>
              </a:rPr>
              <a:t> </a:t>
            </a:r>
            <a:r>
              <a:rPr sz="2063" b="1" dirty="0" smtClean="0">
                <a:latin typeface="Cambria"/>
                <a:cs typeface="Cambria"/>
              </a:rPr>
              <a:t>AND</a:t>
            </a:r>
            <a:r>
              <a:rPr sz="2063" b="1" spc="-53" dirty="0" smtClean="0">
                <a:latin typeface="Cambria"/>
                <a:cs typeface="Cambria"/>
              </a:rPr>
              <a:t> </a:t>
            </a:r>
            <a:r>
              <a:rPr sz="2063" b="1" spc="-6" smtClean="0">
                <a:latin typeface="Cambria"/>
                <a:cs typeface="Cambria"/>
              </a:rPr>
              <a:t>ENGINEERING </a:t>
            </a:r>
            <a:r>
              <a:rPr lang="en-US" sz="2063" b="1" spc="-6" dirty="0" smtClean="0">
                <a:latin typeface="Cambria"/>
                <a:cs typeface="Cambria"/>
              </a:rPr>
              <a:t>(IOT) </a:t>
            </a:r>
            <a:r>
              <a:rPr sz="2063" b="1" smtClean="0">
                <a:latin typeface="Cambria"/>
                <a:cs typeface="Cambria"/>
              </a:rPr>
              <a:t>COURSE</a:t>
            </a:r>
            <a:r>
              <a:rPr sz="2063" b="1" spc="-47" smtClean="0">
                <a:latin typeface="Cambria"/>
                <a:cs typeface="Cambria"/>
              </a:rPr>
              <a:t> </a:t>
            </a:r>
            <a:r>
              <a:rPr sz="2063" b="1" dirty="0" smtClean="0">
                <a:latin typeface="Cambria"/>
                <a:cs typeface="Cambria"/>
              </a:rPr>
              <a:t>NAME</a:t>
            </a:r>
            <a:r>
              <a:rPr sz="2063" b="1" spc="-44" dirty="0" smtClean="0">
                <a:latin typeface="Cambria"/>
                <a:cs typeface="Cambria"/>
              </a:rPr>
              <a:t> </a:t>
            </a:r>
            <a:r>
              <a:rPr sz="2063" b="1" dirty="0" smtClean="0">
                <a:latin typeface="Cambria"/>
                <a:cs typeface="Cambria"/>
              </a:rPr>
              <a:t>:</a:t>
            </a:r>
            <a:r>
              <a:rPr sz="2063" b="1" spc="-16" dirty="0" smtClean="0">
                <a:latin typeface="Cambria"/>
                <a:cs typeface="Cambria"/>
              </a:rPr>
              <a:t> </a:t>
            </a:r>
            <a:r>
              <a:rPr lang="en-US" sz="2063" b="1" spc="-6" dirty="0" smtClean="0">
                <a:latin typeface="Cambria"/>
                <a:cs typeface="Cambria"/>
              </a:rPr>
              <a:t>23CSB201 - OBJECT ORIENTED PROGRAMMING</a:t>
            </a:r>
          </a:p>
          <a:p>
            <a:pPr marL="7938" marR="3175" indent="779066">
              <a:lnSpc>
                <a:spcPct val="161900"/>
              </a:lnSpc>
            </a:pPr>
            <a:r>
              <a:rPr lang="en-US" sz="2063" b="1" spc="-6" dirty="0">
                <a:latin typeface="Cambria"/>
                <a:cs typeface="Cambria"/>
              </a:rPr>
              <a:t>	</a:t>
            </a:r>
            <a:r>
              <a:rPr lang="en-US" sz="2063" b="1" spc="-6" dirty="0" smtClean="0">
                <a:latin typeface="Cambria"/>
                <a:cs typeface="Cambria"/>
              </a:rPr>
              <a:t>					</a:t>
            </a:r>
            <a:r>
              <a:rPr sz="1750" dirty="0" smtClean="0">
                <a:latin typeface="Cambria"/>
                <a:cs typeface="Cambria"/>
              </a:rPr>
              <a:t>I</a:t>
            </a:r>
            <a:r>
              <a:rPr sz="1750" spc="-19" dirty="0" smtClean="0">
                <a:latin typeface="Cambria"/>
                <a:cs typeface="Cambria"/>
              </a:rPr>
              <a:t> </a:t>
            </a:r>
            <a:r>
              <a:rPr sz="1750" dirty="0" smtClean="0">
                <a:latin typeface="Cambria"/>
                <a:cs typeface="Cambria"/>
              </a:rPr>
              <a:t>YEAR</a:t>
            </a:r>
            <a:r>
              <a:rPr sz="1750" spc="-13" dirty="0" smtClean="0">
                <a:latin typeface="Cambria"/>
                <a:cs typeface="Cambria"/>
              </a:rPr>
              <a:t> </a:t>
            </a:r>
            <a:r>
              <a:rPr sz="1750" dirty="0" smtClean="0">
                <a:latin typeface="Cambria"/>
                <a:cs typeface="Cambria"/>
              </a:rPr>
              <a:t>/</a:t>
            </a:r>
            <a:r>
              <a:rPr sz="1750" spc="-9" dirty="0" smtClean="0">
                <a:latin typeface="Cambria"/>
                <a:cs typeface="Cambria"/>
              </a:rPr>
              <a:t> </a:t>
            </a:r>
            <a:r>
              <a:rPr sz="1750" dirty="0" smtClean="0">
                <a:latin typeface="Cambria"/>
                <a:cs typeface="Cambria"/>
              </a:rPr>
              <a:t>II</a:t>
            </a:r>
            <a:r>
              <a:rPr sz="1750" spc="-28" dirty="0" smtClean="0">
                <a:latin typeface="Cambria"/>
                <a:cs typeface="Cambria"/>
              </a:rPr>
              <a:t> </a:t>
            </a:r>
            <a:r>
              <a:rPr sz="1750" spc="-6" dirty="0" smtClean="0">
                <a:latin typeface="Cambria"/>
                <a:cs typeface="Cambria"/>
              </a:rPr>
              <a:t>SEMESTER</a:t>
            </a:r>
            <a:endParaRPr sz="1750" dirty="0" smtClean="0">
              <a:latin typeface="Cambria"/>
              <a:cs typeface="Cambria"/>
            </a:endParaRPr>
          </a:p>
          <a:p>
            <a:pPr marL="1730375" marR="1718866" algn="ctr">
              <a:lnSpc>
                <a:spcPct val="197900"/>
              </a:lnSpc>
              <a:spcBef>
                <a:spcPts val="47"/>
              </a:spcBef>
              <a:tabLst>
                <a:tab pos="2342753" algn="l"/>
              </a:tabLst>
            </a:pPr>
            <a:r>
              <a:rPr sz="1750" dirty="0" smtClean="0">
                <a:latin typeface="Cambria"/>
                <a:cs typeface="Cambria"/>
              </a:rPr>
              <a:t>Unit</a:t>
            </a:r>
            <a:r>
              <a:rPr sz="1750" spc="-56" dirty="0" smtClean="0">
                <a:latin typeface="Cambria"/>
                <a:cs typeface="Cambria"/>
              </a:rPr>
              <a:t> </a:t>
            </a:r>
            <a:r>
              <a:rPr lang="en-US" sz="1750" dirty="0" smtClean="0">
                <a:latin typeface="Cambria"/>
                <a:cs typeface="Cambria"/>
              </a:rPr>
              <a:t>I - INTRODUCTION </a:t>
            </a:r>
            <a:r>
              <a:rPr lang="en-US" sz="1750" dirty="0">
                <a:latin typeface="Cambria"/>
                <a:cs typeface="Cambria"/>
              </a:rPr>
              <a:t>TO </a:t>
            </a:r>
            <a:r>
              <a:rPr lang="en-US" sz="1750" dirty="0" smtClean="0">
                <a:latin typeface="Cambria"/>
                <a:cs typeface="Cambria"/>
              </a:rPr>
              <a:t>OOP</a:t>
            </a:r>
          </a:p>
          <a:p>
            <a:pPr marL="1730375" marR="1718866" algn="ctr">
              <a:lnSpc>
                <a:spcPct val="197900"/>
              </a:lnSpc>
              <a:spcBef>
                <a:spcPts val="47"/>
              </a:spcBef>
              <a:tabLst>
                <a:tab pos="2342753" algn="l"/>
              </a:tabLst>
            </a:pPr>
            <a:r>
              <a:rPr sz="1750" spc="-6" dirty="0" smtClean="0">
                <a:latin typeface="Cambria"/>
                <a:cs typeface="Cambria"/>
              </a:rPr>
              <a:t>Topic</a:t>
            </a:r>
            <a:r>
              <a:rPr lang="en-US" sz="1750" dirty="0">
                <a:latin typeface="Cambria"/>
                <a:cs typeface="Cambria"/>
              </a:rPr>
              <a:t> </a:t>
            </a:r>
            <a:r>
              <a:rPr sz="1750" dirty="0" smtClean="0">
                <a:latin typeface="Cambria"/>
                <a:cs typeface="Cambria"/>
              </a:rPr>
              <a:t>:</a:t>
            </a:r>
            <a:r>
              <a:rPr lang="en-US" sz="1750" dirty="0" smtClean="0">
                <a:latin typeface="Cambria"/>
                <a:cs typeface="Cambria"/>
              </a:rPr>
              <a:t> Evolution </a:t>
            </a:r>
            <a:r>
              <a:rPr lang="en-US" sz="1750" dirty="0">
                <a:latin typeface="Cambria"/>
                <a:cs typeface="Cambria"/>
              </a:rPr>
              <a:t>of J</a:t>
            </a:r>
            <a:r>
              <a:rPr lang="en-US" sz="1750" dirty="0" smtClean="0">
                <a:latin typeface="Cambria"/>
                <a:cs typeface="Cambria"/>
              </a:rPr>
              <a:t>ava </a:t>
            </a:r>
          </a:p>
          <a:p>
            <a:pPr marL="1730375" marR="1718866" algn="ctr">
              <a:lnSpc>
                <a:spcPct val="197900"/>
              </a:lnSpc>
              <a:spcBef>
                <a:spcPts val="47"/>
              </a:spcBef>
              <a:tabLst>
                <a:tab pos="2342753" algn="l"/>
              </a:tabLst>
            </a:pPr>
            <a:r>
              <a:rPr lang="en-US" sz="1750" dirty="0" smtClean="0">
                <a:solidFill>
                  <a:srgbClr val="000000"/>
                </a:solidFill>
                <a:latin typeface="Cambria"/>
                <a:ea typeface="Cambria"/>
                <a:cs typeface="Calibri" panose="020F0502020204030204" pitchFamily="34" charset="0"/>
                <a:sym typeface="Cambria"/>
              </a:rPr>
              <a:t>Dr.K.Sangeetha, – AP(</a:t>
            </a:r>
            <a:r>
              <a:rPr lang="en-US" sz="1750" dirty="0" err="1" smtClean="0">
                <a:solidFill>
                  <a:srgbClr val="000000"/>
                </a:solidFill>
                <a:latin typeface="Cambria"/>
                <a:ea typeface="Cambria"/>
                <a:cs typeface="Calibri" panose="020F0502020204030204" pitchFamily="34" charset="0"/>
                <a:sym typeface="Cambria"/>
              </a:rPr>
              <a:t>SrG</a:t>
            </a:r>
            <a:r>
              <a:rPr lang="en-US" sz="1750" dirty="0" smtClean="0">
                <a:solidFill>
                  <a:srgbClr val="000000"/>
                </a:solidFill>
                <a:latin typeface="Cambria"/>
                <a:ea typeface="Cambria"/>
                <a:cs typeface="Calibri" panose="020F0502020204030204" pitchFamily="34" charset="0"/>
                <a:sym typeface="Cambria"/>
              </a:rPr>
              <a:t>)/CSE-IOT</a:t>
            </a:r>
            <a:endParaRPr lang="en-US" sz="1750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1730375" marR="1718866" algn="ctr">
              <a:lnSpc>
                <a:spcPct val="197900"/>
              </a:lnSpc>
              <a:spcBef>
                <a:spcPts val="47"/>
              </a:spcBef>
              <a:tabLst>
                <a:tab pos="2342753" algn="l"/>
              </a:tabLst>
            </a:pPr>
            <a:endParaRPr sz="1750" dirty="0">
              <a:latin typeface="Cambria"/>
              <a:cs typeface="Cambria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637" y="91012"/>
            <a:ext cx="1268831" cy="8882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2570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200" b="1" dirty="0">
                <a:latin typeface="Cambria" panose="02040503050406030204" pitchFamily="18" charset="0"/>
                <a:ea typeface="Cambria" panose="02040503050406030204" pitchFamily="18" charset="0"/>
              </a:rPr>
              <a:t>Java 12–17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665141" cy="42653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Switch expressions</a:t>
            </a:r>
          </a:p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Text blocks</a:t>
            </a:r>
          </a:p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Records</a:t>
            </a:r>
          </a:p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Sealed classes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637" y="91012"/>
            <a:ext cx="1268831" cy="8882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7805" y="1162910"/>
            <a:ext cx="6356195" cy="499256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1513" y="6408200"/>
            <a:ext cx="903248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latin typeface="Cambria" panose="02040503050406030204" pitchFamily="18" charset="0"/>
                <a:ea typeface="Cambria" panose="02040503050406030204" pitchFamily="18" charset="0"/>
              </a:rPr>
              <a:t>3.1.26       UNIT-1 /Evolution of Java </a:t>
            </a:r>
            <a:r>
              <a:rPr lang="en-US" sz="11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/ 23CSB201 OBJECT ORIENTED PROGRAMMING/Dr.K.Sangeetha/CSE -</a:t>
            </a:r>
            <a:r>
              <a:rPr lang="en-US" sz="11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IoT</a:t>
            </a:r>
            <a:r>
              <a:rPr lang="en-US" sz="11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/SNSCT     2/14 </a:t>
            </a:r>
            <a:endParaRPr lang="en-US" sz="11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200" b="1" dirty="0">
                <a:latin typeface="Cambria" panose="02040503050406030204" pitchFamily="18" charset="0"/>
                <a:ea typeface="Cambria" panose="02040503050406030204" pitchFamily="18" charset="0"/>
              </a:rPr>
              <a:t>Modern Java (Java 18+)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286000" cy="43991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Pattern matching improvements</a:t>
            </a:r>
          </a:p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Virtual threads (Project Loom)</a:t>
            </a:r>
          </a:p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Performance and security updates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637" y="91012"/>
            <a:ext cx="1268831" cy="8882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1260088"/>
            <a:ext cx="6400800" cy="492183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1513" y="6408200"/>
            <a:ext cx="903248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latin typeface="Cambria" panose="02040503050406030204" pitchFamily="18" charset="0"/>
                <a:ea typeface="Cambria" panose="02040503050406030204" pitchFamily="18" charset="0"/>
              </a:rPr>
              <a:t>3.1.26       UNIT-1 /Evolution of Java </a:t>
            </a:r>
            <a:r>
              <a:rPr lang="en-US" sz="11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/ 23CSB201 OBJECT ORIENTED PROGRAMMING/Dr.K.Sangeetha/CSE -</a:t>
            </a:r>
            <a:r>
              <a:rPr lang="en-US" sz="11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IoT</a:t>
            </a:r>
            <a:r>
              <a:rPr lang="en-US" sz="11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/SNSCT     2/14 </a:t>
            </a:r>
            <a:endParaRPr lang="en-US" sz="11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200" b="1" dirty="0">
                <a:latin typeface="Cambria" panose="02040503050406030204" pitchFamily="18" charset="0"/>
                <a:ea typeface="Cambria" panose="02040503050406030204" pitchFamily="18" charset="0"/>
              </a:rPr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274849" cy="42653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Java has evolved for over 25+ years</a:t>
            </a:r>
          </a:p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Widely used in enterprise, mobile, and web</a:t>
            </a:r>
          </a:p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Continues to adapt to modern programming needs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637" y="91012"/>
            <a:ext cx="1268831" cy="8882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3922" y="1162910"/>
            <a:ext cx="6200078" cy="524529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1513" y="6408200"/>
            <a:ext cx="903248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latin typeface="Cambria" panose="02040503050406030204" pitchFamily="18" charset="0"/>
                <a:ea typeface="Cambria" panose="02040503050406030204" pitchFamily="18" charset="0"/>
              </a:rPr>
              <a:t>3.1.26       UNIT-1 /Evolution of Java </a:t>
            </a:r>
            <a:r>
              <a:rPr lang="en-US" sz="11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/ 23CSB201 OBJECT ORIENTED PROGRAMMING/Dr.K.Sangeetha/CSE -</a:t>
            </a:r>
            <a:r>
              <a:rPr lang="en-US" sz="11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IoT</a:t>
            </a:r>
            <a:r>
              <a:rPr lang="en-US" sz="11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/SNSCT     2/14 </a:t>
            </a:r>
            <a:endParaRPr lang="en-US" sz="11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Object Oriented 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Programming in Java 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– Questions to Solve</a:t>
            </a:r>
            <a:b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3200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0" y="1894304"/>
            <a:ext cx="9144000" cy="4001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 software company is migrating a legacy Java 6 application.</a:t>
            </a:r>
            <a:b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Which Java evolution features (Java 8+) would you recommend and why?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An enterprise application requires high performance and scalability.</a:t>
            </a:r>
            <a:b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Which Java versions and features support this requirement? Justify.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 cloud-based system demands lightweight and modular applications.</a:t>
            </a:r>
            <a:b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How does Java’s evolution support this need?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How did the evolution of Java reduce dependency on external frameworks over time?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An organization wants safe concurrent programming.</a:t>
            </a:r>
            <a:b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How did Java evolve to handle multithreading?</a:t>
            </a:r>
            <a:endParaRPr lang="en-US" sz="1800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sz="1800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029" y="91012"/>
            <a:ext cx="1103971" cy="88827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1513" y="6408200"/>
            <a:ext cx="903248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latin typeface="Cambria" panose="02040503050406030204" pitchFamily="18" charset="0"/>
                <a:ea typeface="Cambria" panose="02040503050406030204" pitchFamily="18" charset="0"/>
              </a:rPr>
              <a:t>3.1.26       UNIT-1 /Evolution of Java </a:t>
            </a:r>
            <a:r>
              <a:rPr lang="en-US" sz="11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/ 23CSB201 OBJECT ORIENTED PROGRAMMING/Dr.K.Sangeetha/CSE -</a:t>
            </a:r>
            <a:r>
              <a:rPr lang="en-US" sz="11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IoT</a:t>
            </a:r>
            <a:r>
              <a:rPr lang="en-US" sz="11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/SNSCT     2/14 </a:t>
            </a:r>
            <a:endParaRPr lang="en-US" sz="11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79310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0362"/>
            <a:ext cx="9144000" cy="67576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64997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200" b="1" dirty="0">
                <a:latin typeface="Cambria" panose="02040503050406030204" pitchFamily="18" charset="0"/>
                <a:ea typeface="Cambria" panose="02040503050406030204" pitchFamily="18" charset="0"/>
              </a:rPr>
              <a:t>Introduction to Java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31945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Java is a high-level, object-oriented programming language</a:t>
            </a:r>
          </a:p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Developed by Sun Microsystems</a:t>
            </a:r>
          </a:p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Known for portability, security, and robustness</a:t>
            </a:r>
          </a:p>
        </p:txBody>
      </p:sp>
      <p:sp>
        <p:nvSpPr>
          <p:cNvPr id="4" name="Rectangle 3"/>
          <p:cNvSpPr/>
          <p:nvPr/>
        </p:nvSpPr>
        <p:spPr>
          <a:xfrm>
            <a:off x="111513" y="6408200"/>
            <a:ext cx="903248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latin typeface="Cambria" panose="02040503050406030204" pitchFamily="18" charset="0"/>
                <a:ea typeface="Cambria" panose="02040503050406030204" pitchFamily="18" charset="0"/>
              </a:rPr>
              <a:t>3.1.26       UNIT-1 /Evolution of Java </a:t>
            </a:r>
            <a:r>
              <a:rPr lang="en-US" sz="11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/ 23CSB201 OBJECT ORIENTED PROGRAMMING/Dr.K.Sangeetha/CSE -</a:t>
            </a:r>
            <a:r>
              <a:rPr lang="en-US" sz="11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IoT</a:t>
            </a:r>
            <a:r>
              <a:rPr lang="en-US" sz="11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/SNSCT     2/14 </a:t>
            </a:r>
            <a:endParaRPr lang="en-US" sz="11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637" y="91012"/>
            <a:ext cx="1268831" cy="8882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6653" y="1417638"/>
            <a:ext cx="6282247" cy="499056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200" b="1" dirty="0">
                <a:latin typeface="Cambria" panose="02040503050406030204" pitchFamily="18" charset="0"/>
                <a:ea typeface="Cambria" panose="02040503050406030204" pitchFamily="18" charset="0"/>
              </a:rPr>
              <a:t>Origins of Java (1991–1995)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1264"/>
            <a:ext cx="217448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Started as 'Oak' project by James Gosling</a:t>
            </a:r>
          </a:p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Designed for embedded systems</a:t>
            </a:r>
          </a:p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Renamed Java in 1995</a:t>
            </a:r>
          </a:p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Slogan: Write Once, Run Anywhere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637" y="91012"/>
            <a:ext cx="1268831" cy="8882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176" y="1271240"/>
            <a:ext cx="6623824" cy="499574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1513" y="6408200"/>
            <a:ext cx="903248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latin typeface="Cambria" panose="02040503050406030204" pitchFamily="18" charset="0"/>
                <a:ea typeface="Cambria" panose="02040503050406030204" pitchFamily="18" charset="0"/>
              </a:rPr>
              <a:t>3.1.26       UNIT-1 /Evolution of Java </a:t>
            </a:r>
            <a:r>
              <a:rPr lang="en-US" sz="11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/ 23CSB201 OBJECT ORIENTED PROGRAMMING/Dr.K.Sangeetha/CSE -</a:t>
            </a:r>
            <a:r>
              <a:rPr lang="en-US" sz="11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IoT</a:t>
            </a:r>
            <a:r>
              <a:rPr lang="en-US" sz="11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/SNSCT     2/14 </a:t>
            </a:r>
            <a:endParaRPr lang="en-US" sz="11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200" b="1" dirty="0">
                <a:latin typeface="Cambria" panose="02040503050406030204" pitchFamily="18" charset="0"/>
                <a:ea typeface="Cambria" panose="02040503050406030204" pitchFamily="18" charset="0"/>
              </a:rPr>
              <a:t>Java 1.0 (1996)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0"/>
            <a:ext cx="230830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First public release</a:t>
            </a:r>
          </a:p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Applets support</a:t>
            </a:r>
          </a:p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Basic OOP features</a:t>
            </a:r>
          </a:p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Platform-independent execution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637" y="91012"/>
            <a:ext cx="1268831" cy="8882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176" y="1162909"/>
            <a:ext cx="6623824" cy="506683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1513" y="6408200"/>
            <a:ext cx="903248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latin typeface="Cambria" panose="02040503050406030204" pitchFamily="18" charset="0"/>
                <a:ea typeface="Cambria" panose="02040503050406030204" pitchFamily="18" charset="0"/>
              </a:rPr>
              <a:t>3.1.26       UNIT-1 /Evolution of Java </a:t>
            </a:r>
            <a:r>
              <a:rPr lang="en-US" sz="11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/ 23CSB201 OBJECT ORIENTED PROGRAMMING/Dr.K.Sangeetha/CSE -</a:t>
            </a:r>
            <a:r>
              <a:rPr lang="en-US" sz="11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IoT</a:t>
            </a:r>
            <a:r>
              <a:rPr lang="en-US" sz="11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/SNSCT     2/14 </a:t>
            </a:r>
            <a:endParaRPr lang="en-US" sz="11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200" b="1" dirty="0">
                <a:latin typeface="Cambria" panose="02040503050406030204" pitchFamily="18" charset="0"/>
                <a:ea typeface="Cambria" panose="02040503050406030204" pitchFamily="18" charset="0"/>
              </a:rPr>
              <a:t>Java 2 (J2SE 1.2–1.4)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330605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Introduced Swing GUI</a:t>
            </a:r>
          </a:p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Collections Framework</a:t>
            </a:r>
          </a:p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Just-In-Time (JIT) compiler</a:t>
            </a:r>
          </a:p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Improved performance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637" y="91012"/>
            <a:ext cx="1268831" cy="8882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460" y="1240452"/>
            <a:ext cx="6372540" cy="509003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1513" y="6408200"/>
            <a:ext cx="903248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latin typeface="Cambria" panose="02040503050406030204" pitchFamily="18" charset="0"/>
                <a:ea typeface="Cambria" panose="02040503050406030204" pitchFamily="18" charset="0"/>
              </a:rPr>
              <a:t>3.1.26       UNIT-1 /Evolution of Java </a:t>
            </a:r>
            <a:r>
              <a:rPr lang="en-US" sz="11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/ 23CSB201 OBJECT ORIENTED PROGRAMMING/Dr.K.Sangeetha/CSE -</a:t>
            </a:r>
            <a:r>
              <a:rPr lang="en-US" sz="11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IoT</a:t>
            </a:r>
            <a:r>
              <a:rPr lang="en-US" sz="11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/SNSCT     2/14 </a:t>
            </a:r>
            <a:endParaRPr lang="en-US" sz="11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200" b="1" dirty="0">
                <a:latin typeface="Cambria" panose="02040503050406030204" pitchFamily="18" charset="0"/>
                <a:ea typeface="Cambria" panose="02040503050406030204" pitchFamily="18" charset="0"/>
              </a:rPr>
              <a:t>Java 5 (2004)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72089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Generics</a:t>
            </a:r>
          </a:p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Enhanced for-each loop</a:t>
            </a:r>
          </a:p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</a:t>
            </a:r>
            <a:r>
              <a:rPr sz="2000" dirty="0" err="1">
                <a:latin typeface="Cambria" panose="02040503050406030204" pitchFamily="18" charset="0"/>
                <a:ea typeface="Cambria" panose="02040503050406030204" pitchFamily="18" charset="0"/>
              </a:rPr>
              <a:t>Autoboxing</a:t>
            </a: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 and unboxing</a:t>
            </a:r>
          </a:p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Annotations and </a:t>
            </a:r>
            <a:r>
              <a:rPr sz="2000" dirty="0" err="1">
                <a:latin typeface="Cambria" panose="02040503050406030204" pitchFamily="18" charset="0"/>
                <a:ea typeface="Cambria" panose="02040503050406030204" pitchFamily="18" charset="0"/>
              </a:rPr>
              <a:t>enums</a:t>
            </a:r>
            <a:endParaRPr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637" y="91012"/>
            <a:ext cx="1268831" cy="8882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1259" y="1162910"/>
            <a:ext cx="6322741" cy="512637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1513" y="6408200"/>
            <a:ext cx="903248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latin typeface="Cambria" panose="02040503050406030204" pitchFamily="18" charset="0"/>
                <a:ea typeface="Cambria" panose="02040503050406030204" pitchFamily="18" charset="0"/>
              </a:rPr>
              <a:t>3.1.26       UNIT-1 /Evolution of Java </a:t>
            </a:r>
            <a:r>
              <a:rPr lang="en-US" sz="11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/ 23CSB201 OBJECT ORIENTED PROGRAMMING/Dr.K.Sangeetha/CSE -</a:t>
            </a:r>
            <a:r>
              <a:rPr lang="en-US" sz="11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IoT</a:t>
            </a:r>
            <a:r>
              <a:rPr lang="en-US" sz="11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/SNSCT     2/14 </a:t>
            </a:r>
            <a:endParaRPr lang="en-US" sz="11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200" b="1" dirty="0">
                <a:latin typeface="Cambria" panose="02040503050406030204" pitchFamily="18" charset="0"/>
                <a:ea typeface="Cambria" panose="02040503050406030204" pitchFamily="18" charset="0"/>
              </a:rPr>
              <a:t>Java 6 &amp; 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00722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Improved JVM performance</a:t>
            </a:r>
          </a:p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Try-with-resources</a:t>
            </a:r>
          </a:p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Diamond operator</a:t>
            </a:r>
          </a:p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NIO.2 file system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637" y="91012"/>
            <a:ext cx="1268831" cy="8882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5210" y="1338146"/>
            <a:ext cx="6768789" cy="507005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1513" y="6408200"/>
            <a:ext cx="903248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latin typeface="Cambria" panose="02040503050406030204" pitchFamily="18" charset="0"/>
                <a:ea typeface="Cambria" panose="02040503050406030204" pitchFamily="18" charset="0"/>
              </a:rPr>
              <a:t>3.1.26       UNIT-1 /Evolution of Java </a:t>
            </a:r>
            <a:r>
              <a:rPr lang="en-US" sz="11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/ 23CSB201 OBJECT ORIENTED PROGRAMMING/Dr.K.Sangeetha/CSE -</a:t>
            </a:r>
            <a:r>
              <a:rPr lang="en-US" sz="11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IoT</a:t>
            </a:r>
            <a:r>
              <a:rPr lang="en-US" sz="11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/SNSCT     2/14 </a:t>
            </a:r>
            <a:endParaRPr lang="en-US" sz="11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200" b="1" dirty="0">
                <a:latin typeface="Cambria" panose="02040503050406030204" pitchFamily="18" charset="0"/>
                <a:ea typeface="Cambria" panose="02040503050406030204" pitchFamily="18" charset="0"/>
              </a:rPr>
              <a:t>Java 8 (2014)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57593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Lambda expressions</a:t>
            </a:r>
          </a:p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Stream API</a:t>
            </a:r>
          </a:p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Default methods</a:t>
            </a:r>
          </a:p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Major functional programming support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637" y="91012"/>
            <a:ext cx="1268831" cy="8882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3131" y="1162911"/>
            <a:ext cx="6110869" cy="524529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1513" y="6408200"/>
            <a:ext cx="903248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latin typeface="Cambria" panose="02040503050406030204" pitchFamily="18" charset="0"/>
                <a:ea typeface="Cambria" panose="02040503050406030204" pitchFamily="18" charset="0"/>
              </a:rPr>
              <a:t>3.1.26       UNIT-1 /Evolution of Java </a:t>
            </a:r>
            <a:r>
              <a:rPr lang="en-US" sz="11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/ 23CSB201 OBJECT ORIENTED PROGRAMMING/Dr.K.Sangeetha/CSE -</a:t>
            </a:r>
            <a:r>
              <a:rPr lang="en-US" sz="11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IoT</a:t>
            </a:r>
            <a:r>
              <a:rPr lang="en-US" sz="11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/SNSCT     2/14 </a:t>
            </a:r>
            <a:endParaRPr lang="en-US" sz="11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200" b="1" dirty="0">
                <a:latin typeface="Cambria" panose="02040503050406030204" pitchFamily="18" charset="0"/>
                <a:ea typeface="Cambria" panose="02040503050406030204" pitchFamily="18" charset="0"/>
              </a:rPr>
              <a:t>Java 9–11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2609385" cy="41092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Module system (Project Jigsaw)</a:t>
            </a:r>
          </a:p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</a:t>
            </a:r>
            <a:r>
              <a:rPr sz="2000" dirty="0" err="1">
                <a:latin typeface="Cambria" panose="02040503050406030204" pitchFamily="18" charset="0"/>
                <a:ea typeface="Cambria" panose="02040503050406030204" pitchFamily="18" charset="0"/>
              </a:rPr>
              <a:t>JShell</a:t>
            </a: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 (interactive shell)</a:t>
            </a:r>
          </a:p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Long-Term Support (LTS) versions</a:t>
            </a:r>
          </a:p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Improved garbage collection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637" y="91012"/>
            <a:ext cx="1268831" cy="8882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2577" y="1417638"/>
            <a:ext cx="6301423" cy="483870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1513" y="6408200"/>
            <a:ext cx="903248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latin typeface="Cambria" panose="02040503050406030204" pitchFamily="18" charset="0"/>
                <a:ea typeface="Cambria" panose="02040503050406030204" pitchFamily="18" charset="0"/>
              </a:rPr>
              <a:t>3.1.26       UNIT-1 /Evolution of Java </a:t>
            </a:r>
            <a:r>
              <a:rPr lang="en-US" sz="11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/ 23CSB201 OBJECT ORIENTED PROGRAMMING/Dr.K.Sangeetha/CSE -</a:t>
            </a:r>
            <a:r>
              <a:rPr lang="en-US" sz="11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IoT</a:t>
            </a:r>
            <a:r>
              <a:rPr lang="en-US" sz="11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/SNSCT     2/14 </a:t>
            </a:r>
            <a:endParaRPr lang="en-US" sz="11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484</Words>
  <Application>Microsoft Office PowerPoint</Application>
  <PresentationFormat>On-screen Show (4:3)</PresentationFormat>
  <Paragraphs>81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SNS COLLEGE OF TECHNOLOGY</vt:lpstr>
      <vt:lpstr>Introduction to Java</vt:lpstr>
      <vt:lpstr>Origins of Java (1991–1995)</vt:lpstr>
      <vt:lpstr>Java 1.0 (1996)</vt:lpstr>
      <vt:lpstr>Java 2 (J2SE 1.2–1.4)</vt:lpstr>
      <vt:lpstr>Java 5 (2004)</vt:lpstr>
      <vt:lpstr>Java 6 &amp; 7</vt:lpstr>
      <vt:lpstr>Java 8 (2014)</vt:lpstr>
      <vt:lpstr>Java 9–11</vt:lpstr>
      <vt:lpstr>Java 12–17</vt:lpstr>
      <vt:lpstr>Modern Java (Java 18+)</vt:lpstr>
      <vt:lpstr>Conclusion</vt:lpstr>
      <vt:lpstr> Object Oriented Programming in Java – Questions to Solve </vt:lpstr>
      <vt:lpstr>Slide 14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SNS COLLEGE OF TECHNOLOGY</dc:title>
  <dc:creator>Nirmala</dc:creator>
  <dc:description>generated using python-pptx</dc:description>
  <cp:lastModifiedBy>new</cp:lastModifiedBy>
  <cp:revision>10</cp:revision>
  <dcterms:created xsi:type="dcterms:W3CDTF">2013-01-27T09:14:16Z</dcterms:created>
  <dcterms:modified xsi:type="dcterms:W3CDTF">2026-05-19T00:37:53Z</dcterms:modified>
</cp:coreProperties>
</file>