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Luckiest Guy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745cdcc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745cdcc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745d42cc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745d42cc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6a0d745d6a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6a0d745d6a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a0d745d6afd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a0d745d6afd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a0d745d6b5a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a0d745d6b5a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a0d745d6b9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a0d745d6b9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6a0d745d6be9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6a0d745d6be9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6a0d745d6c20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6a0d745d6c20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56327629-B9E9-435B-9449-9B5A080EE131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DAF335F2-D27C-4E73-B203-8FFC3BA76F60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C716A444-AF91-4B31-8F29-9674A72BCE94}"/>
              </a:ext>
            </a:extLst>
          </p:cNvPr>
          <p:cNvSpPr/>
          <p:nvPr/>
        </p:nvSpPr>
        <p:spPr>
          <a:xfrm>
            <a:off x="736408" y="669995"/>
            <a:ext cx="7293934" cy="427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Techniques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MASTERING DIGITAL COMMUNICATION AND APPLICATIONS</a:t>
            </a:r>
          </a:p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80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INFORMATION CODING &amp; GLOBAL CONNECTIVITY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5F81B0B5-748B-4F90-AEA2-A34BFBE66214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47D5E726-61B5-4D81-AA6A-B2241132D9E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;p1">
            <a:extLst>
              <a:ext uri="{FF2B5EF4-FFF2-40B4-BE49-F238E27FC236}">
                <a16:creationId xmlns:a16="http://schemas.microsoft.com/office/drawing/2014/main" id="{5B1D831C-B187-4160-93D2-D60EC79A993C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94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">
            <a:extLst>
              <a:ext uri="{FF2B5EF4-FFF2-40B4-BE49-F238E27FC236}">
                <a16:creationId xmlns:a16="http://schemas.microsoft.com/office/drawing/2014/main" id="{29CE292E-1F4D-47D7-9F26-9035E1F8342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3">
            <a:extLst>
              <a:ext uri="{FF2B5EF4-FFF2-40B4-BE49-F238E27FC236}">
                <a16:creationId xmlns:a16="http://schemas.microsoft.com/office/drawing/2014/main" id="{8D1EA3B8-431F-4A7B-84A9-8323A0342680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10/10</a:t>
            </a:r>
          </a:p>
        </p:txBody>
      </p:sp>
    </p:spTree>
    <p:extLst>
      <p:ext uri="{BB962C8B-B14F-4D97-AF65-F5344CB8AC3E}">
        <p14:creationId xmlns:p14="http://schemas.microsoft.com/office/powerpoint/2010/main" val="338128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280160"/>
            <a:ext cx="38292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4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INFORMATION CODING &amp; GLOBAL CONNECTIVITY</a:t>
            </a:r>
            <a:endParaRPr sz="3240" dirty="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93751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Efficiency and Reliability in Digital Communications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39665CE9-4689-45D5-B8D2-F200D2B1C19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;p3">
            <a:extLst>
              <a:ext uri="{FF2B5EF4-FFF2-40B4-BE49-F238E27FC236}">
                <a16:creationId xmlns:a16="http://schemas.microsoft.com/office/drawing/2014/main" id="{391BBF29-5ED1-43B9-A039-CB0793CE0536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29200" y="789400"/>
            <a:ext cx="3829050" cy="40676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338328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08610" y="34404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RECAP &amp; ICEBREAKER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788670"/>
            <a:ext cx="4572000" cy="2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Quick Check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We've previously discussed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Entropy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and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Channel Capacity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 If a channel is noisy, can we still send data without error?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Icebreaker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Think about your phone. How does it maintain a crystal-clear voice call while you are moving at 60 km/h in a car?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65810" y="340614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answer lies in Source and Channel Coding—converting raw data into a format that survives the journey.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8" name="Google Shape;58;p1">
            <a:extLst>
              <a:ext uri="{FF2B5EF4-FFF2-40B4-BE49-F238E27FC236}">
                <a16:creationId xmlns:a16="http://schemas.microsoft.com/office/drawing/2014/main" id="{77456577-729E-4DD4-8D26-51A22E90CD7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8;p3">
            <a:extLst>
              <a:ext uri="{FF2B5EF4-FFF2-40B4-BE49-F238E27FC236}">
                <a16:creationId xmlns:a16="http://schemas.microsoft.com/office/drawing/2014/main" id="{F274D5B7-F592-40C4-8752-6102D7D8F0C9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3/10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4286250" y="857250"/>
            <a:ext cx="9717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EMPATHIZE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THE PERSONA: MEET ROHAN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286250" y="116586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Persona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Rohan is a Network Engineer in Bangalore managing satellite uplinks for remote villages.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Pain Points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Bandwidth is expensive.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Signal interference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from monsoon rains (Rain Fade).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Data corruption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during storage on aging servers.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3EE4F80A-A506-4AE5-AA1D-FFE899697F5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;p3">
            <a:extLst>
              <a:ext uri="{FF2B5EF4-FFF2-40B4-BE49-F238E27FC236}">
                <a16:creationId xmlns:a16="http://schemas.microsoft.com/office/drawing/2014/main" id="{A864B9E2-A8CC-466D-8A23-F1CE49853081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4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285750" y="857250"/>
            <a:ext cx="140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DESIGN THINKING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285750" y="2354580"/>
            <a:ext cx="4194900" cy="1086000"/>
          </a:xfrm>
          <a:prstGeom prst="roundRect">
            <a:avLst>
              <a:gd name="adj" fmla="val 16667"/>
            </a:avLst>
          </a:prstGeom>
          <a:solidFill>
            <a:srgbClr val="FCEBEB"/>
          </a:solidFill>
          <a:ln w="12700" cap="flat" cmpd="sng">
            <a:solidFill>
              <a:srgbClr val="4606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08610" y="24117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460606"/>
                </a:solidFill>
              </a:rPr>
              <a:t>⚠️</a:t>
            </a:r>
            <a:endParaRPr sz="2160">
              <a:solidFill>
                <a:srgbClr val="460606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DEFINE &amp; IDEATE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1165860"/>
            <a:ext cx="41949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Problem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How to maximize throughput over unreliable media?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5810" y="2377440"/>
            <a:ext cx="3600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4606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Watch out</a:t>
            </a:r>
            <a:endParaRPr sz="1440" b="1">
              <a:solidFill>
                <a:srgbClr val="4606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4606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Without coding, noise corrupts data, causing failure.</a:t>
            </a:r>
            <a:endParaRPr sz="1620">
              <a:solidFill>
                <a:srgbClr val="4606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652010" y="116586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Solutions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Source Coding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Remove redundancy.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Channel Coding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Add 'smart' redundancy to fix errors.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4F7E71C8-358C-462D-AFDF-B8F74A229C2E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758F3CF6-9775-4ACB-9D94-83A85C0755AC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5/10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285750" y="857250"/>
            <a:ext cx="1302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VERTICAL DEPTH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SATELLITE &amp; DEEP SPACE APPS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116586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Satellite communication relies on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Forward Error Correction (FEC)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because re-transmission (ARQ) takes too long (high latency).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Turbo Codes &amp; LDPC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Used in DVB-S2 satellite TV and 5G.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Reed-Solomon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The gold standard for correcting 'burst' errors caused by atmospheric interference.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38293A04-1D9C-439F-A5FD-02C2F33C6E9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;p3">
            <a:extLst>
              <a:ext uri="{FF2B5EF4-FFF2-40B4-BE49-F238E27FC236}">
                <a16:creationId xmlns:a16="http://schemas.microsoft.com/office/drawing/2014/main" id="{423C2667-A483-4A62-BD0F-5D342D6EDECC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6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285750" y="857250"/>
            <a:ext cx="1668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HORIZONTAL BREADTH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MOBILE &amp; STORAGE SYSTEMS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40784" y="1659450"/>
            <a:ext cx="41721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Mobile (5G/LTE)</a:t>
            </a:r>
            <a:endParaRPr sz="1980" b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Coding allows thousands of users to share the same frequency spectrum via CDMA or OFDMA.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541334" y="1202250"/>
            <a:ext cx="41721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Data Storage (SSD/CD)</a:t>
            </a:r>
            <a:endParaRPr sz="1980" b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Hard drives use ECC (Error Correction Code) to handle 'bit rot'—the physical decay of stored charge.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8" name="Google Shape;58;p1">
            <a:extLst>
              <a:ext uri="{FF2B5EF4-FFF2-40B4-BE49-F238E27FC236}">
                <a16:creationId xmlns:a16="http://schemas.microsoft.com/office/drawing/2014/main" id="{E55B871D-8D00-4A89-B51E-CB39121A52A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8;p3">
            <a:extLst>
              <a:ext uri="{FF2B5EF4-FFF2-40B4-BE49-F238E27FC236}">
                <a16:creationId xmlns:a16="http://schemas.microsoft.com/office/drawing/2014/main" id="{993F3D16-F88B-4B29-9F76-E2B3E0064C68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7/10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4286250" y="857250"/>
            <a:ext cx="9486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PROTOTYPE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PROTOTYPE: CYCLIC REDUNDANCY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286250" y="1165860"/>
            <a:ext cx="45720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Hamming Codes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Imagine a 7-bit block. We add 3 parity bits. If one bit flips, the receiver calculates a 'Syndrome' that points exactly to the corrupted bit.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Impact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This allows 'Self-Healing' data packets without needing to ask the sender to resend the file.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5CD821E3-BAB7-4F8F-9048-8DBEA734202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;p3">
            <a:extLst>
              <a:ext uri="{FF2B5EF4-FFF2-40B4-BE49-F238E27FC236}">
                <a16:creationId xmlns:a16="http://schemas.microsoft.com/office/drawing/2014/main" id="{7C0B5386-2338-41F1-93B2-63F1DEB4F121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8/10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6342" y="164481"/>
            <a:ext cx="7705493" cy="42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26684" y="1697715"/>
            <a:ext cx="2162221" cy="14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GROUP ACTIVITY: THE NOISE CHALLENGE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806190" y="1440180"/>
            <a:ext cx="3520161" cy="212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Role-Play Exercise</a:t>
            </a:r>
            <a:endParaRPr sz="2160" b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Divide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into 'Transmitters', 'The Channel', and 'Receivers'.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Transmitters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Write a 4-bit binary code.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Channel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Change one bit randomly.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Receivers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Apply a simple Parity check to see if you can detect the error. Discuss: </a:t>
            </a:r>
            <a:r>
              <a:rPr lang="en-GB" sz="1620" i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Can you fix it, or just detect it?</a:t>
            </a:r>
            <a:endParaRPr sz="1620" i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BEFCFE07-7CAA-4305-97F3-CCF2C39A496C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C83040BD-D2D1-409E-B1A8-FA42ABDA7918}"/>
              </a:ext>
            </a:extLst>
          </p:cNvPr>
          <p:cNvSpPr/>
          <p:nvPr/>
        </p:nvSpPr>
        <p:spPr>
          <a:xfrm>
            <a:off x="334179" y="4831147"/>
            <a:ext cx="8809821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INFORMATION CODING &amp; GLOBAL CONNECTIVITY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9/10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607</Words>
  <Application>Microsoft Office PowerPoint</Application>
  <PresentationFormat>On-screen Show (16:9)</PresentationFormat>
  <Paragraphs>71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</vt:lpstr>
      <vt:lpstr>Comic Neue</vt:lpstr>
      <vt:lpstr>Luckiest Guy</vt:lpstr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created xsi:type="dcterms:W3CDTF">2026-05-20T08:45:28Z</dcterms:created>
  <dcterms:modified xsi:type="dcterms:W3CDTF">2026-05-20T08:52:04Z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F84B4D840ED646DFB3F9B60E16BC29A4_13</vt:lpwstr>
  </property>
  <property fmtid="{D5CDD505-2E9C-101B-9397-08002B2CF9AE}" pid="3" name="KSOProductBuildVer">
    <vt:lpwstr>1033-12.1.0.26372</vt:lpwstr>
  </property>
</Properties>
</file>