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6" roundtripDataSignature="AMtx7mhQ0P+gt6o2UEV/9gxieyyEyrIRz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bf7389c49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bf7389c49c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g3bf7389c49c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11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1184223" y="284813"/>
            <a:ext cx="9483777" cy="1315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rPr lang="en-US" b="1">
                <a:latin typeface="Times New Roman"/>
                <a:ea typeface="Times New Roman"/>
                <a:cs typeface="Times New Roman"/>
                <a:sym typeface="Times New Roman"/>
              </a:rPr>
              <a:t>  SNS College of Technology</a:t>
            </a:r>
            <a:br>
              <a:rPr lang="en-US" b="1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200" b="1">
                <a:latin typeface="Times New Roman"/>
                <a:ea typeface="Times New Roman"/>
                <a:cs typeface="Times New Roman"/>
                <a:sym typeface="Times New Roman"/>
              </a:rPr>
              <a:t>(An Autonomous Institutions)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9" name="Google Shape;89;p1"/>
          <p:cNvSpPr txBox="1">
            <a:spLocks noGrp="1"/>
          </p:cNvSpPr>
          <p:nvPr>
            <p:ph type="subTitle" idx="1"/>
          </p:nvPr>
        </p:nvSpPr>
        <p:spPr>
          <a:xfrm>
            <a:off x="1523999" y="1948721"/>
            <a:ext cx="10123357" cy="4407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000" dirty="0">
                <a:latin typeface="Times New Roman"/>
                <a:ea typeface="Times New Roman"/>
                <a:cs typeface="Times New Roman"/>
                <a:sym typeface="Times New Roman"/>
              </a:rPr>
              <a:t>Department of Computer Science and </a:t>
            </a:r>
            <a:r>
              <a:rPr lang="en-US" sz="3000" dirty="0" smtClean="0">
                <a:latin typeface="Times New Roman"/>
                <a:ea typeface="Times New Roman"/>
                <a:cs typeface="Times New Roman"/>
                <a:sym typeface="Times New Roman"/>
              </a:rPr>
              <a:t>Engineering-IOT</a:t>
            </a:r>
            <a:endParaRPr/>
          </a:p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400" dirty="0">
                <a:latin typeface="Times New Roman"/>
                <a:ea typeface="Times New Roman"/>
                <a:cs typeface="Times New Roman"/>
                <a:sym typeface="Times New Roman"/>
              </a:rPr>
              <a:t>23CSB201-Object Oriented Programming</a:t>
            </a:r>
            <a:endParaRPr/>
          </a:p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4000" b="1" dirty="0">
                <a:latin typeface="Times New Roman"/>
                <a:ea typeface="Times New Roman"/>
                <a:cs typeface="Times New Roman"/>
                <a:sym typeface="Times New Roman"/>
              </a:rPr>
              <a:t>Topic: Inheritance</a:t>
            </a:r>
            <a:endParaRPr/>
          </a:p>
          <a:p>
            <a:pPr marL="0" lvl="0" indent="0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Dr.K.Sangeetha  </a:t>
            </a:r>
            <a:endParaRPr/>
          </a:p>
          <a:p>
            <a:pPr marL="0" lvl="0" indent="0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Assistant Professor</a:t>
            </a:r>
            <a:b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</a:b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26431" y="413900"/>
            <a:ext cx="1137688" cy="755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7881" y="413900"/>
            <a:ext cx="1055590" cy="1004922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20-Jan-2026</a:t>
            </a:r>
            <a:endParaRPr/>
          </a:p>
        </p:txBody>
      </p:sp>
      <p:sp>
        <p:nvSpPr>
          <p:cNvPr id="93" name="Google Shape;9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Inheritance/OOPS/Mrs.G.Swathi AP/CSE</a:t>
            </a:r>
            <a:endParaRPr/>
          </a:p>
        </p:txBody>
      </p:sp>
      <p:sp>
        <p:nvSpPr>
          <p:cNvPr id="94" name="Google Shape;9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759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imes New Roman"/>
              <a:buNone/>
            </a:pPr>
            <a:r>
              <a:rPr lang="en-US" sz="4800" b="1">
                <a:latin typeface="Times New Roman"/>
                <a:ea typeface="Times New Roman"/>
                <a:cs typeface="Times New Roman"/>
                <a:sym typeface="Times New Roman"/>
              </a:rPr>
              <a:t>Hybrid Inheritance </a:t>
            </a:r>
            <a:endParaRPr/>
          </a:p>
        </p:txBody>
      </p:sp>
      <p:sp>
        <p:nvSpPr>
          <p:cNvPr id="185" name="Google Shape;185;p10"/>
          <p:cNvSpPr txBox="1">
            <a:spLocks noGrp="1"/>
          </p:cNvSpPr>
          <p:nvPr>
            <p:ph type="body" idx="1"/>
          </p:nvPr>
        </p:nvSpPr>
        <p:spPr>
          <a:xfrm>
            <a:off x="838200" y="1259174"/>
            <a:ext cx="10515600" cy="4917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It is a mix of two or more of the above types of inheritance.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In Java, we can achieve hybrid inheritance only through Interfaces if we want to involve multiple inheritance to implement Hybrid inheritance.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6" name="Google Shape;186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02808" y="2682875"/>
            <a:ext cx="6071172" cy="3560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51515" y="303052"/>
            <a:ext cx="1133954" cy="75597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20-Jan-2026</a:t>
            </a:r>
            <a:endParaRPr/>
          </a:p>
        </p:txBody>
      </p:sp>
      <p:sp>
        <p:nvSpPr>
          <p:cNvPr id="189" name="Google Shape;18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dirty="0" smtClean="0"/>
              <a:t>Inheritance/OOPS/Dr.K.Sangeetha AP/CSE-IOT</a:t>
            </a:r>
            <a:endParaRPr lang="en-US" dirty="0"/>
          </a:p>
        </p:txBody>
      </p:sp>
      <p:sp>
        <p:nvSpPr>
          <p:cNvPr id="190" name="Google Shape;19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bf7389c49c_0_0"/>
          <p:cNvSpPr txBox="1">
            <a:spLocks noGrp="1"/>
          </p:cNvSpPr>
          <p:nvPr>
            <p:ph type="title"/>
          </p:nvPr>
        </p:nvSpPr>
        <p:spPr>
          <a:xfrm>
            <a:off x="2149525" y="365125"/>
            <a:ext cx="80607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Mind Map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7" name="Google Shape;197;g3bf7389c49c_0_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11</a:t>
            </a:fld>
            <a:endParaRPr/>
          </a:p>
        </p:txBody>
      </p:sp>
      <p:pic>
        <p:nvPicPr>
          <p:cNvPr id="198" name="Google Shape;198;g3bf7389c49c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633700"/>
            <a:ext cx="11887198" cy="47226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 txBox="1">
            <a:spLocks noGrp="1"/>
          </p:cNvSpPr>
          <p:nvPr>
            <p:ph type="title"/>
          </p:nvPr>
        </p:nvSpPr>
        <p:spPr>
          <a:xfrm>
            <a:off x="838200" y="200495"/>
            <a:ext cx="10515600" cy="639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rPr lang="en-US" sz="5400" b="1">
                <a:latin typeface="Times New Roman"/>
                <a:ea typeface="Times New Roman"/>
                <a:cs typeface="Times New Roman"/>
                <a:sym typeface="Times New Roman"/>
              </a:rPr>
              <a:t>Inheritance</a:t>
            </a:r>
            <a:endParaRPr sz="54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0" name="Google Shape;100;p2"/>
          <p:cNvSpPr txBox="1">
            <a:spLocks noGrp="1"/>
          </p:cNvSpPr>
          <p:nvPr>
            <p:ph type="body" idx="1"/>
          </p:nvPr>
        </p:nvSpPr>
        <p:spPr>
          <a:xfrm>
            <a:off x="838200" y="1004342"/>
            <a:ext cx="10515600" cy="5172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Inheritance means creating new classes based on existing ones.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 A class that inherits from another class can reuse the methods and fields of that class.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It is the mechanism in Java by which one class is allowed to inherit the features(fields and methods) of another class.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1" name="Google Shape;10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93031" y="3264108"/>
            <a:ext cx="3991795" cy="2748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16112" y="140796"/>
            <a:ext cx="1137688" cy="755913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20-Jan-2026</a:t>
            </a:r>
            <a:endParaRPr/>
          </a:p>
        </p:txBody>
      </p:sp>
      <p:sp>
        <p:nvSpPr>
          <p:cNvPr id="104" name="Google Shape;104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Inheritance/OOPS/Dr.K.Sangeetha AP/CSE-IOT</a:t>
            </a:r>
            <a:endParaRPr/>
          </a:p>
        </p:txBody>
      </p:sp>
      <p:sp>
        <p:nvSpPr>
          <p:cNvPr id="105" name="Google Shape;105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834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Times New Roman"/>
              <a:buNone/>
            </a:pPr>
            <a:r>
              <a:rPr lang="en-US" sz="4900" b="1">
                <a:latin typeface="Times New Roman"/>
                <a:ea typeface="Times New Roman"/>
                <a:cs typeface="Times New Roman"/>
                <a:sym typeface="Times New Roman"/>
              </a:rPr>
              <a:t>Usage of Inheritance</a:t>
            </a:r>
            <a:endParaRPr sz="49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1" name="Google Shape;111;p3"/>
          <p:cNvSpPr txBox="1">
            <a:spLocks noGrp="1"/>
          </p:cNvSpPr>
          <p:nvPr>
            <p:ph type="body" idx="1"/>
          </p:nvPr>
        </p:nvSpPr>
        <p:spPr>
          <a:xfrm>
            <a:off x="838200" y="1364105"/>
            <a:ext cx="10515600" cy="4601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b="1">
                <a:latin typeface="Times New Roman"/>
                <a:ea typeface="Times New Roman"/>
                <a:cs typeface="Times New Roman"/>
                <a:sym typeface="Times New Roman"/>
              </a:rPr>
              <a:t>Code Reusability: 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The code written in the Superclass is common to all subclasses. Child classes can directly use the parent class code.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b="1">
                <a:latin typeface="Times New Roman"/>
                <a:ea typeface="Times New Roman"/>
                <a:cs typeface="Times New Roman"/>
                <a:sym typeface="Times New Roman"/>
              </a:rPr>
              <a:t>Method Overriding: 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Method Overriding is achievable only through Inheritance. It is one of the ways by which Java achieves Run Time Polymorphism.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b="1">
                <a:latin typeface="Times New Roman"/>
                <a:ea typeface="Times New Roman"/>
                <a:cs typeface="Times New Roman"/>
                <a:sym typeface="Times New Roman"/>
              </a:rPr>
              <a:t>Abstraction: 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The concept of abstraction where we do not have to provide all details, is achieved through inheritance. Abstraction only shows the functionality to the user.</a:t>
            </a:r>
            <a:b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</a:b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2" name="Google Shape;11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16112" y="365126"/>
            <a:ext cx="1137688" cy="755913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20-Jan-2026</a:t>
            </a:r>
            <a:endParaRPr/>
          </a:p>
        </p:txBody>
      </p:sp>
      <p:sp>
        <p:nvSpPr>
          <p:cNvPr id="114" name="Google Shape;114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dirty="0" smtClean="0"/>
              <a:t>Inheritance/OOPS/Dr.K.Sangeetha AP/CSE-IOT</a:t>
            </a:r>
            <a:endParaRPr lang="en-US" dirty="0"/>
          </a:p>
        </p:txBody>
      </p:sp>
      <p:sp>
        <p:nvSpPr>
          <p:cNvPr id="115" name="Google Shape;115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789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Times New Roman"/>
              <a:buNone/>
            </a:pPr>
            <a:r>
              <a:rPr lang="en-US" sz="4900" b="1">
                <a:latin typeface="Times New Roman"/>
                <a:ea typeface="Times New Roman"/>
                <a:cs typeface="Times New Roman"/>
                <a:sym typeface="Times New Roman"/>
              </a:rPr>
              <a:t>Key Terminologies</a:t>
            </a:r>
            <a:endParaRPr sz="49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1" name="Google Shape;121;p4"/>
          <p:cNvSpPr txBox="1">
            <a:spLocks noGrp="1"/>
          </p:cNvSpPr>
          <p:nvPr>
            <p:ph type="body" idx="1"/>
          </p:nvPr>
        </p:nvSpPr>
        <p:spPr>
          <a:xfrm>
            <a:off x="403485" y="1154244"/>
            <a:ext cx="10515600" cy="5022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286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b="1">
                <a:latin typeface="Times New Roman"/>
                <a:ea typeface="Times New Roman"/>
                <a:cs typeface="Times New Roman"/>
                <a:sym typeface="Times New Roman"/>
              </a:rPr>
              <a:t>Class: 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Class is a set of objects that share common characteristics/ behavior and common properties/ attributes. Class is not a real-world entity. It is just a template or blueprint or prototype from which objects are created.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b="1">
                <a:latin typeface="Times New Roman"/>
                <a:ea typeface="Times New Roman"/>
                <a:cs typeface="Times New Roman"/>
                <a:sym typeface="Times New Roman"/>
              </a:rPr>
              <a:t>Super Class/Parent Class: 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The class whose features are inherited is known as a superclass(or a base class or a parent class).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b="1">
                <a:latin typeface="Times New Roman"/>
                <a:ea typeface="Times New Roman"/>
                <a:cs typeface="Times New Roman"/>
                <a:sym typeface="Times New Roman"/>
              </a:rPr>
              <a:t>Sub Class/Child Class: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 The class that inherits the other class is known as a subclass(or a derived class, extended class or child class). The subclass can add its own fields and methods in addition to the superclass fields and methods.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b="1">
                <a:latin typeface="Times New Roman"/>
                <a:ea typeface="Times New Roman"/>
                <a:cs typeface="Times New Roman"/>
                <a:sym typeface="Times New Roman"/>
              </a:rPr>
              <a:t>Extends Keyword: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 This keyword is used to inherit properties from a superclass.</a:t>
            </a:r>
            <a:endParaRPr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  <p:pic>
        <p:nvPicPr>
          <p:cNvPr id="122" name="Google Shape;12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50241" y="303080"/>
            <a:ext cx="1137688" cy="755913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20-Jan-2026</a:t>
            </a:r>
            <a:endParaRPr/>
          </a:p>
        </p:txBody>
      </p:sp>
      <p:sp>
        <p:nvSpPr>
          <p:cNvPr id="124" name="Google Shape;124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dirty="0" smtClean="0"/>
              <a:t>Inheritance/OOPS/Dr.K.Sangeetha AP/CSE-IOT</a:t>
            </a:r>
            <a:endParaRPr lang="en-US" dirty="0"/>
          </a:p>
        </p:txBody>
      </p:sp>
      <p:sp>
        <p:nvSpPr>
          <p:cNvPr id="125" name="Google Shape;125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040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Times New Roman"/>
              <a:buNone/>
            </a:pPr>
            <a:r>
              <a:rPr lang="en-US" sz="4900" b="1">
                <a:latin typeface="Times New Roman"/>
                <a:ea typeface="Times New Roman"/>
                <a:cs typeface="Times New Roman"/>
                <a:sym typeface="Times New Roman"/>
              </a:rPr>
              <a:t>Types of Inheritance</a:t>
            </a:r>
            <a:endParaRPr sz="49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1" name="Google Shape;131;p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726081" y="1690713"/>
            <a:ext cx="6529975" cy="4351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16112" y="507536"/>
            <a:ext cx="1137688" cy="755913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20-Jan-2026</a:t>
            </a:r>
            <a:endParaRPr/>
          </a:p>
        </p:txBody>
      </p:sp>
      <p:sp>
        <p:nvSpPr>
          <p:cNvPr id="134" name="Google Shape;1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dirty="0" smtClean="0"/>
              <a:t>Inheritance/OOPS/Dr.K.Sangeetha AP/CSE-IOT</a:t>
            </a:r>
            <a:endParaRPr lang="en-US" dirty="0"/>
          </a:p>
        </p:txBody>
      </p:sp>
      <p:sp>
        <p:nvSpPr>
          <p:cNvPr id="135" name="Google Shape;1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779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en-US" b="1">
                <a:latin typeface="Times New Roman"/>
                <a:ea typeface="Times New Roman"/>
                <a:cs typeface="Times New Roman"/>
                <a:sym typeface="Times New Roman"/>
              </a:rPr>
              <a:t>Single Inheritance</a:t>
            </a:r>
            <a:endParaRPr/>
          </a:p>
        </p:txBody>
      </p:sp>
      <p:sp>
        <p:nvSpPr>
          <p:cNvPr id="141" name="Google Shape;141;p6"/>
          <p:cNvSpPr txBox="1">
            <a:spLocks noGrp="1"/>
          </p:cNvSpPr>
          <p:nvPr>
            <p:ph type="body" idx="1"/>
          </p:nvPr>
        </p:nvSpPr>
        <p:spPr>
          <a:xfrm>
            <a:off x="838200" y="1274164"/>
            <a:ext cx="10515600" cy="4902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In single inheritance, a sub-class is derived from only one super class.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It inherits the properties and behavior of a single-parent class.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2" name="Google Shape;142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60413" y="2396943"/>
            <a:ext cx="6071173" cy="3560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76270" y="365125"/>
            <a:ext cx="1137688" cy="755913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20-Jan-2026</a:t>
            </a:r>
            <a:endParaRPr/>
          </a:p>
        </p:txBody>
      </p:sp>
      <p:sp>
        <p:nvSpPr>
          <p:cNvPr id="145" name="Google Shape;145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dirty="0" smtClean="0"/>
              <a:t>Inheritance/OOPS/Dr.K.Sangeetha AP/CSE-IOT</a:t>
            </a:r>
            <a:endParaRPr lang="en-US" dirty="0"/>
          </a:p>
        </p:txBody>
      </p:sp>
      <p:sp>
        <p:nvSpPr>
          <p:cNvPr id="146" name="Google Shape;146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774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imes New Roman"/>
              <a:buNone/>
            </a:pPr>
            <a:r>
              <a:rPr lang="en-US" sz="4800" b="1">
                <a:latin typeface="Times New Roman"/>
                <a:ea typeface="Times New Roman"/>
                <a:cs typeface="Times New Roman"/>
                <a:sym typeface="Times New Roman"/>
              </a:rPr>
              <a:t>Multilevel Inheritance</a:t>
            </a:r>
            <a:endParaRPr sz="4800" b="1"/>
          </a:p>
        </p:txBody>
      </p:sp>
      <p:sp>
        <p:nvSpPr>
          <p:cNvPr id="152" name="Google Shape;152;p7"/>
          <p:cNvSpPr txBox="1">
            <a:spLocks noGrp="1"/>
          </p:cNvSpPr>
          <p:nvPr>
            <p:ph type="body" idx="1"/>
          </p:nvPr>
        </p:nvSpPr>
        <p:spPr>
          <a:xfrm>
            <a:off x="838200" y="1139252"/>
            <a:ext cx="10515600" cy="5037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In Multilevel Inheritance, a derived class will be inheriting a base class and as well as the derived class also acts as the base class for other classes.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3" name="Google Shape;153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47779" y="2168343"/>
            <a:ext cx="6496050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91161" y="303052"/>
            <a:ext cx="1133954" cy="75597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20-Jan-2026</a:t>
            </a:r>
            <a:endParaRPr/>
          </a:p>
        </p:txBody>
      </p:sp>
      <p:sp>
        <p:nvSpPr>
          <p:cNvPr id="156" name="Google Shape;15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dirty="0" smtClean="0"/>
              <a:t>Inheritance/OOPS/Dr.K.Sangeetha AP/CSE-IOT</a:t>
            </a:r>
            <a:endParaRPr lang="en-US" dirty="0"/>
          </a:p>
        </p:txBody>
      </p:sp>
      <p:sp>
        <p:nvSpPr>
          <p:cNvPr id="157" name="Google Shape;15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879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imes New Roman"/>
              <a:buNone/>
            </a:pPr>
            <a:r>
              <a:rPr lang="en-US" sz="4800" b="1">
                <a:latin typeface="Times New Roman"/>
                <a:ea typeface="Times New Roman"/>
                <a:cs typeface="Times New Roman"/>
                <a:sym typeface="Times New Roman"/>
              </a:rPr>
              <a:t>Hierarchical Inheritance</a:t>
            </a:r>
            <a:endParaRPr/>
          </a:p>
        </p:txBody>
      </p:sp>
      <p:sp>
        <p:nvSpPr>
          <p:cNvPr id="163" name="Google Shape;163;p8"/>
          <p:cNvSpPr txBox="1">
            <a:spLocks noGrp="1"/>
          </p:cNvSpPr>
          <p:nvPr>
            <p:ph type="body" idx="1"/>
          </p:nvPr>
        </p:nvSpPr>
        <p:spPr>
          <a:xfrm>
            <a:off x="838200" y="1379095"/>
            <a:ext cx="10515600" cy="4797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In hierarchical inheritance, more than one subclass is inherited from a single base class. i.e. more than one derived class is created from a single base class. For example, cars and buses both are vehicle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/>
            </a:r>
            <a:br>
              <a:rPr lang="en-US"/>
            </a:br>
            <a:endParaRPr/>
          </a:p>
        </p:txBody>
      </p:sp>
      <p:pic>
        <p:nvPicPr>
          <p:cNvPr id="164" name="Google Shape;164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87817" y="2827164"/>
            <a:ext cx="5711408" cy="3349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01023" y="365125"/>
            <a:ext cx="1133954" cy="75597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20-Jan-2026</a:t>
            </a:r>
            <a:endParaRPr/>
          </a:p>
        </p:txBody>
      </p:sp>
      <p:sp>
        <p:nvSpPr>
          <p:cNvPr id="167" name="Google Shape;16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dirty="0" smtClean="0"/>
              <a:t>Inheritance/OOPS/Dr.K.Sangeetha AP/CSE-IOT</a:t>
            </a:r>
            <a:endParaRPr lang="en-US" dirty="0"/>
          </a:p>
        </p:txBody>
      </p:sp>
      <p:sp>
        <p:nvSpPr>
          <p:cNvPr id="168" name="Google Shape;16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9"/>
          <p:cNvSpPr txBox="1">
            <a:spLocks noGrp="1"/>
          </p:cNvSpPr>
          <p:nvPr>
            <p:ph type="title"/>
          </p:nvPr>
        </p:nvSpPr>
        <p:spPr>
          <a:xfrm>
            <a:off x="1004340" y="365125"/>
            <a:ext cx="10349459" cy="638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Multiple Inheritance</a:t>
            </a:r>
            <a:endParaRPr/>
          </a:p>
        </p:txBody>
      </p:sp>
      <p:sp>
        <p:nvSpPr>
          <p:cNvPr id="174" name="Google Shape;174;p9"/>
          <p:cNvSpPr txBox="1">
            <a:spLocks noGrp="1"/>
          </p:cNvSpPr>
          <p:nvPr>
            <p:ph type="body" idx="1"/>
          </p:nvPr>
        </p:nvSpPr>
        <p:spPr>
          <a:xfrm>
            <a:off x="838200" y="1319134"/>
            <a:ext cx="10515600" cy="4857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In Multiple inheritances, one class can have more than one superclass and inherit features from all parent classes.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5" name="Google Shape;17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31044" y="2218180"/>
            <a:ext cx="6496050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27094" y="303052"/>
            <a:ext cx="1133954" cy="75597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20-Jan-2026</a:t>
            </a:r>
            <a:endParaRPr/>
          </a:p>
        </p:txBody>
      </p:sp>
      <p:sp>
        <p:nvSpPr>
          <p:cNvPr id="178" name="Google Shape;178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dirty="0" smtClean="0"/>
              <a:t>Inheritance/OOPS/Dr.K.Sangeetha AP/CSE-IOT</a:t>
            </a:r>
            <a:endParaRPr lang="en-US" dirty="0"/>
          </a:p>
        </p:txBody>
      </p:sp>
      <p:sp>
        <p:nvSpPr>
          <p:cNvPr id="179" name="Google Shape;179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251</Words>
  <PresentationFormat>Custom</PresentationFormat>
  <Paragraphs>68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  SNS College of Technology (An Autonomous Institutions)</vt:lpstr>
      <vt:lpstr>Inheritance</vt:lpstr>
      <vt:lpstr>Usage of Inheritance</vt:lpstr>
      <vt:lpstr>Key Terminologies</vt:lpstr>
      <vt:lpstr>Types of Inheritance</vt:lpstr>
      <vt:lpstr>Single Inheritance</vt:lpstr>
      <vt:lpstr>Multilevel Inheritance</vt:lpstr>
      <vt:lpstr>Hierarchical Inheritance</vt:lpstr>
      <vt:lpstr>Multiple Inheritance</vt:lpstr>
      <vt:lpstr>Hybrid Inheritance </vt:lpstr>
      <vt:lpstr>Mind Map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SNS College of Technology (An Autonomous Institutions)</dc:title>
  <dc:creator>swathi ramkumar</dc:creator>
  <cp:lastModifiedBy>new</cp:lastModifiedBy>
  <cp:revision>1</cp:revision>
  <dcterms:created xsi:type="dcterms:W3CDTF">2026-01-12T06:19:32Z</dcterms:created>
  <dcterms:modified xsi:type="dcterms:W3CDTF">2026-05-19T15:41:34Z</dcterms:modified>
</cp:coreProperties>
</file>