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57" r:id="rId4"/>
    <p:sldId id="261" r:id="rId5"/>
    <p:sldId id="262" r:id="rId6"/>
    <p:sldId id="263" r:id="rId7"/>
    <p:sldId id="264" r:id="rId8"/>
    <p:sldId id="266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omic Neue" panose="020B0604020202020204" charset="0"/>
      <p:regular r:id="rId15"/>
      <p:bold r:id="rId16"/>
      <p:italic r:id="rId17"/>
      <p:boldItalic r:id="rId18"/>
    </p:embeddedFont>
    <p:embeddedFont>
      <p:font typeface="Livvic" panose="020B0604020202020204" charset="0"/>
      <p:regular r:id="rId19"/>
      <p:bold r:id="rId20"/>
      <p:italic r:id="rId21"/>
      <p:boldItalic r:id="rId22"/>
    </p:embeddedFont>
    <p:embeddedFont>
      <p:font typeface="Luckiest Guy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59fdd911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59fdd911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59fe5e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59fe5e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a0d59fea8a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a0d59fea8a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a0d59fea8c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a0d59fea8c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a0d59fea91c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a0d59fea91c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a0d59fea95d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a0d59fea95d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0B3470CB-8565-4B6D-BE18-A08B86E714EF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4B62C992-16C4-4FFE-AEDB-8B041FDA992B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CA17454B-614A-4AB5-96E6-854FFC001BDB}"/>
              </a:ext>
            </a:extLst>
          </p:cNvPr>
          <p:cNvSpPr/>
          <p:nvPr/>
        </p:nvSpPr>
        <p:spPr>
          <a:xfrm>
            <a:off x="736408" y="669995"/>
            <a:ext cx="7293934" cy="415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Techniques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MASTERING DIGITAL COMMUNICATION AND APPLICATIONS</a:t>
            </a: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MASTERING DIGITAL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4FD67E2F-5916-463E-9023-DD9242680736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3547AE7F-7C1D-4169-9089-424E7E066D7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;p1">
            <a:extLst>
              <a:ext uri="{FF2B5EF4-FFF2-40B4-BE49-F238E27FC236}">
                <a16:creationId xmlns:a16="http://schemas.microsoft.com/office/drawing/2014/main" id="{DA674229-CB45-40FB-8BE0-D4D15DF0633D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218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4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MASTERING DIGITAL COMMUNICATION</a:t>
            </a:r>
            <a:endParaRPr sz="3240" dirty="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Information Coding and Encoding Techniques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76;p3">
            <a:extLst>
              <a:ext uri="{FF2B5EF4-FFF2-40B4-BE49-F238E27FC236}">
                <a16:creationId xmlns:a16="http://schemas.microsoft.com/office/drawing/2014/main" id="{E6182078-8725-4EDD-809B-B8EA8B634091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77;p3">
            <a:extLst>
              <a:ext uri="{FF2B5EF4-FFF2-40B4-BE49-F238E27FC236}">
                <a16:creationId xmlns:a16="http://schemas.microsoft.com/office/drawing/2014/main" id="{A6B84AC9-FF2C-48D9-A281-3CF6C8471BD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1C76DB1A-15CB-4F32-8878-0E7AF9824F00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677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4286250" y="857250"/>
            <a:ext cx="765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STARTER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4286250" y="260604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309110" y="26631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ICEBREAKER: THE WHISPER CHALLENGE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286250" y="116586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changed?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Think back to a time when you sent a message and it was completely misunderstood. Was the error in 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thought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, 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words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, or 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signal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766310" y="262890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Encoding is the process of translating a thought or signal into a format that can be transmitted without losing its meaning.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76;p3">
            <a:extLst>
              <a:ext uri="{FF2B5EF4-FFF2-40B4-BE49-F238E27FC236}">
                <a16:creationId xmlns:a16="http://schemas.microsoft.com/office/drawing/2014/main" id="{0C2A0CFB-E6C9-4D1E-8C10-EF67ED1B81EE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77;p3">
            <a:extLst>
              <a:ext uri="{FF2B5EF4-FFF2-40B4-BE49-F238E27FC236}">
                <a16:creationId xmlns:a16="http://schemas.microsoft.com/office/drawing/2014/main" id="{C41E3DF6-A3A5-4422-8162-2843C07355B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C63130E2-1C4E-424C-AEBE-C3E2C3919E2E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3/8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PROTOTYPE: HUFFMAN CODING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Simulate data compression for Aarav's app by assigning shorter codes to frequent symbols.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85389" y="1683489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Count Frequency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- Determine how often each character appears in the data stream.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111469" y="1683489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Build the Tree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- Combine the two lowest frequencies into nodes until one root remains.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048979" y="1683489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Assign Bits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- Assign '0' to left and '1' to right branches to create unique prefix codes.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" name="Google Shape;76;p3">
            <a:extLst>
              <a:ext uri="{FF2B5EF4-FFF2-40B4-BE49-F238E27FC236}">
                <a16:creationId xmlns:a16="http://schemas.microsoft.com/office/drawing/2014/main" id="{8FADF579-CAFA-48BE-9D41-4BAB194EE32E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Google Shape;77;p3">
            <a:extLst>
              <a:ext uri="{FF2B5EF4-FFF2-40B4-BE49-F238E27FC236}">
                <a16:creationId xmlns:a16="http://schemas.microsoft.com/office/drawing/2014/main" id="{ABD7BC68-8744-4766-8314-26FF533B291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8;p3">
            <a:extLst>
              <a:ext uri="{FF2B5EF4-FFF2-40B4-BE49-F238E27FC236}">
                <a16:creationId xmlns:a16="http://schemas.microsoft.com/office/drawing/2014/main" id="{0E5A1D5F-84C2-4355-91BC-ADCE3B216DEF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4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4286250" y="857250"/>
            <a:ext cx="1668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HORIZONTAL BREADTH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4286250" y="3440430"/>
            <a:ext cx="4572000" cy="1086000"/>
          </a:xfrm>
          <a:prstGeom prst="roundRect">
            <a:avLst>
              <a:gd name="adj" fmla="val 16667"/>
            </a:avLst>
          </a:prstGeom>
          <a:solidFill>
            <a:srgbClr val="EEEDFE"/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309110" y="34975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BREADTH: BEYOND THE WIRE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Encoding isn't just for internet packets. It exists in: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Entertainment: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JPEG/MP3 (lossy compression).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Genetics: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DNA is an encoding of biological instructions.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Space Exploration: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Error correction for signals from the Voyager spacecraft.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766310" y="3463290"/>
            <a:ext cx="3977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08044D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Fun fact</a:t>
            </a:r>
            <a:endParaRPr sz="1440" b="1">
              <a:solidFill>
                <a:srgbClr val="08044D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8044D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Without Reed-Solomon encoding, your DVDs would skip at the slightest scratch.</a:t>
            </a:r>
            <a:endParaRPr sz="1620">
              <a:solidFill>
                <a:srgbClr val="08044D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76;p3">
            <a:extLst>
              <a:ext uri="{FF2B5EF4-FFF2-40B4-BE49-F238E27FC236}">
                <a16:creationId xmlns:a16="http://schemas.microsoft.com/office/drawing/2014/main" id="{5A9AB7D8-3757-48D7-83B3-1C48699F1FAF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77;p3">
            <a:extLst>
              <a:ext uri="{FF2B5EF4-FFF2-40B4-BE49-F238E27FC236}">
                <a16:creationId xmlns:a16="http://schemas.microsoft.com/office/drawing/2014/main" id="{C5E25C8A-ACA0-4A77-B406-B58773AB001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D2D252B9-7535-4776-8B7C-CDAFA8C3F0F9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5/8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CHECK YOUR UNDERSTANDING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Which encoding technique is primarily used to eliminate redundancy in a data source?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Channel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Source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Manchester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57250" y="4229100"/>
            <a:ext cx="6056506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NRZ-L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D90368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" name="Google Shape;76;p3">
            <a:extLst>
              <a:ext uri="{FF2B5EF4-FFF2-40B4-BE49-F238E27FC236}">
                <a16:creationId xmlns:a16="http://schemas.microsoft.com/office/drawing/2014/main" id="{52A51A90-6A32-4DF1-9ED2-9CD33ED82931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Google Shape;77;p3">
            <a:extLst>
              <a:ext uri="{FF2B5EF4-FFF2-40B4-BE49-F238E27FC236}">
                <a16:creationId xmlns:a16="http://schemas.microsoft.com/office/drawing/2014/main" id="{340C6FBE-F1B9-4A6C-A2C9-BBC02DC09A7A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">
            <a:extLst>
              <a:ext uri="{FF2B5EF4-FFF2-40B4-BE49-F238E27FC236}">
                <a16:creationId xmlns:a16="http://schemas.microsoft.com/office/drawing/2014/main" id="{574B58FF-D258-4D76-9AC2-66D8DADAD88C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6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CHECK YOUR UNDERSTANDING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Which encoding technique is primarily used to eliminate redundancy in a data source?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Channel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2C6E49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Source Encoding</a:t>
            </a:r>
            <a:endParaRPr sz="1620" b="1">
              <a:solidFill>
                <a:srgbClr val="2C6E49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👍​</a:t>
            </a:r>
            <a:endParaRPr sz="360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Manchester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857250" y="4229100"/>
            <a:ext cx="4305765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NRZ-L Encoding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8309550" y="653772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" name="Google Shape;76;p3">
            <a:extLst>
              <a:ext uri="{FF2B5EF4-FFF2-40B4-BE49-F238E27FC236}">
                <a16:creationId xmlns:a16="http://schemas.microsoft.com/office/drawing/2014/main" id="{18476F22-CFDB-45F4-A07C-EB04A45F008B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" name="Google Shape;77;p3">
            <a:extLst>
              <a:ext uri="{FF2B5EF4-FFF2-40B4-BE49-F238E27FC236}">
                <a16:creationId xmlns:a16="http://schemas.microsoft.com/office/drawing/2014/main" id="{ECE3D1A4-1CAB-4E3E-8BE9-84434A142B3A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8;p3">
            <a:extLst>
              <a:ext uri="{FF2B5EF4-FFF2-40B4-BE49-F238E27FC236}">
                <a16:creationId xmlns:a16="http://schemas.microsoft.com/office/drawing/2014/main" id="{B68B266A-3F1C-4B6F-BA54-33C609896315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7/8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65EA8-CAB9-4253-AF34-D8465D321CB0}"/>
              </a:ext>
            </a:extLst>
          </p:cNvPr>
          <p:cNvSpPr/>
          <p:nvPr/>
        </p:nvSpPr>
        <p:spPr>
          <a:xfrm>
            <a:off x="2863840" y="2110085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3" name="Google Shape;77;p3">
            <a:extLst>
              <a:ext uri="{FF2B5EF4-FFF2-40B4-BE49-F238E27FC236}">
                <a16:creationId xmlns:a16="http://schemas.microsoft.com/office/drawing/2014/main" id="{8C25ED68-6E55-4FCA-A9DF-B6F0608FABE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3">
            <a:extLst>
              <a:ext uri="{FF2B5EF4-FFF2-40B4-BE49-F238E27FC236}">
                <a16:creationId xmlns:a16="http://schemas.microsoft.com/office/drawing/2014/main" id="{BFF1C225-01D5-4C7E-9958-1CFAEC23740A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MASTERING DIGITAL COMMUNICATION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7/8</a:t>
            </a:r>
          </a:p>
        </p:txBody>
      </p:sp>
    </p:spTree>
    <p:extLst>
      <p:ext uri="{BB962C8B-B14F-4D97-AF65-F5344CB8AC3E}">
        <p14:creationId xmlns:p14="http://schemas.microsoft.com/office/powerpoint/2010/main" val="32689151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426</Words>
  <Application>Microsoft Office PowerPoint</Application>
  <PresentationFormat>On-screen Show (16:9)</PresentationFormat>
  <Paragraphs>65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</vt:lpstr>
      <vt:lpstr>Luckiest Guy</vt:lpstr>
      <vt:lpstr>Comic Neue</vt:lpstr>
      <vt:lpstr>Arial</vt:lpstr>
      <vt:lpstr>Times New Roman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Staff</cp:lastModifiedBy>
  <cp:revision>3</cp:revision>
  <dcterms:created xsi:type="dcterms:W3CDTF">2026-05-20T06:52:05Z</dcterms:created>
  <dcterms:modified xsi:type="dcterms:W3CDTF">2026-05-20T06:59:20Z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8C1C0AC9AD6646E9B4B82A027E6F6E00_13</vt:lpwstr>
  </property>
  <property fmtid="{D5CDD505-2E9C-101B-9397-08002B2CF9AE}" pid="3" name="KSOProductBuildVer">
    <vt:lpwstr>1033-12.1.0.26372</vt:lpwstr>
  </property>
</Properties>
</file>