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Roboto Condensed" panose="02000000000000000000" pitchFamily="2" charset="0"/>
      <p:regular r:id="rId18"/>
      <p:bold r:id="rId19"/>
      <p:italic r:id="rId20"/>
    </p:embeddedFont>
    <p:embeddedFont>
      <p:font typeface="Segoe UI Variable Small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4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27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D0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8E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LXsbLf58Cw" TargetMode="External"/><Relationship Id="rId2" Type="http://schemas.openxmlformats.org/officeDocument/2006/relationships/hyperlink" Target="https://link.springer.com/chapter/10.1007/978-1-4615-9979-1_4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hyperlink" Target="https://shorturl.at/uMcc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sv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002288" y="5103998"/>
            <a:ext cx="10625820" cy="662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itchFamily="18" charset="0"/>
              </a:rPr>
              <a:t>UNIT III :  PARTIAL DIFFERENTIAL EQUATIONS</a:t>
            </a:r>
            <a:endParaRPr lang="en-IN" sz="36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1026" name="Picture 2" descr="SNSCT">
            <a:extLst>
              <a:ext uri="{FF2B5EF4-FFF2-40B4-BE49-F238E27FC236}">
                <a16:creationId xmlns:a16="http://schemas.microsoft.com/office/drawing/2014/main" id="{10844341-5A5A-0448-D184-B304E786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2ABEC7-9891-69E7-36B5-4410BEC513C2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A580B-7792-ED28-2B47-1CCE47910714}"/>
              </a:ext>
            </a:extLst>
          </p:cNvPr>
          <p:cNvSpPr txBox="1"/>
          <p:nvPr/>
        </p:nvSpPr>
        <p:spPr>
          <a:xfrm>
            <a:off x="2680854" y="228599"/>
            <a:ext cx="92686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SNS COLLEGE OF TECHNOLOGY</a:t>
            </a:r>
            <a:br>
              <a:rPr lang="en-US" sz="1200" dirty="0"/>
            </a:br>
            <a:r>
              <a:rPr lang="en-US" b="1" dirty="0">
                <a:solidFill>
                  <a:srgbClr val="020301"/>
                </a:solidFill>
                <a:latin typeface="Cambria"/>
                <a:ea typeface="Cambria"/>
                <a:cs typeface="Cambria"/>
                <a:sym typeface="Cambria"/>
              </a:rPr>
              <a:t>An Autonomous Institution</a:t>
            </a:r>
          </a:p>
          <a:p>
            <a:pPr algn="ctr">
              <a:defRPr/>
            </a:pPr>
            <a:r>
              <a:rPr lang="en-US" b="1" dirty="0">
                <a:solidFill>
                  <a:srgbClr val="020301"/>
                </a:solidFill>
                <a:latin typeface="Cambria"/>
                <a:ea typeface="Cambria"/>
                <a:cs typeface="Cambria"/>
                <a:sym typeface="Cambria"/>
              </a:rPr>
              <a:t>Coimbatore-35</a:t>
            </a:r>
            <a:endParaRPr lang="en-IN" dirty="0"/>
          </a:p>
          <a:p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965F1-2695-FDBB-390D-B67655689143}"/>
              </a:ext>
            </a:extLst>
          </p:cNvPr>
          <p:cNvSpPr txBox="1"/>
          <p:nvPr/>
        </p:nvSpPr>
        <p:spPr>
          <a:xfrm flipH="1">
            <a:off x="4073235" y="2282427"/>
            <a:ext cx="648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Department of  Mathematics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5AA043-0395-AD33-A43C-0F62BEADA606}"/>
              </a:ext>
            </a:extLst>
          </p:cNvPr>
          <p:cNvSpPr txBox="1"/>
          <p:nvPr/>
        </p:nvSpPr>
        <p:spPr>
          <a:xfrm>
            <a:off x="1761259" y="3288116"/>
            <a:ext cx="111078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latin typeface="Segoe UI Variable Small" pitchFamily="2" charset="0"/>
              </a:rPr>
              <a:t>23MAT103-</a:t>
            </a:r>
            <a:r>
              <a:rPr lang="en-IN" sz="2800" dirty="0">
                <a:latin typeface="Hubot Sans Bold"/>
              </a:rPr>
              <a:t> DIFFERENTIAL EQUATIONS AND TRANSFORMS</a:t>
            </a:r>
          </a:p>
          <a:p>
            <a:pPr algn="ctr"/>
            <a:endParaRPr lang="en-IN" sz="2800" dirty="0">
              <a:latin typeface="Hubot Sans Bold"/>
              <a:sym typeface="Cambria" pitchFamily="18" charset="0"/>
            </a:endParaRPr>
          </a:p>
          <a:p>
            <a:pPr algn="ctr"/>
            <a:r>
              <a:rPr lang="en-IN" sz="2800" dirty="0">
                <a:latin typeface="Hubot Sans Bold"/>
                <a:sym typeface="Cambria" pitchFamily="18" charset="0"/>
              </a:rPr>
              <a:t>I  B.E./</a:t>
            </a:r>
            <a:r>
              <a:rPr lang="en-US" sz="2800" dirty="0">
                <a:latin typeface="Hubot Sans Bold"/>
                <a:sym typeface="Cambria" pitchFamily="18" charset="0"/>
              </a:rPr>
              <a:t> B.Tech. / II SEMESTER</a:t>
            </a:r>
          </a:p>
          <a:p>
            <a:pPr algn="ctr"/>
            <a:endParaRPr lang="en-US" sz="2800" dirty="0">
              <a:latin typeface="Hubot Sans Bold"/>
              <a:sym typeface="Cambr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793" y="1740932"/>
            <a:ext cx="7882414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CASE STUDY: HEAT DISTRIBUTION IN A METAL ROD</a:t>
            </a:r>
            <a:endParaRPr lang="en-US" sz="3500" dirty="0">
              <a:latin typeface="Segoe UI Variable Small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00896" y="3082290"/>
            <a:ext cx="3981093" cy="3406378"/>
          </a:xfrm>
          <a:prstGeom prst="roundRect">
            <a:avLst>
              <a:gd name="adj" fmla="val 794"/>
            </a:avLst>
          </a:prstGeom>
          <a:solidFill>
            <a:srgbClr val="1E1E1A"/>
          </a:solidFill>
          <a:ln/>
        </p:spPr>
      </p:sp>
      <p:sp>
        <p:nvSpPr>
          <p:cNvPr id="5" name="Text 2"/>
          <p:cNvSpPr/>
          <p:nvPr/>
        </p:nvSpPr>
        <p:spPr>
          <a:xfrm>
            <a:off x="681038" y="3225522"/>
            <a:ext cx="2253139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THE PROBLEM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81038" y="3650337"/>
            <a:ext cx="3620810" cy="776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One end is hot, one end is cold.</a:t>
            </a:r>
            <a:r>
              <a:rPr lang="en-US" sz="14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How does temperature distribute itself along the rod over time?</a:t>
            </a:r>
            <a:endParaRPr lang="en-US" sz="1400" dirty="0">
              <a:latin typeface="Segoe UI Variable Small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81038" y="4569738"/>
            <a:ext cx="2501622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THE HEAT EQUATION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81038" y="5032534"/>
            <a:ext cx="3620810" cy="534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5032534"/>
            <a:ext cx="3620810" cy="53411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81038" y="5747861"/>
            <a:ext cx="3620810" cy="517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Here </a:t>
            </a:r>
            <a:r>
              <a:rPr lang="en-US" sz="1400" i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u(x,t)</a:t>
            </a:r>
            <a:r>
              <a:rPr lang="en-US" sz="14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is temperature at position </a:t>
            </a:r>
            <a:r>
              <a:rPr lang="en-US" sz="1400" i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x</a:t>
            </a:r>
            <a:r>
              <a:rPr lang="en-US" sz="14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and time </a:t>
            </a:r>
            <a:r>
              <a:rPr lang="en-US" sz="1400" i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t</a:t>
            </a:r>
            <a:r>
              <a:rPr lang="en-US" sz="14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, and </a:t>
            </a:r>
            <a:r>
              <a:rPr lang="en-US" sz="1400" i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\alpha</a:t>
            </a:r>
            <a:r>
              <a:rPr lang="en-US" sz="14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is the thermal diffusivity of the metal.</a:t>
            </a:r>
            <a:endParaRPr lang="en-US" sz="1400" dirty="0">
              <a:latin typeface="Segoe UI Variable Small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799528" y="3225522"/>
            <a:ext cx="244078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VISUAL INTUITION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799528" y="3650337"/>
            <a:ext cx="3721298" cy="1034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Heat flows from high temperature → low temperature.</a:t>
            </a:r>
            <a:r>
              <a:rPr lang="en-US" sz="14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The gradient drives the flow. Over time, the rod reaches a uniform steady-state temperature.</a:t>
            </a:r>
            <a:endParaRPr lang="en-US" sz="1400" dirty="0">
              <a:latin typeface="Segoe UI Variable Small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799528" y="4828461"/>
            <a:ext cx="3527465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REAL-WORLD APPLICATIONS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4799528" y="5253276"/>
            <a:ext cx="3721298" cy="1185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Cooling systems in computers and electronics</a:t>
            </a:r>
            <a:endParaRPr lang="en-US" sz="1400" dirty="0">
              <a:latin typeface="Segoe UI Variable Small" pitchFamily="2" charset="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Engine thermal management in automobiles</a:t>
            </a:r>
            <a:endParaRPr lang="en-US" sz="1400" dirty="0">
              <a:latin typeface="Segoe UI Variable Small" pitchFamily="2" charset="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Heat sink design in aerospace engineering</a:t>
            </a:r>
            <a:endParaRPr lang="en-US" sz="1400" dirty="0">
              <a:latin typeface="Segoe UI Variable Small" pitchFamily="2" charset="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Industrial furnace and reactor modelling</a:t>
            </a:r>
            <a:endParaRPr lang="en-US" sz="1400" dirty="0">
              <a:latin typeface="Segoe UI Variable Small" pitchFamily="2" charset="0"/>
            </a:endParaRPr>
          </a:p>
        </p:txBody>
      </p:sp>
      <p:pic>
        <p:nvPicPr>
          <p:cNvPr id="15" name="Picture 2" descr="SNSCT">
            <a:extLst>
              <a:ext uri="{FF2B5EF4-FFF2-40B4-BE49-F238E27FC236}">
                <a16:creationId xmlns:a16="http://schemas.microsoft.com/office/drawing/2014/main" id="{7F53370D-DCA3-EEDE-2F83-FA0BC3D0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511AAD-D8FB-4F34-3CBB-5CD65351BA6B}"/>
              </a:ext>
            </a:extLst>
          </p:cNvPr>
          <p:cNvSpPr txBox="1"/>
          <p:nvPr/>
        </p:nvSpPr>
        <p:spPr>
          <a:xfrm>
            <a:off x="486608" y="7697793"/>
            <a:ext cx="1365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568B8B-A907-773C-63A0-48FC57807795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A20A50-E000-411F-7BC0-B1D01593A078}"/>
              </a:ext>
            </a:extLst>
          </p:cNvPr>
          <p:cNvSpPr/>
          <p:nvPr/>
        </p:nvSpPr>
        <p:spPr>
          <a:xfrm>
            <a:off x="967345" y="266008"/>
            <a:ext cx="4934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Segoe UI Variable Small" pitchFamily="2" charset="0"/>
                <a:cs typeface="Times New Roman" panose="02020603050405020304" pitchFamily="18" charset="0"/>
              </a:rPr>
              <a:t>References</a:t>
            </a:r>
            <a:endParaRPr lang="en-IN" sz="6000" dirty="0">
              <a:latin typeface="Segoe UI Variable Small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3B55AA-27FB-32A9-4069-C0A442324203}"/>
              </a:ext>
            </a:extLst>
          </p:cNvPr>
          <p:cNvSpPr/>
          <p:nvPr/>
        </p:nvSpPr>
        <p:spPr>
          <a:xfrm>
            <a:off x="1407771" y="1637271"/>
            <a:ext cx="11814858" cy="5131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https://math.stackexchange.com/questions/2112841/difference-between-linear-semilinear-and-quasilinear-pdes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https://www.youtube.com/watch?v=MLXsbLf58Cw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https://link.springer.com/chapter/10.1007/978-1-4615-9979-1_4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https://www.youtube.com/watch?v=MLXsbLf58Cw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https://shorturl.at/uMcci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EDE69-477D-C565-7E30-93105BEA5856}"/>
              </a:ext>
            </a:extLst>
          </p:cNvPr>
          <p:cNvSpPr txBox="1"/>
          <p:nvPr/>
        </p:nvSpPr>
        <p:spPr>
          <a:xfrm>
            <a:off x="486608" y="7697793"/>
            <a:ext cx="13915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 Second Order PDE with Constant coefficients/23MAT103- DET\ </a:t>
            </a:r>
            <a:r>
              <a:rPr lang="en-US" sz="1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 </a:t>
            </a:r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/18</a:t>
            </a:r>
          </a:p>
          <a:p>
            <a:pPr lvl="0"/>
            <a:endParaRPr lang="en-US"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Picture 2" descr="SNSCT">
            <a:extLst>
              <a:ext uri="{FF2B5EF4-FFF2-40B4-BE49-F238E27FC236}">
                <a16:creationId xmlns:a16="http://schemas.microsoft.com/office/drawing/2014/main" id="{05363ACB-08FC-CC2B-F51D-8112F8EC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088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6265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WHAT IS A PDE?</a:t>
            </a:r>
            <a:endParaRPr lang="en-US" sz="4450" dirty="0">
              <a:latin typeface="Segoe UI Variable Small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311598"/>
            <a:ext cx="3664744" cy="2758559"/>
          </a:xfrm>
          <a:prstGeom prst="roundRect">
            <a:avLst>
              <a:gd name="adj" fmla="val 1233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538413"/>
            <a:ext cx="30878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SHORT DEFINITION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07004" y="3028831"/>
            <a:ext cx="3211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A </a:t>
            </a:r>
            <a:r>
              <a:rPr lang="en-US" sz="1750" b="1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Partial Differential Equation</a:t>
            </a: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is an equation involving an unknown function and its </a:t>
            </a:r>
            <a:r>
              <a:rPr lang="en-US" sz="1750" b="1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partial derivatives</a:t>
            </a: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with respect to two or more independent variables.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1748" y="231159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C8CAC1">
              <a:alpha val="50000"/>
            </a:srgbClr>
          </a:solidFill>
          <a:ln/>
        </p:spPr>
        <p:txBody>
          <a:bodyPr/>
          <a:lstStyle/>
          <a:p>
            <a:endParaRPr lang="en-IN" dirty="0"/>
          </a:p>
        </p:txBody>
      </p:sp>
      <p:sp>
        <p:nvSpPr>
          <p:cNvPr id="8" name="Text 5"/>
          <p:cNvSpPr/>
          <p:nvPr/>
        </p:nvSpPr>
        <p:spPr>
          <a:xfrm>
            <a:off x="10398562" y="25384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PDE VS ODE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98562" y="3028831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An </a:t>
            </a:r>
            <a:r>
              <a:rPr lang="en-US" sz="1750" b="1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ODE</a:t>
            </a: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involves derivatives with respect to a </a:t>
            </a:r>
            <a:r>
              <a:rPr lang="en-US" sz="1750" b="1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single variable</a:t>
            </a: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. A </a:t>
            </a:r>
            <a:r>
              <a:rPr lang="en-US" sz="1750" b="1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PDE</a:t>
            </a: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involves derivatives with respect to </a:t>
            </a:r>
            <a:r>
              <a:rPr lang="en-US" sz="1750" b="1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multiple variables</a:t>
            </a: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(e.g., space </a:t>
            </a:r>
            <a:r>
              <a:rPr lang="en-US" sz="1750" i="1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x</a:t>
            </a: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and time </a:t>
            </a:r>
            <a:r>
              <a:rPr lang="en-US" sz="1750" i="1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t</a:t>
            </a:r>
            <a:r>
              <a:rPr lang="en-US" sz="175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).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0190" y="5296972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C8CAC1">
              <a:alpha val="50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5237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HIGHLIGHT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07004" y="6014204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The key distinction: </a:t>
            </a:r>
            <a:r>
              <a:rPr lang="en-US" sz="1750" b="1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multiple independent variables</a:t>
            </a:r>
            <a:r>
              <a:rPr lang="en-US" sz="1750" dirty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working together to describe how a quantity changes.</a:t>
            </a:r>
            <a:endParaRPr lang="en-US" sz="1750" dirty="0"/>
          </a:p>
        </p:txBody>
      </p:sp>
      <p:pic>
        <p:nvPicPr>
          <p:cNvPr id="13" name="Picture 2" descr="SNSCT">
            <a:extLst>
              <a:ext uri="{FF2B5EF4-FFF2-40B4-BE49-F238E27FC236}">
                <a16:creationId xmlns:a16="http://schemas.microsoft.com/office/drawing/2014/main" id="{13A969A3-B67B-798C-59F0-3DCC853AD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DE4B60-9656-F721-6975-6F305CA57C24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BB026E-A201-D89B-4252-5E7208AF12C1}"/>
              </a:ext>
            </a:extLst>
          </p:cNvPr>
          <p:cNvSpPr txBox="1"/>
          <p:nvPr/>
        </p:nvSpPr>
        <p:spPr>
          <a:xfrm>
            <a:off x="591345" y="7728743"/>
            <a:ext cx="14666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   2/18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31382" y="500420"/>
            <a:ext cx="5134928" cy="523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REAL-LIFE INTUITION</a:t>
            </a:r>
            <a:endParaRPr lang="en-US" sz="3300" dirty="0">
              <a:latin typeface="Segoe UI Variable Small" pitchFamily="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410772" y="1210151"/>
            <a:ext cx="7617023" cy="6518910"/>
          </a:xfrm>
          <a:prstGeom prst="roundRect">
            <a:avLst>
              <a:gd name="adj" fmla="val 386"/>
            </a:avLst>
          </a:prstGeom>
          <a:solidFill>
            <a:srgbClr val="1E1E1A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12" y="1955721"/>
            <a:ext cx="7281743" cy="406419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78412" y="6159222"/>
            <a:ext cx="2095500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HEAT SPREADING</a:t>
            </a:r>
            <a:endParaRPr lang="en-US" sz="1650" dirty="0">
              <a:latin typeface="Segoe UI Variable Small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78412" y="6544985"/>
            <a:ext cx="7281743" cy="466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Temperature in a metal plate changes across both </a:t>
            </a:r>
            <a:r>
              <a:rPr lang="en-US" sz="1300" b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space</a:t>
            </a:r>
            <a:r>
              <a:rPr lang="en-US" sz="13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and </a:t>
            </a:r>
            <a:r>
              <a:rPr lang="en-US" sz="1300" b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time</a:t>
            </a:r>
            <a:r>
              <a:rPr lang="en-US" sz="130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— a PDE describes exactly how heat flows from hot to cold regions.</a:t>
            </a:r>
            <a:endParaRPr lang="en-US" sz="1300" dirty="0">
              <a:latin typeface="Segoe UI Variable Small" pitchFamily="2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665" y="1349454"/>
            <a:ext cx="3782854" cy="504372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323665" y="6532483"/>
            <a:ext cx="2095500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WAVE MOTION</a:t>
            </a:r>
            <a:endParaRPr lang="en-US" sz="1650" dirty="0">
              <a:latin typeface="Segoe UI Variable Small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323665" y="6918246"/>
            <a:ext cx="3782854" cy="699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A vibrating string or a water wave changes its shape across </a:t>
            </a:r>
            <a:r>
              <a:rPr lang="en-US" sz="130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position</a:t>
            </a:r>
            <a:r>
              <a:rPr lang="en-US" sz="13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and </a:t>
            </a:r>
            <a:r>
              <a:rPr lang="en-US" sz="130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time</a:t>
            </a:r>
            <a:r>
              <a:rPr lang="en-US" sz="13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— PDEs capture this dynamic, evolving behaviour.</a:t>
            </a:r>
            <a:endParaRPr lang="en-US" sz="1300" dirty="0">
              <a:latin typeface="Segoe UI Variable Small" pitchFamily="2" charset="0"/>
            </a:endParaRPr>
          </a:p>
        </p:txBody>
      </p:sp>
      <p:pic>
        <p:nvPicPr>
          <p:cNvPr id="10" name="Picture 2" descr="SNSCT">
            <a:extLst>
              <a:ext uri="{FF2B5EF4-FFF2-40B4-BE49-F238E27FC236}">
                <a16:creationId xmlns:a16="http://schemas.microsoft.com/office/drawing/2014/main" id="{96B3D041-AE33-E28E-0E2B-CC46863CA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2ADA7E-09A6-FFB8-076F-9BF1C8025A11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7CD96A-AB11-9348-081C-39FEBDFF6603}"/>
              </a:ext>
            </a:extLst>
          </p:cNvPr>
          <p:cNvSpPr txBox="1"/>
          <p:nvPr/>
        </p:nvSpPr>
        <p:spPr>
          <a:xfrm>
            <a:off x="605379" y="7755769"/>
            <a:ext cx="13419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   3/18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21744" y="395168"/>
            <a:ext cx="4992529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CLASSIFICATION OF PDES</a:t>
            </a:r>
            <a:endParaRPr lang="en-US" sz="2700" dirty="0">
              <a:latin typeface="Segoe UI Variable Small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521744" y="999411"/>
            <a:ext cx="9586793" cy="179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PDEs are classified by their </a:t>
            </a:r>
            <a:r>
              <a:rPr lang="en-US" sz="10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order</a:t>
            </a:r>
            <a:r>
              <a:rPr lang="en-US" sz="10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and </a:t>
            </a:r>
            <a:r>
              <a:rPr lang="en-US" sz="10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linearity</a:t>
            </a:r>
            <a:r>
              <a:rPr lang="en-US" sz="10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— understanding these categories helps choose the right solution method.</a:t>
            </a:r>
            <a:endParaRPr lang="en-US" sz="1050" dirty="0">
              <a:latin typeface="Segoe UI Variable Small" pitchFamily="2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44" y="1274326"/>
            <a:ext cx="9586793" cy="535066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744" y="1274326"/>
            <a:ext cx="9586793" cy="535066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521744" y="6481728"/>
            <a:ext cx="2332911" cy="1113711"/>
          </a:xfrm>
          <a:prstGeom prst="roundRect">
            <a:avLst>
              <a:gd name="adj" fmla="val 1871"/>
            </a:avLst>
          </a:prstGeom>
          <a:solidFill>
            <a:srgbClr val="E8E8E3"/>
          </a:solidFill>
          <a:ln w="15240">
            <a:solidFill>
              <a:srgbClr val="C8CAC1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2675811" y="6635795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1ST ORDER</a:t>
            </a:r>
            <a:endParaRPr lang="en-US" sz="1350" dirty="0">
              <a:latin typeface="Segoe UI Variable Small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5811" y="6903805"/>
            <a:ext cx="2024777" cy="358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Involves only first partial derivatives. Example: transport equations.</a:t>
            </a:r>
            <a:endParaRPr lang="en-US" sz="1050" dirty="0">
              <a:latin typeface="Segoe UI Variable Small" pitchFamily="2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4939665" y="6481728"/>
            <a:ext cx="2332911" cy="1113711"/>
          </a:xfrm>
          <a:prstGeom prst="roundRect">
            <a:avLst>
              <a:gd name="adj" fmla="val 1871"/>
            </a:avLst>
          </a:prstGeom>
          <a:solidFill>
            <a:srgbClr val="E8E8E3"/>
          </a:solidFill>
          <a:ln w="15240">
            <a:solidFill>
              <a:srgbClr val="C8CAC1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5093732" y="6635795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2ND ORDER</a:t>
            </a:r>
            <a:endParaRPr lang="en-US" sz="1350" dirty="0">
              <a:latin typeface="Segoe UI Variable Small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093732" y="6903805"/>
            <a:ext cx="2024777" cy="537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Involves second partial derivatives. Most physically important PDEs fall here.</a:t>
            </a:r>
            <a:endParaRPr lang="en-US" sz="1050" dirty="0">
              <a:latin typeface="Segoe UI Variable Small" pitchFamily="2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357586" y="6481728"/>
            <a:ext cx="2332911" cy="1113711"/>
          </a:xfrm>
          <a:prstGeom prst="roundRect">
            <a:avLst>
              <a:gd name="adj" fmla="val 1871"/>
            </a:avLst>
          </a:prstGeom>
          <a:solidFill>
            <a:srgbClr val="E8E8E3"/>
          </a:solidFill>
          <a:ln w="15240">
            <a:solidFill>
              <a:srgbClr val="C8CAC1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7511653" y="6635795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LINEAR</a:t>
            </a:r>
            <a:endParaRPr lang="en-US" sz="1350" dirty="0">
              <a:latin typeface="Segoe UI Variable Small" pitchFamily="2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511653" y="6903805"/>
            <a:ext cx="2024777" cy="537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Dependent variable and its derivatives appear to the first power only.</a:t>
            </a:r>
            <a:endParaRPr lang="en-US" sz="1050" dirty="0">
              <a:latin typeface="Segoe UI Variable Small" pitchFamily="2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775508" y="6481728"/>
            <a:ext cx="2333030" cy="1113711"/>
          </a:xfrm>
          <a:prstGeom prst="roundRect">
            <a:avLst>
              <a:gd name="adj" fmla="val 1871"/>
            </a:avLst>
          </a:prstGeom>
          <a:solidFill>
            <a:srgbClr val="E8E8E3"/>
          </a:solidFill>
          <a:ln w="15240">
            <a:solidFill>
              <a:srgbClr val="C8CAC1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9929574" y="6635795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NON-LINEAR</a:t>
            </a:r>
            <a:endParaRPr lang="en-US" sz="1350" dirty="0">
              <a:latin typeface="Segoe UI Variable Small" pitchFamily="2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9929574" y="6903805"/>
            <a:ext cx="2024896" cy="5375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Products or powers of the dependent variable or its derivatives appear.</a:t>
            </a:r>
            <a:endParaRPr lang="en-US" sz="1050" dirty="0">
              <a:latin typeface="Segoe UI Variable Small" pitchFamily="2" charset="0"/>
            </a:endParaRPr>
          </a:p>
        </p:txBody>
      </p:sp>
      <p:pic>
        <p:nvPicPr>
          <p:cNvPr id="18" name="Picture 2" descr="SNSCT">
            <a:extLst>
              <a:ext uri="{FF2B5EF4-FFF2-40B4-BE49-F238E27FC236}">
                <a16:creationId xmlns:a16="http://schemas.microsoft.com/office/drawing/2014/main" id="{EDC92C4C-204A-9E57-C916-284C2766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CD7F21-3512-D8A3-5BB6-60AB484C91DF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C2DEA0-2DE4-DF95-9DCF-874C280EEFFA}"/>
              </a:ext>
            </a:extLst>
          </p:cNvPr>
          <p:cNvSpPr txBox="1"/>
          <p:nvPr/>
        </p:nvSpPr>
        <p:spPr>
          <a:xfrm>
            <a:off x="471726" y="7845713"/>
            <a:ext cx="13601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   4/18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354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TYPES OF PDES</a:t>
            </a:r>
            <a:endParaRPr lang="en-US" sz="4450" dirty="0">
              <a:latin typeface="Segoe UI Variable Small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86595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Second-order linear PDEs are grouped into three fundamental types based on their discriminant — each describes a different physical phenomenon.</a:t>
            </a:r>
            <a:endParaRPr lang="en-US" sz="1750" dirty="0">
              <a:latin typeface="Segoe UI Variable Small" pitchFamily="2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846909"/>
            <a:ext cx="453628" cy="45362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5840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ELLIPTIC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07444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Describes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steady-state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phenomena — no time dependence. Example: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Laplace's equation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. Think of the stable temperature distribution in a room.</a:t>
            </a:r>
            <a:endParaRPr lang="en-US" sz="1750" dirty="0">
              <a:latin typeface="Segoe UI Variable Small" pitchFamily="2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846909"/>
            <a:ext cx="453628" cy="4536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45840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PARABOLIC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235893" y="507444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Describes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diffusion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and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heat flow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over time. Example: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Heat equation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. Think of how warmth spreads through a metal rod.</a:t>
            </a:r>
            <a:endParaRPr lang="en-US" sz="1750" dirty="0">
              <a:latin typeface="Segoe UI Variable Small" pitchFamily="2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995" y="3846909"/>
            <a:ext cx="453628" cy="45362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45840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HYPERBOLIC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677995" y="507444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Describes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wave propagation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and vibrations. Example: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Wave equation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. Think of sound travelling through air or a plucked guitar string.</a:t>
            </a:r>
            <a:endParaRPr lang="en-US" sz="1750" dirty="0">
              <a:latin typeface="Segoe UI Variable Small" pitchFamily="2" charset="0"/>
            </a:endParaRPr>
          </a:p>
        </p:txBody>
      </p:sp>
      <p:pic>
        <p:nvPicPr>
          <p:cNvPr id="13" name="Picture 2" descr="SNSCT">
            <a:extLst>
              <a:ext uri="{FF2B5EF4-FFF2-40B4-BE49-F238E27FC236}">
                <a16:creationId xmlns:a16="http://schemas.microsoft.com/office/drawing/2014/main" id="{0C8CA237-21E5-3FF0-A035-4B2D069C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85C45D-68A3-3DF3-8D3D-457C3D8F8E86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742E56-3466-C01F-7723-A69697F5C009}"/>
              </a:ext>
            </a:extLst>
          </p:cNvPr>
          <p:cNvSpPr txBox="1"/>
          <p:nvPr/>
        </p:nvSpPr>
        <p:spPr>
          <a:xfrm>
            <a:off x="486608" y="7645838"/>
            <a:ext cx="1365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   5/18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7822"/>
            <a:ext cx="104013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Key Equations</a:t>
            </a:r>
            <a:endParaRPr lang="en-US" sz="4450" dirty="0">
              <a:latin typeface="Segoe UI Variable Small" pitchFamily="2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30436" y="1716762"/>
            <a:ext cx="6571417" cy="2764869"/>
          </a:xfrm>
          <a:prstGeom prst="roundRect">
            <a:avLst>
              <a:gd name="adj" fmla="val 1231"/>
            </a:avLst>
          </a:prstGeom>
          <a:solidFill>
            <a:srgbClr val="1E1E1A"/>
          </a:solidFill>
          <a:ln/>
        </p:spPr>
      </p:sp>
      <p:sp>
        <p:nvSpPr>
          <p:cNvPr id="4" name="Text 2"/>
          <p:cNvSpPr/>
          <p:nvPr/>
        </p:nvSpPr>
        <p:spPr>
          <a:xfrm>
            <a:off x="857250" y="1943576"/>
            <a:ext cx="2890480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🔥</a:t>
            </a:r>
            <a:r>
              <a:rPr lang="en-US" sz="2200" b="1" dirty="0">
                <a:solidFill>
                  <a:srgbClr val="FFFFF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 Heat Equation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57250" y="2592586"/>
            <a:ext cx="6117788" cy="672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2592586"/>
            <a:ext cx="6117788" cy="67210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57250" y="3551753"/>
            <a:ext cx="61177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Describes how </a:t>
            </a:r>
            <a:r>
              <a:rPr lang="en-US" sz="1750" b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temperature</a:t>
            </a:r>
            <a:r>
              <a:rPr lang="en-US" sz="175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1750" i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u</a:t>
            </a:r>
            <a:r>
              <a:rPr lang="en-US" sz="175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evolves over time in a medium with thermal diffusivity </a:t>
            </a:r>
            <a:r>
              <a:rPr lang="en-US" sz="1750" i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\alpha</a:t>
            </a:r>
            <a:r>
              <a:rPr lang="en-US" sz="175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.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99521" y="1943576"/>
            <a:ext cx="296215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〰️</a:t>
            </a:r>
            <a:r>
              <a:rPr lang="en-US" sz="22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 Wave Equation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99521" y="2592586"/>
            <a:ext cx="6244709" cy="672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endParaRPr lang="en-US" sz="20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21" y="2592586"/>
            <a:ext cx="6244709" cy="67210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99521" y="35517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Describes how a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wave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propagates through space at speed </a:t>
            </a:r>
            <a:r>
              <a:rPr lang="en-US" sz="1750" i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c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.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93790" y="4963597"/>
            <a:ext cx="348412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⚖️</a:t>
            </a:r>
            <a:r>
              <a:rPr lang="en-US" sz="22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 Laplace Equation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93790" y="5612606"/>
            <a:ext cx="6244709" cy="7322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endParaRPr lang="en-US" sz="20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612606"/>
            <a:ext cx="6244709" cy="73223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93790" y="663190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Describes </a:t>
            </a:r>
            <a:r>
              <a:rPr lang="en-US" sz="17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steady-state</a:t>
            </a:r>
            <a:r>
              <a:rPr lang="en-US" sz="17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distributions — no change over time. Used in electrostatics and fluid flow.</a:t>
            </a:r>
            <a:endParaRPr lang="en-US" sz="1750" dirty="0">
              <a:latin typeface="Segoe UI Variable Small" pitchFamily="2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436168" y="4736783"/>
            <a:ext cx="6571417" cy="2620922"/>
          </a:xfrm>
          <a:prstGeom prst="roundRect">
            <a:avLst>
              <a:gd name="adj" fmla="val 1204"/>
            </a:avLst>
          </a:prstGeom>
          <a:solidFill>
            <a:srgbClr val="1E1E1A"/>
          </a:solidFill>
          <a:ln/>
        </p:spPr>
      </p:sp>
      <p:sp>
        <p:nvSpPr>
          <p:cNvPr id="17" name="Text 12"/>
          <p:cNvSpPr/>
          <p:nvPr/>
        </p:nvSpPr>
        <p:spPr>
          <a:xfrm>
            <a:off x="7662982" y="4963597"/>
            <a:ext cx="45792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EACH PAIRED WITH A VISUAL</a:t>
            </a:r>
            <a:endParaRPr lang="en-US" sz="2200" dirty="0">
              <a:latin typeface="Segoe UI Variable Small" pitchFamily="2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662982" y="5544741"/>
            <a:ext cx="611778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Every equation above corresponds to a </a:t>
            </a:r>
            <a:r>
              <a:rPr lang="en-US" sz="1750" b="1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physical phenomenon</a:t>
            </a:r>
            <a:r>
              <a:rPr lang="en-US" sz="1750" dirty="0">
                <a:solidFill>
                  <a:srgbClr val="FFFFFF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you can see and measure — from cooling metal to vibrating strings to electric fields.</a:t>
            </a:r>
            <a:endParaRPr lang="en-US" sz="1750" dirty="0">
              <a:latin typeface="Segoe UI Variable Small" pitchFamily="2" charset="0"/>
            </a:endParaRPr>
          </a:p>
        </p:txBody>
      </p:sp>
      <p:pic>
        <p:nvPicPr>
          <p:cNvPr id="19" name="Picture 2" descr="SNSCT">
            <a:extLst>
              <a:ext uri="{FF2B5EF4-FFF2-40B4-BE49-F238E27FC236}">
                <a16:creationId xmlns:a16="http://schemas.microsoft.com/office/drawing/2014/main" id="{E29F9427-0165-911A-1626-4395DE3C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9E1FB9-56CA-97FB-3566-944CA60E5A70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6538D1-DFA0-3ABF-86DC-AFF8DC93905E}"/>
              </a:ext>
            </a:extLst>
          </p:cNvPr>
          <p:cNvSpPr txBox="1"/>
          <p:nvPr/>
        </p:nvSpPr>
        <p:spPr>
          <a:xfrm>
            <a:off x="486608" y="7645838"/>
            <a:ext cx="1365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  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2324" y="668298"/>
            <a:ext cx="7692152" cy="1296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VISUALISATION OF SOLUTIONS</a:t>
            </a:r>
            <a:endParaRPr lang="en-US" sz="4050" dirty="0">
              <a:latin typeface="Segoe UI Variable Small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12324" y="2248853"/>
            <a:ext cx="7692152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Solutions to PDEs are not just numbers — they are </a:t>
            </a:r>
            <a:r>
              <a:rPr lang="en-US" sz="160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fields</a:t>
            </a: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 that evolve across space and time. Visualising them reveals the physics hidden inside the mathematics.</a:t>
            </a:r>
            <a:endParaRPr lang="en-US" sz="1600" dirty="0">
              <a:latin typeface="Segoe UI Variable Small" pitchFamily="2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324" y="3097530"/>
            <a:ext cx="1037034" cy="148792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39025" y="3304937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HEATMAPS</a:t>
            </a:r>
            <a:endParaRPr lang="en-US" sz="2000" dirty="0">
              <a:latin typeface="Segoe UI Variable Small" pitchFamily="2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439025" y="3742730"/>
            <a:ext cx="6465451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Colour-coded 2D grids showing how a quantity (e.g., temperature) varies across a surface at a given instant.</a:t>
            </a:r>
            <a:endParaRPr lang="en-US" sz="1600" dirty="0">
              <a:latin typeface="Segoe UI Variable Small" pitchFamily="2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324" y="4585454"/>
            <a:ext cx="1037034" cy="148792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39025" y="4792861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WAVE GRAPHS</a:t>
            </a:r>
            <a:endParaRPr lang="en-US" sz="2000" dirty="0">
              <a:latin typeface="Segoe UI Variable Small" pitchFamily="2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439025" y="5230654"/>
            <a:ext cx="6465451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Sinusoidal curves that shift and evolve — showing how wave solutions travel and change shape over time.</a:t>
            </a:r>
            <a:endParaRPr lang="en-US" sz="1600" dirty="0">
              <a:latin typeface="Segoe UI Variable Small" pitchFamily="2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324" y="6073378"/>
            <a:ext cx="1037034" cy="148792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439025" y="6280785"/>
            <a:ext cx="259282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55575A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SURFACE PLOTS</a:t>
            </a:r>
            <a:endParaRPr lang="en-US" sz="2000" dirty="0">
              <a:latin typeface="Segoe UI Variable Small" pitchFamily="2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439025" y="6718578"/>
            <a:ext cx="6465451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3D mesh surfaces that show how solutions evolve simultaneously in space and time — the most complete picture.</a:t>
            </a:r>
            <a:endParaRPr lang="en-US" sz="1600" dirty="0">
              <a:latin typeface="Segoe UI Variable Small" pitchFamily="2" charset="0"/>
            </a:endParaRPr>
          </a:p>
        </p:txBody>
      </p:sp>
      <p:pic>
        <p:nvPicPr>
          <p:cNvPr id="14" name="Picture 2" descr="SNSCT">
            <a:extLst>
              <a:ext uri="{FF2B5EF4-FFF2-40B4-BE49-F238E27FC236}">
                <a16:creationId xmlns:a16="http://schemas.microsoft.com/office/drawing/2014/main" id="{86FBEC56-1462-43CE-A5D7-00A56BC1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38173D-3348-A829-347E-F42CF928ED36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55B89-FADA-C337-C7DF-A2BDD6329997}"/>
              </a:ext>
            </a:extLst>
          </p:cNvPr>
          <p:cNvSpPr txBox="1"/>
          <p:nvPr/>
        </p:nvSpPr>
        <p:spPr>
          <a:xfrm>
            <a:off x="486608" y="7718575"/>
            <a:ext cx="14258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  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60088" y="456605"/>
            <a:ext cx="7286149" cy="512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Solution Idea</a:t>
            </a:r>
            <a:endParaRPr lang="en-US" sz="3200" dirty="0">
              <a:latin typeface="Segoe UI Variable Small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660088" y="1016079"/>
            <a:ext cx="4989195" cy="409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SEPARATION OF VARIABLES</a:t>
            </a:r>
            <a:endParaRPr lang="en-US" sz="2550" dirty="0">
              <a:latin typeface="Segoe UI Variable Small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660088" y="1603415"/>
            <a:ext cx="11310223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The core idea: assume the solution can be written as a </a:t>
            </a:r>
            <a:r>
              <a:rPr lang="en-US" sz="1250" b="1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product of functions</a:t>
            </a:r>
            <a:r>
              <a:rPr lang="en-US" sz="125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, each depending on only one variable. This breaks one hard PDE into two simpler ODEs.</a:t>
            </a:r>
            <a:endParaRPr lang="en-US" sz="1250" dirty="0">
              <a:latin typeface="Segoe UI Variable Small" pitchFamily="2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81" y="1962507"/>
            <a:ext cx="10292239" cy="54513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413134" y="5858607"/>
            <a:ext cx="2725697" cy="636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ASSUME PRODUCT FORM</a:t>
            </a:r>
            <a:endParaRPr lang="en-US" sz="2000" dirty="0">
              <a:latin typeface="Segoe UI Variable Small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413134" y="6585271"/>
            <a:ext cx="2725697" cy="219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Let u(x,t)=X(x)·T(t).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417859" y="2352524"/>
            <a:ext cx="2725697" cy="636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SUBSTITUTE INTO PDE</a:t>
            </a:r>
            <a:endParaRPr lang="en-US" sz="2000" dirty="0">
              <a:latin typeface="Segoe UI Variable Small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417859" y="3079188"/>
            <a:ext cx="2725697" cy="43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Insert product and rearrange terms by variable.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525229" y="2034431"/>
            <a:ext cx="2725697" cy="9542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INTRODUCE SEPARATION CONSTANT</a:t>
            </a:r>
            <a:endParaRPr lang="en-US" sz="2000" dirty="0">
              <a:latin typeface="Segoe UI Variable Small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525229" y="3079188"/>
            <a:ext cx="2725697" cy="43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Each side depends on one variable, set equal to constant.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486574" y="5858783"/>
            <a:ext cx="2725697" cy="636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SOLVE ODES AND COMBINE</a:t>
            </a:r>
            <a:endParaRPr lang="en-US" sz="2000" dirty="0">
              <a:latin typeface="Segoe UI Variable Small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486574" y="6585447"/>
            <a:ext cx="2725697" cy="43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Solve for X(x) and T(t), then form u(x,t).</a:t>
            </a:r>
            <a:endParaRPr lang="en-US" sz="1600" dirty="0">
              <a:latin typeface="Segoe UI Variable Small" pitchFamily="2" charset="0"/>
            </a:endParaRPr>
          </a:p>
        </p:txBody>
      </p:sp>
      <p:pic>
        <p:nvPicPr>
          <p:cNvPr id="15" name="Picture 2" descr="SNSCT">
            <a:extLst>
              <a:ext uri="{FF2B5EF4-FFF2-40B4-BE49-F238E27FC236}">
                <a16:creationId xmlns:a16="http://schemas.microsoft.com/office/drawing/2014/main" id="{23AC64FC-6F57-ACDF-AC6D-0982DB89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A49029-E5FB-82FD-3C1F-7DC5B30BD360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B9A745-B343-D904-2207-CFA39BC3D0C3}"/>
              </a:ext>
            </a:extLst>
          </p:cNvPr>
          <p:cNvSpPr txBox="1"/>
          <p:nvPr/>
        </p:nvSpPr>
        <p:spPr>
          <a:xfrm>
            <a:off x="486608" y="7812094"/>
            <a:ext cx="1365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50075" y="471845"/>
            <a:ext cx="4177546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C0D0F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APPLICATIONS</a:t>
            </a:r>
            <a:endParaRPr lang="en-US" sz="3250" dirty="0">
              <a:latin typeface="Segoe UI Variable Small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550075" y="1240155"/>
            <a:ext cx="11530132" cy="232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PDEs are not abstract — they power the technology and science that shapes our world every day.</a:t>
            </a:r>
            <a:endParaRPr lang="en-US" sz="1300" dirty="0">
              <a:latin typeface="Segoe UI Variable Small" pitchFamily="2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550075" y="1610678"/>
            <a:ext cx="3761303" cy="1989296"/>
          </a:xfrm>
          <a:prstGeom prst="roundRect">
            <a:avLst>
              <a:gd name="adj" fmla="val 1260"/>
            </a:avLst>
          </a:prstGeom>
          <a:solidFill>
            <a:srgbClr val="D8D9D2"/>
          </a:solidFill>
          <a:ln/>
        </p:spPr>
      </p:sp>
      <p:sp>
        <p:nvSpPr>
          <p:cNvPr id="5" name="Shape 3"/>
          <p:cNvSpPr/>
          <p:nvPr/>
        </p:nvSpPr>
        <p:spPr>
          <a:xfrm>
            <a:off x="1717119" y="1777722"/>
            <a:ext cx="501253" cy="501253"/>
          </a:xfrm>
          <a:prstGeom prst="roundRect">
            <a:avLst>
              <a:gd name="adj" fmla="val 18240461"/>
            </a:avLst>
          </a:prstGeom>
          <a:solidFill>
            <a:srgbClr val="C8CAC1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4994" y="1915597"/>
            <a:ext cx="225504" cy="22550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717119" y="2401967"/>
            <a:ext cx="2088713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ENGINEERING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717119" y="2736771"/>
            <a:ext cx="3427214" cy="69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Heat systems, structural analysis, fluid dynamics in engines and pipelines — PDEs model how physical systems behave under stress and temperature.</a:t>
            </a:r>
            <a:endParaRPr lang="en-US" sz="1300" dirty="0">
              <a:latin typeface="Segoe UI Variable Small" pitchFamily="2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434370" y="1610678"/>
            <a:ext cx="3761423" cy="1989296"/>
          </a:xfrm>
          <a:prstGeom prst="roundRect">
            <a:avLst>
              <a:gd name="adj" fmla="val 1260"/>
            </a:avLst>
          </a:prstGeom>
          <a:solidFill>
            <a:srgbClr val="D8D9D2"/>
          </a:solidFill>
          <a:ln/>
        </p:spPr>
      </p:sp>
      <p:sp>
        <p:nvSpPr>
          <p:cNvPr id="10" name="Shape 7"/>
          <p:cNvSpPr/>
          <p:nvPr/>
        </p:nvSpPr>
        <p:spPr>
          <a:xfrm>
            <a:off x="5601414" y="1777722"/>
            <a:ext cx="501253" cy="501253"/>
          </a:xfrm>
          <a:prstGeom prst="roundRect">
            <a:avLst>
              <a:gd name="adj" fmla="val 18240461"/>
            </a:avLst>
          </a:prstGeom>
          <a:solidFill>
            <a:srgbClr val="C8CAC1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9289" y="1915597"/>
            <a:ext cx="225504" cy="22550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601414" y="2401967"/>
            <a:ext cx="2088713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PHYSICS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601414" y="2736771"/>
            <a:ext cx="3427333" cy="69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Waves, electricity, magnetism, quantum mechanics — Maxwell's equations and Schrödinger's equation are both PDEs at their core.</a:t>
            </a:r>
            <a:endParaRPr lang="en-US" sz="1300" dirty="0">
              <a:latin typeface="Segoe UI Variable Small" pitchFamily="2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318784" y="1610678"/>
            <a:ext cx="3761303" cy="1989296"/>
          </a:xfrm>
          <a:prstGeom prst="roundRect">
            <a:avLst>
              <a:gd name="adj" fmla="val 1260"/>
            </a:avLst>
          </a:prstGeom>
          <a:solidFill>
            <a:srgbClr val="D8D9D2"/>
          </a:solidFill>
          <a:ln/>
        </p:spPr>
      </p:sp>
      <p:sp>
        <p:nvSpPr>
          <p:cNvPr id="15" name="Shape 11"/>
          <p:cNvSpPr/>
          <p:nvPr/>
        </p:nvSpPr>
        <p:spPr>
          <a:xfrm>
            <a:off x="9485828" y="1777722"/>
            <a:ext cx="501253" cy="501253"/>
          </a:xfrm>
          <a:prstGeom prst="roundRect">
            <a:avLst>
              <a:gd name="adj" fmla="val 18240461"/>
            </a:avLst>
          </a:prstGeom>
          <a:solidFill>
            <a:srgbClr val="C8CAC1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3703" y="1915597"/>
            <a:ext cx="225504" cy="22550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485828" y="2401967"/>
            <a:ext cx="2088713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Segoe UI Variable Small" pitchFamily="2" charset="0"/>
                <a:ea typeface="Hubot Sans Bold" pitchFamily="34" charset="-122"/>
                <a:cs typeface="Hubot Sans Bold" pitchFamily="34" charset="-120"/>
              </a:rPr>
              <a:t>FINANCE</a:t>
            </a:r>
            <a:endParaRPr lang="en-US" sz="1600" dirty="0">
              <a:latin typeface="Segoe UI Variable Small" pitchFamily="2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485828" y="2736771"/>
            <a:ext cx="3427214" cy="69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egoe UI Variable Small" pitchFamily="2" charset="0"/>
                <a:ea typeface="Roboto Condensed" pitchFamily="34" charset="-122"/>
                <a:cs typeface="Roboto Condensed" pitchFamily="34" charset="-120"/>
              </a:rPr>
              <a:t>The Black-Scholes model for option pricing is a PDE — used daily by financial institutions to value derivatives and manage risk.</a:t>
            </a:r>
            <a:endParaRPr lang="en-US" sz="1300" dirty="0">
              <a:latin typeface="Segoe UI Variable Small" pitchFamily="2" charset="0"/>
            </a:endParaRPr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695" y="3847981"/>
            <a:ext cx="3749159" cy="3749159"/>
          </a:xfrm>
          <a:prstGeom prst="rect">
            <a:avLst/>
          </a:prstGeom>
        </p:spPr>
      </p:pic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442" y="3847981"/>
            <a:ext cx="3749278" cy="3749278"/>
          </a:xfrm>
          <a:prstGeom prst="rect">
            <a:avLst/>
          </a:prstGeom>
        </p:spPr>
      </p:pic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3308" y="3847981"/>
            <a:ext cx="3749159" cy="3749159"/>
          </a:xfrm>
          <a:prstGeom prst="rect">
            <a:avLst/>
          </a:prstGeom>
        </p:spPr>
      </p:pic>
      <p:pic>
        <p:nvPicPr>
          <p:cNvPr id="22" name="Picture 2" descr="SNSCT">
            <a:extLst>
              <a:ext uri="{FF2B5EF4-FFF2-40B4-BE49-F238E27FC236}">
                <a16:creationId xmlns:a16="http://schemas.microsoft.com/office/drawing/2014/main" id="{E63554C2-3E51-F90A-A329-B803A18F5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88" y="228599"/>
            <a:ext cx="1599009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B99290-D384-5884-7952-3A40AB7FBA32}"/>
              </a:ext>
            </a:extLst>
          </p:cNvPr>
          <p:cNvSpPr/>
          <p:nvPr/>
        </p:nvSpPr>
        <p:spPr>
          <a:xfrm>
            <a:off x="12791209" y="7762009"/>
            <a:ext cx="1709088" cy="406870"/>
          </a:xfrm>
          <a:prstGeom prst="roundRect">
            <a:avLst/>
          </a:prstGeom>
          <a:solidFill>
            <a:srgbClr val="E8E8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9BD6EA-3D2A-0838-33D0-FBE638040332}"/>
              </a:ext>
            </a:extLst>
          </p:cNvPr>
          <p:cNvSpPr txBox="1"/>
          <p:nvPr/>
        </p:nvSpPr>
        <p:spPr>
          <a:xfrm>
            <a:off x="486608" y="7708184"/>
            <a:ext cx="1365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10/03/26           Second Order PDE with Constant coefficients/23MAT103- DET\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Ms.Yasodha.S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/AP-MATHS/SNSCT        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/18</a:t>
            </a:r>
          </a:p>
          <a:p>
            <a:pPr lvl="0"/>
            <a:endParaRPr lang="en-US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1107</Words>
  <Application>Microsoft Office PowerPoint</Application>
  <PresentationFormat>Custom</PresentationFormat>
  <Paragraphs>111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Times New Roman</vt:lpstr>
      <vt:lpstr>Hubot Sans Bold</vt:lpstr>
      <vt:lpstr>Cambria</vt:lpstr>
      <vt:lpstr>Segoe UI Variable Small</vt:lpstr>
      <vt:lpstr>Arial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gokul velmurugan</cp:lastModifiedBy>
  <cp:revision>4</cp:revision>
  <dcterms:created xsi:type="dcterms:W3CDTF">2026-03-23T00:51:11Z</dcterms:created>
  <dcterms:modified xsi:type="dcterms:W3CDTF">2026-05-04T13:49:26Z</dcterms:modified>
</cp:coreProperties>
</file>