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sldIdLst>
    <p:sldId id="273" r:id="rId2"/>
    <p:sldId id="278" r:id="rId3"/>
    <p:sldId id="265" r:id="rId4"/>
    <p:sldId id="276" r:id="rId5"/>
    <p:sldId id="267"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90F6F-1A69-4BF0-81E3-0B7B188497CB}" type="datetimeFigureOut">
              <a:rPr lang="en-IN" smtClean="0"/>
              <a:pPr/>
              <a:t>15-05-2026</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B828B8-9A32-4E85-AE07-A0E92E89DF5D}" type="slidenum">
              <a:rPr lang="en-IN" smtClean="0"/>
              <a:pPr/>
              <a:t>‹#›</a:t>
            </a:fld>
            <a:endParaRPr lang="en-IN"/>
          </a:p>
        </p:txBody>
      </p:sp>
    </p:spTree>
    <p:extLst>
      <p:ext uri="{BB962C8B-B14F-4D97-AF65-F5344CB8AC3E}">
        <p14:creationId xmlns="" xmlns:p14="http://schemas.microsoft.com/office/powerpoint/2010/main" val="379316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B828B8-9A32-4E85-AE07-A0E92E89DF5D}" type="slidenum">
              <a:rPr lang="en-IN" smtClean="0"/>
              <a:pPr/>
              <a:t>1</a:t>
            </a:fld>
            <a:endParaRPr lang="en-IN"/>
          </a:p>
        </p:txBody>
      </p:sp>
    </p:spTree>
    <p:extLst>
      <p:ext uri="{BB962C8B-B14F-4D97-AF65-F5344CB8AC3E}">
        <p14:creationId xmlns="" xmlns:p14="http://schemas.microsoft.com/office/powerpoint/2010/main" val="68060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27D3890-BDEE-4AF5-8FE8-C233D63B9D29}"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CB0DC9-DA1C-4FC1-83C1-7B3C50E52B64}"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C2A05-6DAA-45DB-969C-9DFD64D6F319}"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AA21A4-0D8B-432A-B3C5-7C847B7DACE1}"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183ED1-E99D-4E89-ABBE-891029FAFF3A}"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A3EA97-430F-4EAE-B28B-58D2AEFC1B6E}"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C02648-1E75-4E92-BA69-BFDB69D8B54C}" type="datetime1">
              <a:rPr lang="en-US" smtClean="0"/>
              <a:pPr/>
              <a:t>5/15/2026</a:t>
            </a:fld>
            <a:endParaRPr lang="en-US"/>
          </a:p>
        </p:txBody>
      </p:sp>
      <p:sp>
        <p:nvSpPr>
          <p:cNvPr id="8" name="Footer Placeholder 7"/>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F2C26F-CC8E-45CA-9382-E10D8FAD3B05}" type="datetime1">
              <a:rPr lang="en-US" smtClean="0"/>
              <a:pPr/>
              <a:t>5/15/2026</a:t>
            </a:fld>
            <a:endParaRPr lang="en-US"/>
          </a:p>
        </p:txBody>
      </p:sp>
      <p:sp>
        <p:nvSpPr>
          <p:cNvPr id="4" name="Footer Placeholder 3"/>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4377B-5B7D-4B81-9B9C-FEECB8E47512}" type="datetime1">
              <a:rPr lang="en-US" smtClean="0"/>
              <a:pPr/>
              <a:t>5/15/2026</a:t>
            </a:fld>
            <a:endParaRPr lang="en-US"/>
          </a:p>
        </p:txBody>
      </p:sp>
      <p:sp>
        <p:nvSpPr>
          <p:cNvPr id="3" name="Footer Placeholder 2"/>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F7A84E-E487-4085-8CF3-26D819CCAB9B}"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D5CB29-250C-49BC-AC63-E9D98562D003}"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DISCRETE MATHEMATICS WITH PROBABILITY AND HYPOTHESIS |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C91CC0-7ECC-4B2D-A520-2B36D2CB9F54}" type="datetime1">
              <a:rPr lang="en-US" smtClean="0"/>
              <a:pPr/>
              <a:t>5/15/2026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17/2/26  | DISCRETE MATHEMATICS WITH PROBABILITY AND HYPOTHESIS |  Dr.K.Sasikala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C279B222-AC20-0ABC-98DC-695A3B4E0CC9}"/>
              </a:ext>
            </a:extLst>
          </p:cNvPr>
          <p:cNvSpPr>
            <a:spLocks noGrp="1"/>
          </p:cNvSpPr>
          <p:nvPr>
            <p:ph type="subTitle" idx="1"/>
          </p:nvPr>
        </p:nvSpPr>
        <p:spPr>
          <a:xfrm>
            <a:off x="502171" y="479685"/>
            <a:ext cx="8244590" cy="5403018"/>
          </a:xfrm>
          <a:ln>
            <a:solidFill>
              <a:srgbClr val="00B050"/>
            </a:solidFill>
          </a:ln>
          <a:effectLst/>
        </p:spPr>
        <p:txBody>
          <a:bodyPr>
            <a:normAutofit/>
          </a:bodyPr>
          <a:lstStyle/>
          <a:p>
            <a:endParaRPr lang="en-US" b="1" dirty="0"/>
          </a:p>
          <a:p>
            <a:r>
              <a:rPr lang="en-US" sz="2400" b="1" dirty="0">
                <a:solidFill>
                  <a:schemeClr val="tx1"/>
                </a:solidFill>
              </a:rPr>
              <a:t>Dr. SNS RAJALAKSHMI COLLEGE OF ARTS AND SCIENCE</a:t>
            </a:r>
            <a:r>
              <a:rPr lang="en-US" sz="2400" dirty="0">
                <a:solidFill>
                  <a:schemeClr val="tx1"/>
                </a:solidFill>
              </a:rPr>
              <a:t/>
            </a:r>
            <a:br>
              <a:rPr lang="en-US" sz="2400" dirty="0">
                <a:solidFill>
                  <a:schemeClr val="tx1"/>
                </a:solidFill>
              </a:rPr>
            </a:br>
            <a:r>
              <a:rPr lang="en-IN" sz="2400" b="1" dirty="0">
                <a:solidFill>
                  <a:schemeClr val="tx1"/>
                </a:solidFill>
              </a:rPr>
              <a:t> (AUTONOMOUS)  </a:t>
            </a:r>
            <a:endParaRPr lang="en-IN" sz="2400" b="0" dirty="0">
              <a:solidFill>
                <a:schemeClr val="tx1"/>
              </a:solidFill>
              <a:effectLst/>
            </a:endParaRPr>
          </a:p>
          <a:p>
            <a:r>
              <a:rPr lang="en-US" sz="2400" b="1" dirty="0">
                <a:solidFill>
                  <a:schemeClr val="tx1"/>
                </a:solidFill>
              </a:rPr>
              <a:t>Department of Mathematics</a:t>
            </a:r>
            <a:endParaRPr lang="en-US" sz="2400" b="0" dirty="0">
              <a:effectLst/>
            </a:endParaRPr>
          </a:p>
          <a:p>
            <a:r>
              <a:rPr lang="en-US" sz="1800" b="1" dirty="0">
                <a:solidFill>
                  <a:schemeClr val="tx1"/>
                </a:solidFill>
              </a:rPr>
              <a:t>           </a:t>
            </a:r>
            <a:endParaRPr lang="en-US" sz="2400" dirty="0" smtClean="0"/>
          </a:p>
          <a:p>
            <a:r>
              <a:rPr lang="en-US" sz="2400" b="1" dirty="0" smtClean="0">
                <a:solidFill>
                  <a:schemeClr val="tx1"/>
                </a:solidFill>
              </a:rPr>
              <a:t>DISCRETE MATHEMATICS WITH PROBABILITY AND HYPOTHESIS TESTING</a:t>
            </a:r>
            <a:endParaRPr lang="en-US" sz="2400" dirty="0" smtClean="0">
              <a:solidFill>
                <a:schemeClr val="tx1"/>
              </a:solidFill>
            </a:endParaRPr>
          </a:p>
          <a:p>
            <a:r>
              <a:rPr lang="en-US" b="1" dirty="0" smtClean="0">
                <a:solidFill>
                  <a:schemeClr val="tx1"/>
                </a:solidFill>
              </a:rPr>
              <a:t>Unit III   </a:t>
            </a:r>
          </a:p>
          <a:p>
            <a:r>
              <a:rPr lang="en-US" b="1" dirty="0" smtClean="0">
                <a:solidFill>
                  <a:schemeClr val="tx1"/>
                </a:solidFill>
              </a:rPr>
              <a:t>Topic</a:t>
            </a:r>
            <a:r>
              <a:rPr lang="en-US" b="1" dirty="0">
                <a:solidFill>
                  <a:schemeClr val="tx1"/>
                </a:solidFill>
              </a:rPr>
              <a:t>: </a:t>
            </a:r>
            <a:r>
              <a:rPr lang="en-US" b="1" dirty="0" smtClean="0">
                <a:solidFill>
                  <a:schemeClr val="tx1"/>
                </a:solidFill>
              </a:rPr>
              <a:t>Probability </a:t>
            </a:r>
            <a:r>
              <a:rPr lang="en-US" dirty="0">
                <a:solidFill>
                  <a:schemeClr val="tx1"/>
                </a:solidFill>
              </a:rPr>
              <a:t/>
            </a:r>
            <a:br>
              <a:rPr lang="en-US" dirty="0">
                <a:solidFill>
                  <a:schemeClr val="tx1"/>
                </a:solidFill>
              </a:rPr>
            </a:br>
            <a:endParaRPr lang="en-IN" dirty="0">
              <a:solidFill>
                <a:schemeClr val="tx1"/>
              </a:solidFill>
            </a:endParaRPr>
          </a:p>
        </p:txBody>
      </p:sp>
      <p:pic>
        <p:nvPicPr>
          <p:cNvPr id="1026" name="Picture 2">
            <a:extLst>
              <a:ext uri="{FF2B5EF4-FFF2-40B4-BE49-F238E27FC236}">
                <a16:creationId xmlns="" xmlns:a16="http://schemas.microsoft.com/office/drawing/2014/main" id="{C5433777-08BE-2DB4-E784-55B9447AC654}"/>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00349" y="221748"/>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DAD0C615-DAB1-D0E9-A053-05FA4C5DEC6E}"/>
              </a:ext>
            </a:extLst>
          </p:cNvPr>
          <p:cNvSpPr txBox="1"/>
          <p:nvPr/>
        </p:nvSpPr>
        <p:spPr>
          <a:xfrm>
            <a:off x="3861842" y="4077080"/>
            <a:ext cx="4570125" cy="1805623"/>
          </a:xfrm>
          <a:prstGeom prst="rect">
            <a:avLst/>
          </a:prstGeom>
          <a:noFill/>
        </p:spPr>
        <p:txBody>
          <a:bodyPr wrap="square">
            <a:spAutoFit/>
          </a:bodyPr>
          <a:lstStyle/>
          <a:p>
            <a:pPr>
              <a:buNone/>
            </a:pPr>
            <a:r>
              <a:rPr lang="en-US" sz="1350" dirty="0"/>
              <a:t/>
            </a:r>
            <a:br>
              <a:rPr lang="en-US" sz="1350" dirty="0"/>
            </a:br>
            <a:endParaRPr lang="en-US" sz="1350" dirty="0"/>
          </a:p>
          <a:p>
            <a:pPr marL="9525" algn="r">
              <a:spcBef>
                <a:spcPts val="75"/>
              </a:spcBef>
            </a:pPr>
            <a:r>
              <a:rPr lang="en-US" sz="1350" b="1" dirty="0"/>
              <a:t>Dr. </a:t>
            </a:r>
            <a:r>
              <a:rPr lang="en-US" sz="1350" b="1" dirty="0" err="1" smtClean="0"/>
              <a:t>K.Sasikala</a:t>
            </a:r>
            <a:endParaRPr lang="en-US" sz="1350" b="1" dirty="0"/>
          </a:p>
          <a:p>
            <a:pPr marL="9525" algn="r">
              <a:spcBef>
                <a:spcPts val="75"/>
              </a:spcBef>
            </a:pPr>
            <a:r>
              <a:rPr lang="en-US" sz="1350" b="1" dirty="0">
                <a:solidFill>
                  <a:srgbClr val="000000"/>
                </a:solidFill>
                <a:latin typeface="Book Antiqua" panose="02040602050305030304" pitchFamily="18" charset="0"/>
              </a:rPr>
              <a:t>Assistant  Professor </a:t>
            </a:r>
            <a:endParaRPr lang="en-US" sz="1350" b="1" dirty="0"/>
          </a:p>
          <a:p>
            <a:pPr marL="9525" algn="r">
              <a:spcBef>
                <a:spcPts val="75"/>
              </a:spcBef>
            </a:pPr>
            <a:r>
              <a:rPr lang="en-US" sz="1350" b="1" dirty="0">
                <a:solidFill>
                  <a:srgbClr val="000000"/>
                </a:solidFill>
                <a:latin typeface="Book Antiqua" panose="02040602050305030304" pitchFamily="18" charset="0"/>
              </a:rPr>
              <a:t>Dept. of Mathematics</a:t>
            </a:r>
            <a:endParaRPr lang="en-US" sz="1350" b="1" dirty="0"/>
          </a:p>
          <a:p>
            <a:pPr marL="9525" algn="r">
              <a:spcBef>
                <a:spcPts val="75"/>
              </a:spcBef>
            </a:pPr>
            <a:r>
              <a:rPr lang="en-US" sz="1350" b="1" dirty="0">
                <a:solidFill>
                  <a:srgbClr val="000000"/>
                </a:solidFill>
                <a:latin typeface="Book Antiqua" panose="02040602050305030304" pitchFamily="18" charset="0"/>
              </a:rPr>
              <a:t>Dr. SNSRCAS</a:t>
            </a:r>
            <a:endParaRPr lang="en-US" sz="1350" b="1" dirty="0"/>
          </a:p>
          <a:p>
            <a:pPr>
              <a:buNone/>
            </a:pPr>
            <a:r>
              <a:rPr lang="en-US" sz="1350" dirty="0"/>
              <a:t/>
            </a:r>
            <a:br>
              <a:rPr lang="en-US" sz="1350" dirty="0"/>
            </a:br>
            <a:endParaRPr lang="en-IN" sz="1350" dirty="0"/>
          </a:p>
        </p:txBody>
      </p:sp>
    </p:spTree>
    <p:extLst>
      <p:ext uri="{BB962C8B-B14F-4D97-AF65-F5344CB8AC3E}">
        <p14:creationId xmlns="" xmlns:p14="http://schemas.microsoft.com/office/powerpoint/2010/main" val="76981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 DISCRETE MATHEMATICS WITH PROBABILITY AND HYPOTHESIS |  Dr.K.Sasikala</a:t>
            </a:r>
            <a:endParaRPr lang="en-US" dirty="0"/>
          </a:p>
        </p:txBody>
      </p:sp>
      <p:sp>
        <p:nvSpPr>
          <p:cNvPr id="7" name="Rectangle 6"/>
          <p:cNvSpPr/>
          <p:nvPr/>
        </p:nvSpPr>
        <p:spPr>
          <a:xfrm>
            <a:off x="925417" y="936010"/>
            <a:ext cx="6822270" cy="1477328"/>
          </a:xfrm>
          <a:prstGeom prst="rect">
            <a:avLst/>
          </a:prstGeom>
        </p:spPr>
        <p:txBody>
          <a:bodyPr wrap="square">
            <a:spAutoFit/>
          </a:bodyPr>
          <a:lstStyle/>
          <a:p>
            <a:pPr fontAlgn="base"/>
            <a:r>
              <a:rPr lang="en-US" dirty="0" smtClean="0"/>
              <a:t>The probability that a girl will get an admission in IIT is 0.16, the probability that she will get an admission in Government Medical College is 0.24, and the probability that she will get both is 0.11. Find the probability that (</a:t>
            </a:r>
            <a:r>
              <a:rPr lang="en-US" dirty="0" err="1" smtClean="0"/>
              <a:t>i</a:t>
            </a:r>
            <a:r>
              <a:rPr lang="en-US" dirty="0" smtClean="0"/>
              <a:t>) She will get </a:t>
            </a:r>
            <a:r>
              <a:rPr lang="en-US" dirty="0" err="1" smtClean="0"/>
              <a:t>atleast</a:t>
            </a:r>
            <a:r>
              <a:rPr lang="en-US" dirty="0" smtClean="0"/>
              <a:t> one of the two seats (ii) She will get only one of the two seats.</a:t>
            </a:r>
            <a:endParaRPr lang="en-US" dirty="0"/>
          </a:p>
        </p:txBody>
      </p:sp>
      <p:pic>
        <p:nvPicPr>
          <p:cNvPr id="1026" name="Picture 2"/>
          <p:cNvPicPr>
            <a:picLocks noChangeAspect="1" noChangeArrowheads="1"/>
          </p:cNvPicPr>
          <p:nvPr/>
        </p:nvPicPr>
        <p:blipFill>
          <a:blip r:embed="rId3"/>
          <a:srcRect/>
          <a:stretch>
            <a:fillRect/>
          </a:stretch>
        </p:blipFill>
        <p:spPr bwMode="auto">
          <a:xfrm>
            <a:off x="1299990" y="2592924"/>
            <a:ext cx="5993175" cy="2573986"/>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 DISCRETE MATHEMATICS WITH PROBABILITY AND HYPOTHESIS |  Dr.K.Sasikala</a:t>
            </a:r>
            <a:endParaRPr lang="en-US" dirty="0"/>
          </a:p>
        </p:txBody>
      </p:sp>
      <p:pic>
        <p:nvPicPr>
          <p:cNvPr id="2" name="Picture 2"/>
          <p:cNvPicPr>
            <a:picLocks noChangeAspect="1" noChangeArrowheads="1"/>
          </p:cNvPicPr>
          <p:nvPr/>
        </p:nvPicPr>
        <p:blipFill>
          <a:blip r:embed="rId3"/>
          <a:srcRect/>
          <a:stretch>
            <a:fillRect/>
          </a:stretch>
        </p:blipFill>
        <p:spPr bwMode="auto">
          <a:xfrm>
            <a:off x="1255923" y="1101687"/>
            <a:ext cx="6491763" cy="4461831"/>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smtClean="0"/>
              <a:t>17/2/26  | DISCRETE MATHEMATICS WITH PROBABILITY AND HYPOTHESIS |  Dr.K.Sasikala</a:t>
            </a:r>
            <a:endParaRPr lang="en-US" dirty="0"/>
          </a:p>
        </p:txBody>
      </p:sp>
      <p:pic>
        <p:nvPicPr>
          <p:cNvPr id="2" name="Picture 2"/>
          <p:cNvPicPr>
            <a:picLocks noChangeAspect="1" noChangeArrowheads="1"/>
          </p:cNvPicPr>
          <p:nvPr/>
        </p:nvPicPr>
        <p:blipFill>
          <a:blip r:embed="rId3"/>
          <a:srcRect/>
          <a:stretch>
            <a:fillRect/>
          </a:stretch>
        </p:blipFill>
        <p:spPr bwMode="auto">
          <a:xfrm>
            <a:off x="1156772" y="738188"/>
            <a:ext cx="6201292" cy="538162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8436"/>
            <a:ext cx="8229600" cy="5177728"/>
          </a:xfrm>
        </p:spPr>
        <p:txBody>
          <a:bodyPr/>
          <a:lstStyle/>
          <a:p>
            <a:pPr marL="0" indent="0" algn="ctr">
              <a:buNone/>
            </a:pPr>
            <a:endParaRPr dirty="0"/>
          </a:p>
        </p:txBody>
      </p:sp>
      <p:pic>
        <p:nvPicPr>
          <p:cNvPr id="4" name="Picture 2">
            <a:extLst>
              <a:ext uri="{FF2B5EF4-FFF2-40B4-BE49-F238E27FC236}">
                <a16:creationId xmlns="" xmlns:a16="http://schemas.microsoft.com/office/drawing/2014/main" id="{10A0E2CE-4C67-9FFE-6C52-760032884145}"/>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02717" y="92589"/>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Oval 5">
            <a:extLst>
              <a:ext uri="{FF2B5EF4-FFF2-40B4-BE49-F238E27FC236}">
                <a16:creationId xmlns="" xmlns:a16="http://schemas.microsoft.com/office/drawing/2014/main" id="{EC381D59-9CBB-6F1F-3BB2-84875647B72B}"/>
              </a:ext>
            </a:extLst>
          </p:cNvPr>
          <p:cNvSpPr/>
          <p:nvPr/>
        </p:nvSpPr>
        <p:spPr>
          <a:xfrm>
            <a:off x="1633928" y="1666958"/>
            <a:ext cx="5981075" cy="42426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t>Thank You </a:t>
            </a:r>
            <a:endParaRPr lang="en-IN" sz="6600" dirty="0"/>
          </a:p>
        </p:txBody>
      </p:sp>
      <p:sp>
        <p:nvSpPr>
          <p:cNvPr id="7" name="Footer Placeholder 6"/>
          <p:cNvSpPr>
            <a:spLocks noGrp="1"/>
          </p:cNvSpPr>
          <p:nvPr>
            <p:ph type="ftr" sz="quarter" idx="11"/>
          </p:nvPr>
        </p:nvSpPr>
        <p:spPr>
          <a:xfrm>
            <a:off x="187287" y="6356350"/>
            <a:ext cx="8499513" cy="365125"/>
          </a:xfrm>
        </p:spPr>
        <p:txBody>
          <a:bodyPr/>
          <a:lstStyle/>
          <a:p>
            <a:r>
              <a:rPr lang="en-US" smtClean="0"/>
              <a:t>17/2/26  | DISCRETE MATHEMATICS WITH PROBABILITY AND HYPOTHESIS |  Dr.K.Sasikala</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934</TotalTime>
  <Words>121</Words>
  <Application>Microsoft Office PowerPoint</Application>
  <PresentationFormat>On-screen Show (4:3)</PresentationFormat>
  <Paragraphs>20</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dc:description>generated using python-pptx</dc:description>
  <cp:lastModifiedBy>Windows User</cp:lastModifiedBy>
  <cp:revision>50</cp:revision>
  <dcterms:created xsi:type="dcterms:W3CDTF">2013-01-27T09:14:16Z</dcterms:created>
  <dcterms:modified xsi:type="dcterms:W3CDTF">2026-05-15T11:11:08Z</dcterms:modified>
</cp:coreProperties>
</file>