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F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9194" y="4844796"/>
            <a:ext cx="1072133" cy="2560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-1"/>
            <a:ext cx="3429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F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9193" y="4844796"/>
            <a:ext cx="1072133" cy="256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3362" y="993139"/>
            <a:ext cx="5352415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B1B27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3362" y="1738071"/>
            <a:ext cx="3936365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pc="100" dirty="0"/>
              <a:t>Problems</a:t>
            </a:r>
            <a:r>
              <a:rPr spc="-180" dirty="0"/>
              <a:t> </a:t>
            </a:r>
            <a:r>
              <a:rPr spc="95" dirty="0"/>
              <a:t>Faced</a:t>
            </a:r>
            <a:r>
              <a:rPr spc="-170" dirty="0"/>
              <a:t> </a:t>
            </a:r>
            <a:r>
              <a:rPr dirty="0"/>
              <a:t>by</a:t>
            </a:r>
            <a:r>
              <a:rPr spc="-180" dirty="0"/>
              <a:t> </a:t>
            </a:r>
            <a:r>
              <a:rPr spc="-20" dirty="0"/>
              <a:t>Agro </a:t>
            </a:r>
            <a:r>
              <a:rPr spc="75" dirty="0"/>
              <a:t>Industries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362" y="2852623"/>
            <a:ext cx="41770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Basics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Business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Management: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Functional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Questions,</a:t>
            </a:r>
            <a:r>
              <a:rPr spc="-200" dirty="0"/>
              <a:t> </a:t>
            </a:r>
            <a:r>
              <a:rPr spc="95" dirty="0"/>
              <a:t>Reflections</a:t>
            </a:r>
            <a:r>
              <a:rPr spc="-180" dirty="0"/>
              <a:t> </a:t>
            </a:r>
            <a:r>
              <a:rPr spc="135" dirty="0"/>
              <a:t>C</a:t>
            </a:r>
            <a:r>
              <a:rPr spc="-175" dirty="0"/>
              <a:t> </a:t>
            </a:r>
            <a:r>
              <a:rPr spc="135" dirty="0"/>
              <a:t>Thanks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6918" y="1738122"/>
            <a:ext cx="2642235" cy="1781810"/>
            <a:chOff x="486918" y="1738122"/>
            <a:chExt cx="2642235" cy="1781810"/>
          </a:xfrm>
        </p:grpSpPr>
        <p:sp>
          <p:nvSpPr>
            <p:cNvPr id="4" name="object 4"/>
            <p:cNvSpPr/>
            <p:nvPr/>
          </p:nvSpPr>
          <p:spPr>
            <a:xfrm>
              <a:off x="496443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5" h="1762760">
                  <a:moveTo>
                    <a:pt x="2563241" y="0"/>
                  </a:moveTo>
                  <a:lnTo>
                    <a:pt x="59550" y="0"/>
                  </a:lnTo>
                  <a:lnTo>
                    <a:pt x="36374" y="4681"/>
                  </a:lnTo>
                  <a:lnTo>
                    <a:pt x="17445" y="17446"/>
                  </a:lnTo>
                  <a:lnTo>
                    <a:pt x="4680" y="36379"/>
                  </a:lnTo>
                  <a:lnTo>
                    <a:pt x="0" y="59562"/>
                  </a:lnTo>
                  <a:lnTo>
                    <a:pt x="0" y="1702942"/>
                  </a:lnTo>
                  <a:lnTo>
                    <a:pt x="4680" y="1726126"/>
                  </a:lnTo>
                  <a:lnTo>
                    <a:pt x="17445" y="1745059"/>
                  </a:lnTo>
                  <a:lnTo>
                    <a:pt x="36374" y="1757824"/>
                  </a:lnTo>
                  <a:lnTo>
                    <a:pt x="59550" y="1762505"/>
                  </a:lnTo>
                  <a:lnTo>
                    <a:pt x="2563241" y="1762505"/>
                  </a:lnTo>
                  <a:lnTo>
                    <a:pt x="2586424" y="1757824"/>
                  </a:lnTo>
                  <a:lnTo>
                    <a:pt x="2605357" y="1745059"/>
                  </a:lnTo>
                  <a:lnTo>
                    <a:pt x="2618122" y="1726126"/>
                  </a:lnTo>
                  <a:lnTo>
                    <a:pt x="2622804" y="1702942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6443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5" h="1762760">
                  <a:moveTo>
                    <a:pt x="0" y="59562"/>
                  </a:moveTo>
                  <a:lnTo>
                    <a:pt x="4680" y="36379"/>
                  </a:lnTo>
                  <a:lnTo>
                    <a:pt x="17445" y="17446"/>
                  </a:lnTo>
                  <a:lnTo>
                    <a:pt x="36374" y="4681"/>
                  </a:lnTo>
                  <a:lnTo>
                    <a:pt x="59550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702942"/>
                  </a:lnTo>
                  <a:lnTo>
                    <a:pt x="2618122" y="1726126"/>
                  </a:lnTo>
                  <a:lnTo>
                    <a:pt x="2605357" y="1745059"/>
                  </a:lnTo>
                  <a:lnTo>
                    <a:pt x="2586424" y="1757824"/>
                  </a:lnTo>
                  <a:lnTo>
                    <a:pt x="2563241" y="1762505"/>
                  </a:lnTo>
                  <a:lnTo>
                    <a:pt x="59550" y="1762505"/>
                  </a:lnTo>
                  <a:lnTo>
                    <a:pt x="36374" y="1757824"/>
                  </a:lnTo>
                  <a:lnTo>
                    <a:pt x="17445" y="1745059"/>
                  </a:lnTo>
                  <a:lnTo>
                    <a:pt x="4680" y="1726126"/>
                  </a:lnTo>
                  <a:lnTo>
                    <a:pt x="0" y="1702942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4398" y="1886711"/>
            <a:ext cx="10839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QCA</a:t>
            </a:r>
            <a:r>
              <a:rPr sz="1350" spc="-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Palatino Linotype"/>
                <a:cs typeface="Palatino Linotype"/>
              </a:rPr>
              <a:t>Session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398" y="2172665"/>
            <a:ext cx="21717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questions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about today's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topics.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Let's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explore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any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areas</a:t>
            </a:r>
            <a:r>
              <a:rPr sz="11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needing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clarification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together.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51453" y="1738122"/>
            <a:ext cx="2642235" cy="1781810"/>
            <a:chOff x="3251453" y="1738122"/>
            <a:chExt cx="2642235" cy="1781810"/>
          </a:xfrm>
        </p:grpSpPr>
        <p:sp>
          <p:nvSpPr>
            <p:cNvPr id="9" name="object 9"/>
            <p:cNvSpPr/>
            <p:nvPr/>
          </p:nvSpPr>
          <p:spPr>
            <a:xfrm>
              <a:off x="3260978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5" h="1762760">
                  <a:moveTo>
                    <a:pt x="2563241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2"/>
                  </a:lnTo>
                  <a:lnTo>
                    <a:pt x="0" y="1702942"/>
                  </a:lnTo>
                  <a:lnTo>
                    <a:pt x="4681" y="1726126"/>
                  </a:lnTo>
                  <a:lnTo>
                    <a:pt x="17446" y="1745059"/>
                  </a:lnTo>
                  <a:lnTo>
                    <a:pt x="36379" y="1757824"/>
                  </a:lnTo>
                  <a:lnTo>
                    <a:pt x="59562" y="1762505"/>
                  </a:lnTo>
                  <a:lnTo>
                    <a:pt x="2563241" y="1762505"/>
                  </a:lnTo>
                  <a:lnTo>
                    <a:pt x="2586424" y="1757824"/>
                  </a:lnTo>
                  <a:lnTo>
                    <a:pt x="2605357" y="1745059"/>
                  </a:lnTo>
                  <a:lnTo>
                    <a:pt x="2618122" y="1726126"/>
                  </a:lnTo>
                  <a:lnTo>
                    <a:pt x="2622804" y="1702942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0978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5" h="1762760">
                  <a:moveTo>
                    <a:pt x="0" y="59562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702942"/>
                  </a:lnTo>
                  <a:lnTo>
                    <a:pt x="2618122" y="1726126"/>
                  </a:lnTo>
                  <a:lnTo>
                    <a:pt x="2605357" y="1745059"/>
                  </a:lnTo>
                  <a:lnTo>
                    <a:pt x="2586424" y="1757824"/>
                  </a:lnTo>
                  <a:lnTo>
                    <a:pt x="2563241" y="1762505"/>
                  </a:lnTo>
                  <a:lnTo>
                    <a:pt x="59562" y="1762505"/>
                  </a:lnTo>
                  <a:lnTo>
                    <a:pt x="36379" y="1757824"/>
                  </a:lnTo>
                  <a:lnTo>
                    <a:pt x="17446" y="1745059"/>
                  </a:lnTo>
                  <a:lnTo>
                    <a:pt x="4681" y="1726126"/>
                  </a:lnTo>
                  <a:lnTo>
                    <a:pt x="0" y="1702942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08934" y="1886711"/>
            <a:ext cx="13017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65" dirty="0">
                <a:solidFill>
                  <a:srgbClr val="404154"/>
                </a:solidFill>
                <a:latin typeface="Palatino Linotype"/>
                <a:cs typeface="Palatino Linotype"/>
              </a:rPr>
              <a:t>Final</a:t>
            </a:r>
            <a:r>
              <a:rPr sz="1350" spc="-9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Reflection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8934" y="2172665"/>
            <a:ext cx="23006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surprised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most?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Which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</a:t>
            </a:r>
            <a:r>
              <a:rPr sz="110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will</a:t>
            </a:r>
            <a:r>
              <a:rPr sz="11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focus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on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career?</a:t>
            </a:r>
            <a:r>
              <a:rPr sz="11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Write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thoughts</a:t>
            </a:r>
            <a:r>
              <a:rPr sz="11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if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comfortable.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15990" y="1738122"/>
            <a:ext cx="2642235" cy="1781810"/>
            <a:chOff x="6015990" y="1738122"/>
            <a:chExt cx="2642235" cy="1781810"/>
          </a:xfrm>
        </p:grpSpPr>
        <p:sp>
          <p:nvSpPr>
            <p:cNvPr id="14" name="object 14"/>
            <p:cNvSpPr/>
            <p:nvPr/>
          </p:nvSpPr>
          <p:spPr>
            <a:xfrm>
              <a:off x="6025515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4" h="1762760">
                  <a:moveTo>
                    <a:pt x="2563241" y="0"/>
                  </a:moveTo>
                  <a:lnTo>
                    <a:pt x="59562" y="0"/>
                  </a:lnTo>
                  <a:lnTo>
                    <a:pt x="36379" y="4681"/>
                  </a:lnTo>
                  <a:lnTo>
                    <a:pt x="17446" y="17446"/>
                  </a:lnTo>
                  <a:lnTo>
                    <a:pt x="4681" y="36379"/>
                  </a:lnTo>
                  <a:lnTo>
                    <a:pt x="0" y="59562"/>
                  </a:lnTo>
                  <a:lnTo>
                    <a:pt x="0" y="1702942"/>
                  </a:lnTo>
                  <a:lnTo>
                    <a:pt x="4681" y="1726126"/>
                  </a:lnTo>
                  <a:lnTo>
                    <a:pt x="17446" y="1745059"/>
                  </a:lnTo>
                  <a:lnTo>
                    <a:pt x="36379" y="1757824"/>
                  </a:lnTo>
                  <a:lnTo>
                    <a:pt x="59562" y="1762505"/>
                  </a:lnTo>
                  <a:lnTo>
                    <a:pt x="2563241" y="1762505"/>
                  </a:lnTo>
                  <a:lnTo>
                    <a:pt x="2586424" y="1757824"/>
                  </a:lnTo>
                  <a:lnTo>
                    <a:pt x="2605357" y="1745059"/>
                  </a:lnTo>
                  <a:lnTo>
                    <a:pt x="2618122" y="1726126"/>
                  </a:lnTo>
                  <a:lnTo>
                    <a:pt x="2622804" y="1702942"/>
                  </a:lnTo>
                  <a:lnTo>
                    <a:pt x="2622804" y="59562"/>
                  </a:lnTo>
                  <a:lnTo>
                    <a:pt x="2618122" y="36379"/>
                  </a:lnTo>
                  <a:lnTo>
                    <a:pt x="2605357" y="17446"/>
                  </a:lnTo>
                  <a:lnTo>
                    <a:pt x="2586424" y="4681"/>
                  </a:lnTo>
                  <a:lnTo>
                    <a:pt x="2563241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25515" y="1747647"/>
              <a:ext cx="2623185" cy="1762760"/>
            </a:xfrm>
            <a:custGeom>
              <a:avLst/>
              <a:gdLst/>
              <a:ahLst/>
              <a:cxnLst/>
              <a:rect l="l" t="t" r="r" b="b"/>
              <a:pathLst>
                <a:path w="2623184" h="1762760">
                  <a:moveTo>
                    <a:pt x="0" y="59562"/>
                  </a:moveTo>
                  <a:lnTo>
                    <a:pt x="4681" y="36379"/>
                  </a:lnTo>
                  <a:lnTo>
                    <a:pt x="17446" y="17446"/>
                  </a:lnTo>
                  <a:lnTo>
                    <a:pt x="36379" y="4681"/>
                  </a:lnTo>
                  <a:lnTo>
                    <a:pt x="59562" y="0"/>
                  </a:lnTo>
                  <a:lnTo>
                    <a:pt x="2563241" y="0"/>
                  </a:lnTo>
                  <a:lnTo>
                    <a:pt x="2586424" y="4681"/>
                  </a:lnTo>
                  <a:lnTo>
                    <a:pt x="2605357" y="17446"/>
                  </a:lnTo>
                  <a:lnTo>
                    <a:pt x="2618122" y="36379"/>
                  </a:lnTo>
                  <a:lnTo>
                    <a:pt x="2622804" y="59562"/>
                  </a:lnTo>
                  <a:lnTo>
                    <a:pt x="2622804" y="1702942"/>
                  </a:lnTo>
                  <a:lnTo>
                    <a:pt x="2618122" y="1726126"/>
                  </a:lnTo>
                  <a:lnTo>
                    <a:pt x="2605357" y="1745059"/>
                  </a:lnTo>
                  <a:lnTo>
                    <a:pt x="2586424" y="1757824"/>
                  </a:lnTo>
                  <a:lnTo>
                    <a:pt x="2563241" y="1762505"/>
                  </a:lnTo>
                  <a:lnTo>
                    <a:pt x="59562" y="1762505"/>
                  </a:lnTo>
                  <a:lnTo>
                    <a:pt x="36379" y="1757824"/>
                  </a:lnTo>
                  <a:lnTo>
                    <a:pt x="17446" y="1745059"/>
                  </a:lnTo>
                  <a:lnTo>
                    <a:pt x="4681" y="1726126"/>
                  </a:lnTo>
                  <a:lnTo>
                    <a:pt x="0" y="1702942"/>
                  </a:lnTo>
                  <a:lnTo>
                    <a:pt x="0" y="59562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73723" y="1886711"/>
            <a:ext cx="9099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65" dirty="0">
                <a:solidFill>
                  <a:srgbClr val="404154"/>
                </a:solidFill>
                <a:latin typeface="Palatino Linotype"/>
                <a:cs typeface="Palatino Linotype"/>
              </a:rPr>
              <a:t>Thank</a:t>
            </a:r>
            <a:r>
              <a:rPr sz="1350" spc="-9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25" dirty="0">
                <a:solidFill>
                  <a:srgbClr val="404154"/>
                </a:solidFill>
                <a:latin typeface="Palatino Linotype"/>
                <a:cs typeface="Palatino Linotype"/>
              </a:rPr>
              <a:t>You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3723" y="2172665"/>
            <a:ext cx="221297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engagement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insights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made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this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session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valuable.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Keep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exploring</a:t>
            </a:r>
            <a:r>
              <a:rPr sz="11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1100" spc="1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business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curiosity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innovation.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362" y="3629085"/>
            <a:ext cx="81356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400"/>
              </a:lnSpc>
              <a:spcBef>
                <a:spcPts val="100"/>
              </a:spcBef>
            </a:pP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Remember: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150" i="1" spc="9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challenges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facing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agro</a:t>
            </a:r>
            <a:r>
              <a:rPr sz="1150" i="1" spc="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industries</a:t>
            </a:r>
            <a:r>
              <a:rPr sz="1150" i="1" spc="6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are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also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opportunities</a:t>
            </a:r>
            <a:r>
              <a:rPr sz="1150" i="1" spc="60" dirty="0">
                <a:solidFill>
                  <a:srgbClr val="404154"/>
                </a:solidFill>
                <a:latin typeface="Arial"/>
                <a:cs typeface="Arial"/>
              </a:rPr>
              <a:t> for</a:t>
            </a:r>
            <a:r>
              <a:rPr sz="1150" i="1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creative,</a:t>
            </a:r>
            <a:r>
              <a:rPr sz="1150" i="1" spc="11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impactful</a:t>
            </a:r>
            <a:r>
              <a:rPr sz="1150" i="1" spc="7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solutions.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You</a:t>
            </a:r>
            <a:r>
              <a:rPr sz="1150" i="1" spc="7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are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the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spc="-20" dirty="0">
                <a:solidFill>
                  <a:srgbClr val="404154"/>
                </a:solidFill>
                <a:latin typeface="Arial"/>
                <a:cs typeface="Arial"/>
              </a:rPr>
              <a:t>next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generation</a:t>
            </a:r>
            <a:r>
              <a:rPr sz="1150" i="1" spc="13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spc="80" dirty="0">
                <a:solidFill>
                  <a:srgbClr val="404154"/>
                </a:solidFill>
                <a:latin typeface="Arial"/>
                <a:cs typeface="Arial"/>
              </a:rPr>
              <a:t>of</a:t>
            </a:r>
            <a:r>
              <a:rPr sz="1150" i="1" spc="114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dirty="0">
                <a:solidFill>
                  <a:srgbClr val="404154"/>
                </a:solidFill>
                <a:latin typeface="Arial"/>
                <a:cs typeface="Arial"/>
              </a:rPr>
              <a:t>agricultural</a:t>
            </a:r>
            <a:r>
              <a:rPr sz="1150" i="1" spc="1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spc="-10" dirty="0">
                <a:solidFill>
                  <a:srgbClr val="404154"/>
                </a:solidFill>
                <a:latin typeface="Arial"/>
                <a:cs typeface="Arial"/>
              </a:rPr>
              <a:t>business</a:t>
            </a:r>
            <a:r>
              <a:rPr sz="1150" i="1" spc="9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50" i="1" spc="-10" dirty="0">
                <a:solidFill>
                  <a:srgbClr val="404154"/>
                </a:solidFill>
                <a:latin typeface="Arial"/>
                <a:cs typeface="Arial"/>
              </a:rPr>
              <a:t>leaders.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" y="469391"/>
            <a:ext cx="1228090" cy="234315"/>
            <a:chOff x="449580" y="469391"/>
            <a:chExt cx="1228090" cy="234315"/>
          </a:xfrm>
        </p:grpSpPr>
        <p:sp>
          <p:nvSpPr>
            <p:cNvPr id="3" name="object 3"/>
            <p:cNvSpPr/>
            <p:nvPr/>
          </p:nvSpPr>
          <p:spPr>
            <a:xfrm>
              <a:off x="449580" y="469391"/>
              <a:ext cx="1228090" cy="234315"/>
            </a:xfrm>
            <a:custGeom>
              <a:avLst/>
              <a:gdLst/>
              <a:ahLst/>
              <a:cxnLst/>
              <a:rect l="l" t="t" r="r" b="b"/>
              <a:pathLst>
                <a:path w="1228089" h="234315">
                  <a:moveTo>
                    <a:pt x="1184402" y="0"/>
                  </a:moveTo>
                  <a:lnTo>
                    <a:pt x="43218" y="0"/>
                  </a:lnTo>
                  <a:lnTo>
                    <a:pt x="26397" y="3389"/>
                  </a:lnTo>
                  <a:lnTo>
                    <a:pt x="12660" y="12636"/>
                  </a:lnTo>
                  <a:lnTo>
                    <a:pt x="3397" y="26360"/>
                  </a:lnTo>
                  <a:lnTo>
                    <a:pt x="0" y="43180"/>
                  </a:lnTo>
                  <a:lnTo>
                    <a:pt x="0" y="190754"/>
                  </a:lnTo>
                  <a:lnTo>
                    <a:pt x="3397" y="207573"/>
                  </a:lnTo>
                  <a:lnTo>
                    <a:pt x="12660" y="221297"/>
                  </a:lnTo>
                  <a:lnTo>
                    <a:pt x="26397" y="230544"/>
                  </a:lnTo>
                  <a:lnTo>
                    <a:pt x="43218" y="233934"/>
                  </a:lnTo>
                  <a:lnTo>
                    <a:pt x="1184402" y="233934"/>
                  </a:lnTo>
                  <a:lnTo>
                    <a:pt x="1201221" y="230544"/>
                  </a:lnTo>
                  <a:lnTo>
                    <a:pt x="1214945" y="221297"/>
                  </a:lnTo>
                  <a:lnTo>
                    <a:pt x="1224192" y="207573"/>
                  </a:lnTo>
                  <a:lnTo>
                    <a:pt x="1227582" y="190754"/>
                  </a:lnTo>
                  <a:lnTo>
                    <a:pt x="1227582" y="43180"/>
                  </a:lnTo>
                  <a:lnTo>
                    <a:pt x="1224192" y="26360"/>
                  </a:lnTo>
                  <a:lnTo>
                    <a:pt x="1214945" y="12636"/>
                  </a:lnTo>
                  <a:lnTo>
                    <a:pt x="1201221" y="3389"/>
                  </a:lnTo>
                  <a:lnTo>
                    <a:pt x="118440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937" y="537108"/>
              <a:ext cx="80139" cy="985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8019" y="508507"/>
            <a:ext cx="9353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404154"/>
                </a:solidFill>
                <a:latin typeface="Microsoft Sans Serif"/>
                <a:cs typeface="Microsoft Sans Serif"/>
              </a:rPr>
              <a:t>TODAY'S </a:t>
            </a:r>
            <a:r>
              <a:rPr sz="8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SESSION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36880" y="724407"/>
            <a:ext cx="3938904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25" dirty="0"/>
              <a:t>What</a:t>
            </a:r>
            <a:r>
              <a:rPr sz="2500" spc="-170" dirty="0"/>
              <a:t> </a:t>
            </a:r>
            <a:r>
              <a:rPr sz="2500" spc="110" dirty="0"/>
              <a:t>We'll</a:t>
            </a:r>
            <a:r>
              <a:rPr sz="2500" spc="-170" dirty="0"/>
              <a:t> </a:t>
            </a:r>
            <a:r>
              <a:rPr sz="2500" spc="70" dirty="0"/>
              <a:t>Explore</a:t>
            </a:r>
            <a:r>
              <a:rPr sz="2500" spc="-195" dirty="0"/>
              <a:t> </a:t>
            </a:r>
            <a:r>
              <a:rPr sz="2500" spc="-10" dirty="0"/>
              <a:t>Today</a:t>
            </a:r>
            <a:endParaRPr sz="2500"/>
          </a:p>
        </p:txBody>
      </p:sp>
      <p:pic>
        <p:nvPicPr>
          <p:cNvPr id="7" name="object 7" descr="preencod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" y="1456944"/>
            <a:ext cx="5249418" cy="30860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04814" y="1432559"/>
            <a:ext cx="88836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1B1B27"/>
                </a:solidFill>
                <a:latin typeface="Palatino Linotype"/>
                <a:cs typeface="Palatino Linotype"/>
              </a:rPr>
              <a:t>Core</a:t>
            </a:r>
            <a:r>
              <a:rPr sz="1250" spc="-3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5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Topics</a:t>
            </a:r>
            <a:endParaRPr sz="12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4814" y="2151888"/>
            <a:ext cx="1104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65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4814" y="3295903"/>
            <a:ext cx="1104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65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4814" y="1732330"/>
            <a:ext cx="2632075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3045" indent="-343535">
              <a:lnSpc>
                <a:spcPct val="125499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Key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facing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</a:t>
            </a:r>
            <a:endParaRPr sz="1000">
              <a:latin typeface="Microsoft Sans Serif"/>
              <a:cs typeface="Microsoft Sans Serif"/>
            </a:endParaRPr>
          </a:p>
          <a:p>
            <a:pPr marL="355600" marR="5080">
              <a:lnSpc>
                <a:spcPts val="1510"/>
              </a:lnSpc>
              <a:spcBef>
                <a:spcPts val="85"/>
              </a:spcBef>
            </a:pP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chain disruptions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logistics issues</a:t>
            </a:r>
            <a:endParaRPr sz="1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har char="•"/>
              <a:tabLst>
                <a:tab pos="355600" algn="l"/>
              </a:tabLst>
            </a:pPr>
            <a:r>
              <a:rPr sz="10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access</a:t>
            </a:r>
            <a:r>
              <a:rPr sz="10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pricing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volatility</a:t>
            </a:r>
            <a:endParaRPr sz="1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5600" algn="l"/>
              </a:tabLst>
            </a:pP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Technology</a:t>
            </a:r>
            <a:r>
              <a:rPr sz="10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adoption</a:t>
            </a:r>
            <a:r>
              <a:rPr sz="10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barriers</a:t>
            </a:r>
            <a:endParaRPr sz="1000">
              <a:latin typeface="Microsoft Sans Serif"/>
              <a:cs typeface="Microsoft Sans Serif"/>
            </a:endParaRPr>
          </a:p>
          <a:p>
            <a:pPr marL="355600" marR="457834" indent="-343535">
              <a:lnSpc>
                <a:spcPts val="1510"/>
              </a:lnSpc>
              <a:spcBef>
                <a:spcPts val="85"/>
              </a:spcBef>
              <a:buChar char="•"/>
              <a:tabLst>
                <a:tab pos="355600" algn="l"/>
              </a:tabLst>
            </a:pP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Environmental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regulatory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pressures</a:t>
            </a:r>
            <a:endParaRPr sz="10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195"/>
              </a:spcBef>
            </a:pP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Labour</a:t>
            </a:r>
            <a:r>
              <a:rPr sz="10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shortages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skills</a:t>
            </a:r>
            <a:r>
              <a:rPr sz="10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gaps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7278" y="3732276"/>
            <a:ext cx="101600" cy="793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1386" y="3732276"/>
            <a:ext cx="101600" cy="793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004814" y="3637279"/>
            <a:ext cx="2498090" cy="89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dirty="0">
                <a:solidFill>
                  <a:srgbClr val="1B1B27"/>
                </a:solidFill>
                <a:latin typeface="Palatino Linotype"/>
                <a:cs typeface="Palatino Linotype"/>
              </a:rPr>
              <a:t>Interacti</a:t>
            </a:r>
            <a:r>
              <a:rPr sz="1250" spc="190" dirty="0">
                <a:solidFill>
                  <a:srgbClr val="1B1B27"/>
                </a:solidFill>
                <a:latin typeface="Palatino Linotype"/>
                <a:cs typeface="Palatino Linotype"/>
              </a:rPr>
              <a:t>  </a:t>
            </a:r>
            <a:r>
              <a:rPr sz="1250" dirty="0">
                <a:solidFill>
                  <a:srgbClr val="1B1B27"/>
                </a:solidFill>
                <a:latin typeface="Palatino Linotype"/>
                <a:cs typeface="Palatino Linotype"/>
              </a:rPr>
              <a:t>e</a:t>
            </a:r>
            <a:r>
              <a:rPr sz="1250" spc="1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50" dirty="0">
                <a:solidFill>
                  <a:srgbClr val="1B1B27"/>
                </a:solidFill>
                <a:latin typeface="Palatino Linotype"/>
                <a:cs typeface="Palatino Linotype"/>
              </a:rPr>
              <a:t>Learning</a:t>
            </a:r>
            <a:r>
              <a:rPr sz="1250" spc="1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50" dirty="0">
                <a:solidFill>
                  <a:srgbClr val="1B1B27"/>
                </a:solidFill>
                <a:latin typeface="Palatino Linotype"/>
                <a:cs typeface="Palatino Linotype"/>
              </a:rPr>
              <a:t>Acti</a:t>
            </a:r>
            <a:r>
              <a:rPr sz="1250" spc="190" dirty="0">
                <a:solidFill>
                  <a:srgbClr val="1B1B27"/>
                </a:solidFill>
                <a:latin typeface="Palatino Linotype"/>
                <a:cs typeface="Palatino Linotype"/>
              </a:rPr>
              <a:t>  </a:t>
            </a:r>
            <a:r>
              <a:rPr sz="125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ities</a:t>
            </a:r>
            <a:endParaRPr sz="1250">
              <a:latin typeface="Palatino Linotype"/>
              <a:cs typeface="Palatino Linotype"/>
            </a:endParaRPr>
          </a:p>
          <a:p>
            <a:pPr marL="12700" marR="5080">
              <a:lnSpc>
                <a:spcPct val="125299"/>
              </a:lnSpc>
              <a:spcBef>
                <a:spcPts val="865"/>
              </a:spcBef>
            </a:pP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Quick</a:t>
            </a:r>
            <a:r>
              <a:rPr sz="100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polls,</a:t>
            </a:r>
            <a:r>
              <a:rPr sz="10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think-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pair-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</a:t>
            </a:r>
            <a:r>
              <a:rPr sz="10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discussions,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word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cloud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generation,</a:t>
            </a:r>
            <a:r>
              <a:rPr sz="10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group</a:t>
            </a:r>
            <a:r>
              <a:rPr sz="10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work,</a:t>
            </a:r>
            <a:r>
              <a:rPr sz="10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reflective</a:t>
            </a:r>
            <a:r>
              <a:rPr sz="1000" spc="1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404154"/>
                </a:solidFill>
                <a:latin typeface="Microsoft Sans Serif"/>
                <a:cs typeface="Microsoft Sans Serif"/>
              </a:rPr>
              <a:t>exercises</a:t>
            </a:r>
            <a:r>
              <a:rPr sz="1000" spc="1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throughout.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15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062" y="906017"/>
            <a:ext cx="916940" cy="276860"/>
          </a:xfrm>
          <a:custGeom>
            <a:avLst/>
            <a:gdLst/>
            <a:ahLst/>
            <a:cxnLst/>
            <a:rect l="l" t="t" r="r" b="b"/>
            <a:pathLst>
              <a:path w="916940" h="276859">
                <a:moveTo>
                  <a:pt x="0" y="47752"/>
                </a:moveTo>
                <a:lnTo>
                  <a:pt x="3751" y="29146"/>
                </a:lnTo>
                <a:lnTo>
                  <a:pt x="13984" y="13970"/>
                </a:lnTo>
                <a:lnTo>
                  <a:pt x="29162" y="3746"/>
                </a:lnTo>
                <a:lnTo>
                  <a:pt x="47751" y="0"/>
                </a:lnTo>
                <a:lnTo>
                  <a:pt x="868934" y="0"/>
                </a:lnTo>
                <a:lnTo>
                  <a:pt x="887539" y="3746"/>
                </a:lnTo>
                <a:lnTo>
                  <a:pt x="902716" y="13970"/>
                </a:lnTo>
                <a:lnTo>
                  <a:pt x="912939" y="29146"/>
                </a:lnTo>
                <a:lnTo>
                  <a:pt x="916685" y="47752"/>
                </a:lnTo>
                <a:lnTo>
                  <a:pt x="916685" y="228854"/>
                </a:lnTo>
                <a:lnTo>
                  <a:pt x="912939" y="247459"/>
                </a:lnTo>
                <a:lnTo>
                  <a:pt x="902716" y="262636"/>
                </a:lnTo>
                <a:lnTo>
                  <a:pt x="887539" y="272859"/>
                </a:lnTo>
                <a:lnTo>
                  <a:pt x="868934" y="276606"/>
                </a:lnTo>
                <a:lnTo>
                  <a:pt x="47751" y="276606"/>
                </a:lnTo>
                <a:lnTo>
                  <a:pt x="29162" y="272859"/>
                </a:lnTo>
                <a:lnTo>
                  <a:pt x="13984" y="262636"/>
                </a:lnTo>
                <a:lnTo>
                  <a:pt x="3751" y="247459"/>
                </a:lnTo>
                <a:lnTo>
                  <a:pt x="0" y="228854"/>
                </a:lnTo>
                <a:lnTo>
                  <a:pt x="0" y="47752"/>
                </a:lnTo>
                <a:close/>
              </a:path>
            </a:pathLst>
          </a:custGeom>
          <a:ln w="4572">
            <a:solidFill>
              <a:srgbClr val="486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277" y="966216"/>
            <a:ext cx="7283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0" dirty="0">
                <a:solidFill>
                  <a:srgbClr val="4867E9"/>
                </a:solidFill>
                <a:latin typeface="Microsoft Sans Serif"/>
                <a:cs typeface="Microsoft Sans Serif"/>
              </a:rPr>
              <a:t>CHALLENGE</a:t>
            </a:r>
            <a:r>
              <a:rPr sz="850" spc="10" dirty="0">
                <a:solidFill>
                  <a:srgbClr val="4867E9"/>
                </a:solidFill>
                <a:latin typeface="Microsoft Sans Serif"/>
                <a:cs typeface="Microsoft Sans Serif"/>
              </a:rPr>
              <a:t> </a:t>
            </a:r>
            <a:r>
              <a:rPr sz="850" spc="-90" dirty="0">
                <a:solidFill>
                  <a:srgbClr val="4867E9"/>
                </a:solidFill>
                <a:latin typeface="Microsoft Sans Serif"/>
                <a:cs typeface="Microsoft Sans Serif"/>
              </a:rPr>
              <a:t>1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3362" y="1211325"/>
            <a:ext cx="427609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Supply</a:t>
            </a:r>
            <a:r>
              <a:rPr spc="-100" dirty="0"/>
              <a:t> </a:t>
            </a:r>
            <a:r>
              <a:rPr spc="114" dirty="0"/>
              <a:t>Chain</a:t>
            </a:r>
            <a:r>
              <a:rPr spc="-110" dirty="0"/>
              <a:t> </a:t>
            </a:r>
            <a:r>
              <a:rPr spc="95" dirty="0"/>
              <a:t>Disruptions</a:t>
            </a:r>
          </a:p>
        </p:txBody>
      </p:sp>
      <p:pic>
        <p:nvPicPr>
          <p:cNvPr id="5" name="object 5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062" y="1894332"/>
            <a:ext cx="753618" cy="466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14525" y="2380945"/>
            <a:ext cx="16275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Delays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moving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produce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from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farms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to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markets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increase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spoilage</a:t>
            </a:r>
            <a:r>
              <a:rPr sz="1100" spc="2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rates</a:t>
            </a:r>
            <a:r>
              <a:rPr sz="1100" spc="2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reduce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profit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margins.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Infrastructure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limitations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affect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timely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deliveries.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7" name="object 7" descr="preencode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2790" y="1894332"/>
            <a:ext cx="753617" cy="4663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14525" y="1872995"/>
            <a:ext cx="4392930" cy="4470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20"/>
              </a:spcBef>
              <a:tabLst>
                <a:tab pos="2788920" algn="l"/>
              </a:tabLst>
            </a:pP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Transportation</a:t>
            </a: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	</a:t>
            </a: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Cold</a:t>
            </a:r>
            <a:r>
              <a:rPr sz="1350" spc="-8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55" dirty="0">
                <a:solidFill>
                  <a:srgbClr val="404154"/>
                </a:solidFill>
                <a:latin typeface="Palatino Linotype"/>
                <a:cs typeface="Palatino Linotype"/>
              </a:rPr>
              <a:t>Chain</a:t>
            </a:r>
            <a:r>
              <a:rPr sz="1350" spc="-8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Failures </a:t>
            </a:r>
            <a:r>
              <a:rPr sz="1350" spc="45" dirty="0">
                <a:solidFill>
                  <a:srgbClr val="404154"/>
                </a:solidFill>
                <a:latin typeface="Palatino Linotype"/>
                <a:cs typeface="Palatino Linotype"/>
              </a:rPr>
              <a:t>Bottlenecks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1000" y="2159457"/>
            <a:ext cx="16814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Inadequate</a:t>
            </a:r>
            <a:r>
              <a:rPr sz="11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refrigeration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storage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facilities</a:t>
            </a:r>
            <a:r>
              <a:rPr sz="11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lead 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significant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post-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harvest</a:t>
            </a:r>
            <a:r>
              <a:rPr sz="1100" spc="2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losses,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particularly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for</a:t>
            </a:r>
            <a:r>
              <a:rPr sz="11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perishable</a:t>
            </a:r>
            <a:r>
              <a:rPr sz="1100" spc="2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goods</a:t>
            </a:r>
            <a:r>
              <a:rPr sz="1100" spc="1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like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fruits,</a:t>
            </a:r>
            <a:r>
              <a:rPr sz="11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vegetables,</a:t>
            </a:r>
            <a:r>
              <a:rPr sz="11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dairy.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0" name="object 10" descr="preencode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755" y="1894332"/>
            <a:ext cx="753618" cy="46634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3536" y="1973072"/>
            <a:ext cx="107950" cy="857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67473" y="1860041"/>
            <a:ext cx="153352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Inentory </a:t>
            </a:r>
            <a:r>
              <a:rPr sz="1350" spc="30" dirty="0">
                <a:solidFill>
                  <a:srgbClr val="404154"/>
                </a:solidFill>
                <a:latin typeface="Palatino Linotype"/>
                <a:cs typeface="Palatino Linotype"/>
              </a:rPr>
              <a:t>Management</a:t>
            </a:r>
            <a:r>
              <a:rPr sz="1350" spc="9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20" dirty="0">
                <a:solidFill>
                  <a:srgbClr val="404154"/>
                </a:solidFill>
                <a:latin typeface="Palatino Linotype"/>
                <a:cs typeface="Palatino Linotype"/>
              </a:rPr>
              <a:t>Gaps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7473" y="2380945"/>
            <a:ext cx="167258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Poor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tracking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systems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result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overstocking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or understocking,</a:t>
            </a:r>
            <a:r>
              <a:rPr sz="1100" spc="1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affecting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cash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flow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customer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satisfaction</a:t>
            </a:r>
            <a:r>
              <a:rPr sz="11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10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 operations.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29259" y="337312"/>
            <a:ext cx="52679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14" dirty="0"/>
              <a:t>Market</a:t>
            </a:r>
            <a:r>
              <a:rPr sz="2450" spc="-175" dirty="0"/>
              <a:t> </a:t>
            </a:r>
            <a:r>
              <a:rPr sz="2450" spc="85" dirty="0"/>
              <a:t>Access</a:t>
            </a:r>
            <a:r>
              <a:rPr sz="2450" spc="-175" dirty="0"/>
              <a:t> </a:t>
            </a:r>
            <a:r>
              <a:rPr sz="2450" spc="120" dirty="0"/>
              <a:t>C</a:t>
            </a:r>
            <a:r>
              <a:rPr sz="2450" spc="-160" dirty="0"/>
              <a:t> </a:t>
            </a:r>
            <a:r>
              <a:rPr sz="2450" spc="105" dirty="0"/>
              <a:t>Pricing</a:t>
            </a:r>
            <a:r>
              <a:rPr sz="2450" spc="-150" dirty="0"/>
              <a:t> </a:t>
            </a:r>
            <a:r>
              <a:rPr sz="2450" spc="45" dirty="0"/>
              <a:t>Challenges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429259" y="1028191"/>
            <a:ext cx="2611120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1B1B27"/>
                </a:solidFill>
                <a:latin typeface="Palatino Linotype"/>
                <a:cs typeface="Palatino Linotype"/>
              </a:rPr>
              <a:t>Price</a:t>
            </a:r>
            <a:r>
              <a:rPr sz="1200" spc="-8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Volatility</a:t>
            </a:r>
            <a:endParaRPr sz="1200">
              <a:latin typeface="Palatino Linotype"/>
              <a:cs typeface="Palatino Linotype"/>
            </a:endParaRPr>
          </a:p>
          <a:p>
            <a:pPr marL="12700" marR="10795">
              <a:lnSpc>
                <a:spcPct val="131600"/>
              </a:lnSpc>
              <a:spcBef>
                <a:spcPts val="810"/>
              </a:spcBef>
            </a:pP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markets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experience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dramatic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price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fluctuations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due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weather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conditions,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global</a:t>
            </a:r>
            <a:r>
              <a:rPr sz="95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demand</a:t>
            </a:r>
            <a:r>
              <a:rPr sz="9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shifts,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1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speculation.</a:t>
            </a:r>
            <a:endParaRPr sz="950">
              <a:latin typeface="Microsoft Sans Serif"/>
              <a:cs typeface="Microsoft Sans Serif"/>
            </a:endParaRPr>
          </a:p>
          <a:p>
            <a:pPr marL="12700" marR="396875">
              <a:lnSpc>
                <a:spcPts val="1510"/>
              </a:lnSpc>
              <a:spcBef>
                <a:spcPts val="100"/>
              </a:spcBef>
            </a:pP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struggle</a:t>
            </a:r>
            <a:r>
              <a:rPr sz="9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to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predict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returns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on 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investment.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200" dirty="0">
                <a:solidFill>
                  <a:srgbClr val="1B1B27"/>
                </a:solidFill>
                <a:latin typeface="Palatino Linotype"/>
                <a:cs typeface="Palatino Linotype"/>
              </a:rPr>
              <a:t>Limited</a:t>
            </a:r>
            <a:r>
              <a:rPr sz="1200" spc="2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00" spc="50" dirty="0">
                <a:solidFill>
                  <a:srgbClr val="1B1B27"/>
                </a:solidFill>
                <a:latin typeface="Palatino Linotype"/>
                <a:cs typeface="Palatino Linotype"/>
              </a:rPr>
              <a:t>Market</a:t>
            </a:r>
            <a:r>
              <a:rPr sz="1200" spc="4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Information</a:t>
            </a:r>
            <a:endParaRPr sz="1200">
              <a:latin typeface="Palatino Linotype"/>
              <a:cs typeface="Palatino Linotype"/>
            </a:endParaRPr>
          </a:p>
          <a:p>
            <a:pPr marL="12700" marR="136525">
              <a:lnSpc>
                <a:spcPct val="131800"/>
              </a:lnSpc>
              <a:spcBef>
                <a:spcPts val="810"/>
              </a:spcBef>
            </a:pP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Many</a:t>
            </a:r>
            <a:r>
              <a:rPr sz="9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producers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lack</a:t>
            </a:r>
            <a:r>
              <a:rPr sz="9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access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to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real-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time 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data,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preventing 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informed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selling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decisions.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Information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asymmetry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favours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intermediaries</a:t>
            </a:r>
            <a:r>
              <a:rPr sz="9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over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farmers.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1B1B27"/>
                </a:solidFill>
                <a:latin typeface="Palatino Linotype"/>
                <a:cs typeface="Palatino Linotype"/>
              </a:rPr>
              <a:t>Middleman</a:t>
            </a:r>
            <a:r>
              <a:rPr sz="1200" spc="5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20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Dependencies</a:t>
            </a:r>
            <a:endParaRPr sz="1200">
              <a:latin typeface="Palatino Linotype"/>
              <a:cs typeface="Palatino Linotype"/>
            </a:endParaRPr>
          </a:p>
          <a:p>
            <a:pPr marL="12700" marR="5080">
              <a:lnSpc>
                <a:spcPct val="131800"/>
              </a:lnSpc>
              <a:spcBef>
                <a:spcPts val="810"/>
              </a:spcBef>
            </a:pP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Multiple</a:t>
            </a:r>
            <a:r>
              <a:rPr sz="9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intermediaries</a:t>
            </a:r>
            <a:r>
              <a:rPr sz="9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reduce</a:t>
            </a:r>
            <a:r>
              <a:rPr sz="9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profits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whilst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increasing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consumer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prices.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Direct 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linkages</a:t>
            </a:r>
            <a:r>
              <a:rPr sz="9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remain underdeveloped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in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many</a:t>
            </a:r>
            <a:r>
              <a:rPr sz="950" spc="-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regions.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4" name="object 4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9817" y="1335786"/>
            <a:ext cx="2872740" cy="3035046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-1"/>
            <a:ext cx="3429000" cy="51434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60248" y="558799"/>
            <a:ext cx="470916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dirty="0"/>
              <a:t>Technology</a:t>
            </a:r>
            <a:r>
              <a:rPr sz="2650" spc="30" dirty="0"/>
              <a:t> </a:t>
            </a:r>
            <a:r>
              <a:rPr sz="2650" dirty="0"/>
              <a:t>Adoption</a:t>
            </a:r>
            <a:r>
              <a:rPr sz="2650" spc="25" dirty="0"/>
              <a:t> </a:t>
            </a:r>
            <a:r>
              <a:rPr sz="2650" spc="114" dirty="0"/>
              <a:t>Barriers</a:t>
            </a:r>
            <a:endParaRPr sz="2650"/>
          </a:p>
        </p:txBody>
      </p:sp>
      <p:grpSp>
        <p:nvGrpSpPr>
          <p:cNvPr id="4" name="object 4"/>
          <p:cNvGrpSpPr/>
          <p:nvPr/>
        </p:nvGrpSpPr>
        <p:grpSpPr>
          <a:xfrm>
            <a:off x="454151" y="1200150"/>
            <a:ext cx="1532890" cy="3359785"/>
            <a:chOff x="454151" y="1200150"/>
            <a:chExt cx="1532890" cy="3359785"/>
          </a:xfrm>
        </p:grpSpPr>
        <p:sp>
          <p:nvSpPr>
            <p:cNvPr id="5" name="object 5"/>
            <p:cNvSpPr/>
            <p:nvPr/>
          </p:nvSpPr>
          <p:spPr>
            <a:xfrm>
              <a:off x="473582" y="1209675"/>
              <a:ext cx="1503680" cy="3340735"/>
            </a:xfrm>
            <a:custGeom>
              <a:avLst/>
              <a:gdLst/>
              <a:ahLst/>
              <a:cxnLst/>
              <a:rect l="l" t="t" r="r" b="b"/>
              <a:pathLst>
                <a:path w="1503680" h="3340735">
                  <a:moveTo>
                    <a:pt x="1411986" y="0"/>
                  </a:moveTo>
                  <a:lnTo>
                    <a:pt x="91401" y="0"/>
                  </a:lnTo>
                  <a:lnTo>
                    <a:pt x="55823" y="7179"/>
                  </a:lnTo>
                  <a:lnTo>
                    <a:pt x="26770" y="26765"/>
                  </a:lnTo>
                  <a:lnTo>
                    <a:pt x="7182" y="55828"/>
                  </a:lnTo>
                  <a:lnTo>
                    <a:pt x="0" y="91439"/>
                  </a:lnTo>
                  <a:lnTo>
                    <a:pt x="0" y="3249206"/>
                  </a:lnTo>
                  <a:lnTo>
                    <a:pt x="7182" y="3284784"/>
                  </a:lnTo>
                  <a:lnTo>
                    <a:pt x="26770" y="3313837"/>
                  </a:lnTo>
                  <a:lnTo>
                    <a:pt x="55823" y="3333425"/>
                  </a:lnTo>
                  <a:lnTo>
                    <a:pt x="91401" y="3340608"/>
                  </a:lnTo>
                  <a:lnTo>
                    <a:pt x="1411986" y="3340608"/>
                  </a:lnTo>
                  <a:lnTo>
                    <a:pt x="1447597" y="3333425"/>
                  </a:lnTo>
                  <a:lnTo>
                    <a:pt x="1476660" y="3313837"/>
                  </a:lnTo>
                  <a:lnTo>
                    <a:pt x="1496246" y="3284784"/>
                  </a:lnTo>
                  <a:lnTo>
                    <a:pt x="1503426" y="3249206"/>
                  </a:lnTo>
                  <a:lnTo>
                    <a:pt x="1503426" y="91439"/>
                  </a:lnTo>
                  <a:lnTo>
                    <a:pt x="1496246" y="55828"/>
                  </a:lnTo>
                  <a:lnTo>
                    <a:pt x="1476660" y="26765"/>
                  </a:lnTo>
                  <a:lnTo>
                    <a:pt x="1447597" y="7179"/>
                  </a:lnTo>
                  <a:lnTo>
                    <a:pt x="1411986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582" y="1209675"/>
              <a:ext cx="1503680" cy="3340735"/>
            </a:xfrm>
            <a:custGeom>
              <a:avLst/>
              <a:gdLst/>
              <a:ahLst/>
              <a:cxnLst/>
              <a:rect l="l" t="t" r="r" b="b"/>
              <a:pathLst>
                <a:path w="1503680" h="3340735">
                  <a:moveTo>
                    <a:pt x="0" y="91439"/>
                  </a:moveTo>
                  <a:lnTo>
                    <a:pt x="7182" y="55828"/>
                  </a:lnTo>
                  <a:lnTo>
                    <a:pt x="26770" y="26765"/>
                  </a:lnTo>
                  <a:lnTo>
                    <a:pt x="55823" y="7179"/>
                  </a:lnTo>
                  <a:lnTo>
                    <a:pt x="91401" y="0"/>
                  </a:lnTo>
                  <a:lnTo>
                    <a:pt x="1411986" y="0"/>
                  </a:lnTo>
                  <a:lnTo>
                    <a:pt x="1447597" y="7179"/>
                  </a:lnTo>
                  <a:lnTo>
                    <a:pt x="1476660" y="26765"/>
                  </a:lnTo>
                  <a:lnTo>
                    <a:pt x="1496246" y="55828"/>
                  </a:lnTo>
                  <a:lnTo>
                    <a:pt x="1503426" y="91439"/>
                  </a:lnTo>
                  <a:lnTo>
                    <a:pt x="1503426" y="3249206"/>
                  </a:lnTo>
                  <a:lnTo>
                    <a:pt x="1496246" y="3284784"/>
                  </a:lnTo>
                  <a:lnTo>
                    <a:pt x="1476660" y="3313837"/>
                  </a:lnTo>
                  <a:lnTo>
                    <a:pt x="1447597" y="3333425"/>
                  </a:lnTo>
                  <a:lnTo>
                    <a:pt x="1411986" y="3340608"/>
                  </a:lnTo>
                  <a:lnTo>
                    <a:pt x="91401" y="3340608"/>
                  </a:lnTo>
                  <a:lnTo>
                    <a:pt x="55823" y="3333425"/>
                  </a:lnTo>
                  <a:lnTo>
                    <a:pt x="26770" y="3313837"/>
                  </a:lnTo>
                  <a:lnTo>
                    <a:pt x="7182" y="3284784"/>
                  </a:lnTo>
                  <a:lnTo>
                    <a:pt x="0" y="3249206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1" y="1209294"/>
              <a:ext cx="76200" cy="3340735"/>
            </a:xfrm>
            <a:custGeom>
              <a:avLst/>
              <a:gdLst/>
              <a:ahLst/>
              <a:cxnLst/>
              <a:rect l="l" t="t" r="r" b="b"/>
              <a:pathLst>
                <a:path w="76200" h="3340735">
                  <a:moveTo>
                    <a:pt x="38100" y="0"/>
                  </a:moveTo>
                  <a:lnTo>
                    <a:pt x="23268" y="2988"/>
                  </a:lnTo>
                  <a:lnTo>
                    <a:pt x="11158" y="11144"/>
                  </a:lnTo>
                  <a:lnTo>
                    <a:pt x="2993" y="23252"/>
                  </a:lnTo>
                  <a:lnTo>
                    <a:pt x="0" y="38100"/>
                  </a:lnTo>
                  <a:lnTo>
                    <a:pt x="0" y="3302507"/>
                  </a:lnTo>
                  <a:lnTo>
                    <a:pt x="2993" y="3317339"/>
                  </a:lnTo>
                  <a:lnTo>
                    <a:pt x="11158" y="3329449"/>
                  </a:lnTo>
                  <a:lnTo>
                    <a:pt x="23268" y="3337614"/>
                  </a:lnTo>
                  <a:lnTo>
                    <a:pt x="38100" y="3340607"/>
                  </a:lnTo>
                  <a:lnTo>
                    <a:pt x="52931" y="3337614"/>
                  </a:lnTo>
                  <a:lnTo>
                    <a:pt x="65041" y="3329449"/>
                  </a:lnTo>
                  <a:lnTo>
                    <a:pt x="73206" y="3317339"/>
                  </a:lnTo>
                  <a:lnTo>
                    <a:pt x="76200" y="3302507"/>
                  </a:lnTo>
                  <a:lnTo>
                    <a:pt x="76200" y="38100"/>
                  </a:lnTo>
                  <a:lnTo>
                    <a:pt x="73206" y="23252"/>
                  </a:lnTo>
                  <a:lnTo>
                    <a:pt x="65041" y="11144"/>
                  </a:lnTo>
                  <a:lnTo>
                    <a:pt x="52931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1576" y="1327200"/>
            <a:ext cx="1162050" cy="289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475">
              <a:lnSpc>
                <a:spcPct val="109600"/>
              </a:lnSpc>
              <a:spcBef>
                <a:spcPts val="100"/>
              </a:spcBef>
            </a:pPr>
            <a:r>
              <a:rPr sz="1300" dirty="0">
                <a:solidFill>
                  <a:srgbClr val="404154"/>
                </a:solidFill>
                <a:latin typeface="Palatino Linotype"/>
                <a:cs typeface="Palatino Linotype"/>
              </a:rPr>
              <a:t>High</a:t>
            </a:r>
            <a:r>
              <a:rPr sz="1300" spc="5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Initial </a:t>
            </a:r>
            <a:r>
              <a:rPr sz="1300" spc="45" dirty="0">
                <a:solidFill>
                  <a:srgbClr val="404154"/>
                </a:solidFill>
                <a:latin typeface="Palatino Linotype"/>
                <a:cs typeface="Palatino Linotype"/>
              </a:rPr>
              <a:t>Costs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135000"/>
              </a:lnSpc>
              <a:spcBef>
                <a:spcPts val="475"/>
              </a:spcBef>
            </a:pP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Modern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farming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equipment</a:t>
            </a:r>
            <a:r>
              <a:rPr sz="10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digital</a:t>
            </a:r>
            <a:r>
              <a:rPr sz="1050" spc="2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tools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require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substantial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upfront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investment,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placing</a:t>
            </a:r>
            <a:r>
              <a:rPr sz="1050" spc="2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them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beyond</a:t>
            </a:r>
            <a:r>
              <a:rPr sz="105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reach</a:t>
            </a:r>
            <a:r>
              <a:rPr sz="105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for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small</a:t>
            </a:r>
            <a:r>
              <a:rPr sz="105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marginal</a:t>
            </a:r>
            <a:r>
              <a:rPr sz="10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86355" y="1200150"/>
            <a:ext cx="1533525" cy="3359785"/>
            <a:chOff x="2086355" y="1200150"/>
            <a:chExt cx="1533525" cy="3359785"/>
          </a:xfrm>
        </p:grpSpPr>
        <p:sp>
          <p:nvSpPr>
            <p:cNvPr id="10" name="object 10"/>
            <p:cNvSpPr/>
            <p:nvPr/>
          </p:nvSpPr>
          <p:spPr>
            <a:xfrm>
              <a:off x="2105786" y="1209675"/>
              <a:ext cx="1504315" cy="3340735"/>
            </a:xfrm>
            <a:custGeom>
              <a:avLst/>
              <a:gdLst/>
              <a:ahLst/>
              <a:cxnLst/>
              <a:rect l="l" t="t" r="r" b="b"/>
              <a:pathLst>
                <a:path w="1504314" h="3340735">
                  <a:moveTo>
                    <a:pt x="1412748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3249155"/>
                  </a:lnTo>
                  <a:lnTo>
                    <a:pt x="7179" y="3284752"/>
                  </a:lnTo>
                  <a:lnTo>
                    <a:pt x="26765" y="3313822"/>
                  </a:lnTo>
                  <a:lnTo>
                    <a:pt x="55828" y="3333421"/>
                  </a:lnTo>
                  <a:lnTo>
                    <a:pt x="91439" y="3340608"/>
                  </a:lnTo>
                  <a:lnTo>
                    <a:pt x="1412748" y="3340608"/>
                  </a:lnTo>
                  <a:lnTo>
                    <a:pt x="1448359" y="3333421"/>
                  </a:lnTo>
                  <a:lnTo>
                    <a:pt x="1477422" y="3313822"/>
                  </a:lnTo>
                  <a:lnTo>
                    <a:pt x="1497008" y="3284752"/>
                  </a:lnTo>
                  <a:lnTo>
                    <a:pt x="1504188" y="3249155"/>
                  </a:lnTo>
                  <a:lnTo>
                    <a:pt x="1504188" y="91439"/>
                  </a:lnTo>
                  <a:lnTo>
                    <a:pt x="1497008" y="55828"/>
                  </a:lnTo>
                  <a:lnTo>
                    <a:pt x="1477422" y="26765"/>
                  </a:lnTo>
                  <a:lnTo>
                    <a:pt x="1448359" y="7179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05786" y="1209675"/>
              <a:ext cx="1504315" cy="3340735"/>
            </a:xfrm>
            <a:custGeom>
              <a:avLst/>
              <a:gdLst/>
              <a:ahLst/>
              <a:cxnLst/>
              <a:rect l="l" t="t" r="r" b="b"/>
              <a:pathLst>
                <a:path w="1504314" h="3340735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1412748" y="0"/>
                  </a:lnTo>
                  <a:lnTo>
                    <a:pt x="1448359" y="7179"/>
                  </a:lnTo>
                  <a:lnTo>
                    <a:pt x="1477422" y="26765"/>
                  </a:lnTo>
                  <a:lnTo>
                    <a:pt x="1497008" y="55828"/>
                  </a:lnTo>
                  <a:lnTo>
                    <a:pt x="1504188" y="91439"/>
                  </a:lnTo>
                  <a:lnTo>
                    <a:pt x="1504188" y="3249155"/>
                  </a:lnTo>
                  <a:lnTo>
                    <a:pt x="1497008" y="3284752"/>
                  </a:lnTo>
                  <a:lnTo>
                    <a:pt x="1477422" y="3313822"/>
                  </a:lnTo>
                  <a:lnTo>
                    <a:pt x="1448359" y="3333421"/>
                  </a:lnTo>
                  <a:lnTo>
                    <a:pt x="1412748" y="3340608"/>
                  </a:lnTo>
                  <a:lnTo>
                    <a:pt x="91439" y="3340608"/>
                  </a:lnTo>
                  <a:lnTo>
                    <a:pt x="55828" y="3333421"/>
                  </a:lnTo>
                  <a:lnTo>
                    <a:pt x="26765" y="3313822"/>
                  </a:lnTo>
                  <a:lnTo>
                    <a:pt x="7179" y="3284752"/>
                  </a:lnTo>
                  <a:lnTo>
                    <a:pt x="0" y="3249155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6355" y="1209294"/>
              <a:ext cx="76200" cy="3340735"/>
            </a:xfrm>
            <a:custGeom>
              <a:avLst/>
              <a:gdLst/>
              <a:ahLst/>
              <a:cxnLst/>
              <a:rect l="l" t="t" r="r" b="b"/>
              <a:pathLst>
                <a:path w="76200" h="3340735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0" y="3302507"/>
                  </a:lnTo>
                  <a:lnTo>
                    <a:pt x="2988" y="3317339"/>
                  </a:lnTo>
                  <a:lnTo>
                    <a:pt x="11144" y="3329449"/>
                  </a:lnTo>
                  <a:lnTo>
                    <a:pt x="23252" y="3337614"/>
                  </a:lnTo>
                  <a:lnTo>
                    <a:pt x="38100" y="3340607"/>
                  </a:lnTo>
                  <a:lnTo>
                    <a:pt x="52947" y="3337614"/>
                  </a:lnTo>
                  <a:lnTo>
                    <a:pt x="65055" y="3329449"/>
                  </a:lnTo>
                  <a:lnTo>
                    <a:pt x="73211" y="3317339"/>
                  </a:lnTo>
                  <a:lnTo>
                    <a:pt x="76200" y="330250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04288" y="1327200"/>
            <a:ext cx="1137285" cy="289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0">
              <a:lnSpc>
                <a:spcPct val="109600"/>
              </a:lnSpc>
              <a:spcBef>
                <a:spcPts val="100"/>
              </a:spcBef>
            </a:pPr>
            <a:r>
              <a:rPr sz="13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Digital </a:t>
            </a:r>
            <a:r>
              <a:rPr sz="1300" spc="20" dirty="0">
                <a:solidFill>
                  <a:srgbClr val="404154"/>
                </a:solidFill>
                <a:latin typeface="Palatino Linotype"/>
                <a:cs typeface="Palatino Linotype"/>
              </a:rPr>
              <a:t>Literacy</a:t>
            </a:r>
            <a:r>
              <a:rPr sz="1300" spc="8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00" spc="-20" dirty="0">
                <a:solidFill>
                  <a:srgbClr val="404154"/>
                </a:solidFill>
                <a:latin typeface="Palatino Linotype"/>
                <a:cs typeface="Palatino Linotype"/>
              </a:rPr>
              <a:t>Gaps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135000"/>
              </a:lnSpc>
              <a:spcBef>
                <a:spcPts val="475"/>
              </a:spcBef>
            </a:pP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Lack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technical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skills</a:t>
            </a:r>
            <a:r>
              <a:rPr sz="10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training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prevents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effective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utilisation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of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precision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agriculture</a:t>
            </a:r>
            <a:r>
              <a:rPr sz="1050" spc="2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tools,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 software,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0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e-</a:t>
            </a:r>
            <a:r>
              <a:rPr sz="10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commerce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platforms.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19321" y="1200150"/>
            <a:ext cx="1532890" cy="3359785"/>
            <a:chOff x="3719321" y="1200150"/>
            <a:chExt cx="1532890" cy="3359785"/>
          </a:xfrm>
        </p:grpSpPr>
        <p:sp>
          <p:nvSpPr>
            <p:cNvPr id="15" name="object 15"/>
            <p:cNvSpPr/>
            <p:nvPr/>
          </p:nvSpPr>
          <p:spPr>
            <a:xfrm>
              <a:off x="3738752" y="1209675"/>
              <a:ext cx="1503680" cy="3340735"/>
            </a:xfrm>
            <a:custGeom>
              <a:avLst/>
              <a:gdLst/>
              <a:ahLst/>
              <a:cxnLst/>
              <a:rect l="l" t="t" r="r" b="b"/>
              <a:pathLst>
                <a:path w="1503679" h="3340735">
                  <a:moveTo>
                    <a:pt x="1411986" y="0"/>
                  </a:moveTo>
                  <a:lnTo>
                    <a:pt x="91439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3249206"/>
                  </a:lnTo>
                  <a:lnTo>
                    <a:pt x="7179" y="3284784"/>
                  </a:lnTo>
                  <a:lnTo>
                    <a:pt x="26765" y="3313837"/>
                  </a:lnTo>
                  <a:lnTo>
                    <a:pt x="55828" y="3333425"/>
                  </a:lnTo>
                  <a:lnTo>
                    <a:pt x="91439" y="3340608"/>
                  </a:lnTo>
                  <a:lnTo>
                    <a:pt x="1411986" y="3340608"/>
                  </a:lnTo>
                  <a:lnTo>
                    <a:pt x="1447597" y="3333425"/>
                  </a:lnTo>
                  <a:lnTo>
                    <a:pt x="1476660" y="3313837"/>
                  </a:lnTo>
                  <a:lnTo>
                    <a:pt x="1496246" y="3284784"/>
                  </a:lnTo>
                  <a:lnTo>
                    <a:pt x="1503426" y="3249206"/>
                  </a:lnTo>
                  <a:lnTo>
                    <a:pt x="1503426" y="91439"/>
                  </a:lnTo>
                  <a:lnTo>
                    <a:pt x="1496246" y="55828"/>
                  </a:lnTo>
                  <a:lnTo>
                    <a:pt x="1476660" y="26765"/>
                  </a:lnTo>
                  <a:lnTo>
                    <a:pt x="1447597" y="7179"/>
                  </a:lnTo>
                  <a:lnTo>
                    <a:pt x="1411986" y="0"/>
                  </a:lnTo>
                  <a:close/>
                </a:path>
              </a:pathLst>
            </a:custGeom>
            <a:solidFill>
              <a:srgbClr val="F8F8FF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8752" y="1209675"/>
              <a:ext cx="1503680" cy="3340735"/>
            </a:xfrm>
            <a:custGeom>
              <a:avLst/>
              <a:gdLst/>
              <a:ahLst/>
              <a:cxnLst/>
              <a:rect l="l" t="t" r="r" b="b"/>
              <a:pathLst>
                <a:path w="1503679" h="3340735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39" y="0"/>
                  </a:lnTo>
                  <a:lnTo>
                    <a:pt x="1411986" y="0"/>
                  </a:lnTo>
                  <a:lnTo>
                    <a:pt x="1447597" y="7179"/>
                  </a:lnTo>
                  <a:lnTo>
                    <a:pt x="1476660" y="26765"/>
                  </a:lnTo>
                  <a:lnTo>
                    <a:pt x="1496246" y="55828"/>
                  </a:lnTo>
                  <a:lnTo>
                    <a:pt x="1503426" y="91439"/>
                  </a:lnTo>
                  <a:lnTo>
                    <a:pt x="1503426" y="3249206"/>
                  </a:lnTo>
                  <a:lnTo>
                    <a:pt x="1496246" y="3284784"/>
                  </a:lnTo>
                  <a:lnTo>
                    <a:pt x="1476660" y="3313837"/>
                  </a:lnTo>
                  <a:lnTo>
                    <a:pt x="1447597" y="3333425"/>
                  </a:lnTo>
                  <a:lnTo>
                    <a:pt x="1411986" y="3340608"/>
                  </a:lnTo>
                  <a:lnTo>
                    <a:pt x="91439" y="3340608"/>
                  </a:lnTo>
                  <a:lnTo>
                    <a:pt x="55828" y="3333425"/>
                  </a:lnTo>
                  <a:lnTo>
                    <a:pt x="26765" y="3313837"/>
                  </a:lnTo>
                  <a:lnTo>
                    <a:pt x="7179" y="3284784"/>
                  </a:lnTo>
                  <a:lnTo>
                    <a:pt x="0" y="3249206"/>
                  </a:lnTo>
                  <a:lnTo>
                    <a:pt x="0" y="91439"/>
                  </a:lnTo>
                  <a:close/>
                </a:path>
              </a:pathLst>
            </a:custGeom>
            <a:ln w="19050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19321" y="1209294"/>
              <a:ext cx="76200" cy="3340735"/>
            </a:xfrm>
            <a:custGeom>
              <a:avLst/>
              <a:gdLst/>
              <a:ahLst/>
              <a:cxnLst/>
              <a:rect l="l" t="t" r="r" b="b"/>
              <a:pathLst>
                <a:path w="76200" h="3340735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0" y="3302507"/>
                  </a:lnTo>
                  <a:lnTo>
                    <a:pt x="2988" y="3317339"/>
                  </a:lnTo>
                  <a:lnTo>
                    <a:pt x="11144" y="3329449"/>
                  </a:lnTo>
                  <a:lnTo>
                    <a:pt x="23252" y="3337614"/>
                  </a:lnTo>
                  <a:lnTo>
                    <a:pt x="38100" y="3340607"/>
                  </a:lnTo>
                  <a:lnTo>
                    <a:pt x="52947" y="3337614"/>
                  </a:lnTo>
                  <a:lnTo>
                    <a:pt x="65055" y="3329449"/>
                  </a:lnTo>
                  <a:lnTo>
                    <a:pt x="73211" y="3317339"/>
                  </a:lnTo>
                  <a:lnTo>
                    <a:pt x="76200" y="3302507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86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37000" y="1327200"/>
            <a:ext cx="1141095" cy="268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">
              <a:lnSpc>
                <a:spcPct val="109600"/>
              </a:lnSpc>
              <a:spcBef>
                <a:spcPts val="100"/>
              </a:spcBef>
            </a:pPr>
            <a:r>
              <a:rPr sz="13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Infrastructure </a:t>
            </a:r>
            <a:r>
              <a:rPr sz="1300" spc="45" dirty="0">
                <a:solidFill>
                  <a:srgbClr val="404154"/>
                </a:solidFill>
                <a:latin typeface="Palatino Linotype"/>
                <a:cs typeface="Palatino Linotype"/>
              </a:rPr>
              <a:t>Limitations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135000"/>
              </a:lnSpc>
              <a:spcBef>
                <a:spcPts val="475"/>
              </a:spcBef>
            </a:pP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Poor</a:t>
            </a:r>
            <a:r>
              <a:rPr sz="1050" spc="1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internet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connectivity</a:t>
            </a:r>
            <a:r>
              <a:rPr sz="10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in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rural</a:t>
            </a:r>
            <a:r>
              <a:rPr sz="1050" spc="1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areas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restricts</a:t>
            </a:r>
            <a:r>
              <a:rPr sz="1050" spc="1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access</a:t>
            </a:r>
            <a:r>
              <a:rPr sz="10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to</a:t>
            </a:r>
            <a:r>
              <a:rPr sz="1050" spc="-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digital marketplaces,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weather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apps,</a:t>
            </a:r>
            <a:r>
              <a:rPr sz="10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050" spc="1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online agricultural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advisory</a:t>
            </a:r>
            <a:r>
              <a:rPr sz="1050" spc="2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services.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1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441" y="467105"/>
            <a:ext cx="1824989" cy="260985"/>
            <a:chOff x="488441" y="467105"/>
            <a:chExt cx="1824989" cy="260985"/>
          </a:xfrm>
        </p:grpSpPr>
        <p:sp>
          <p:nvSpPr>
            <p:cNvPr id="3" name="object 3"/>
            <p:cNvSpPr/>
            <p:nvPr/>
          </p:nvSpPr>
          <p:spPr>
            <a:xfrm>
              <a:off x="488441" y="467105"/>
              <a:ext cx="1824989" cy="260985"/>
            </a:xfrm>
            <a:custGeom>
              <a:avLst/>
              <a:gdLst/>
              <a:ahLst/>
              <a:cxnLst/>
              <a:rect l="l" t="t" r="r" b="b"/>
              <a:pathLst>
                <a:path w="1824989" h="260984">
                  <a:moveTo>
                    <a:pt x="1778127" y="0"/>
                  </a:moveTo>
                  <a:lnTo>
                    <a:pt x="46850" y="0"/>
                  </a:lnTo>
                  <a:lnTo>
                    <a:pt x="28616" y="3679"/>
                  </a:lnTo>
                  <a:lnTo>
                    <a:pt x="13723" y="13716"/>
                  </a:lnTo>
                  <a:lnTo>
                    <a:pt x="3682" y="28610"/>
                  </a:lnTo>
                  <a:lnTo>
                    <a:pt x="0" y="46863"/>
                  </a:lnTo>
                  <a:lnTo>
                    <a:pt x="0" y="213741"/>
                  </a:lnTo>
                  <a:lnTo>
                    <a:pt x="3682" y="231993"/>
                  </a:lnTo>
                  <a:lnTo>
                    <a:pt x="13723" y="246887"/>
                  </a:lnTo>
                  <a:lnTo>
                    <a:pt x="28616" y="256924"/>
                  </a:lnTo>
                  <a:lnTo>
                    <a:pt x="46850" y="260604"/>
                  </a:lnTo>
                  <a:lnTo>
                    <a:pt x="1778127" y="260604"/>
                  </a:lnTo>
                  <a:lnTo>
                    <a:pt x="1796379" y="256924"/>
                  </a:lnTo>
                  <a:lnTo>
                    <a:pt x="1811273" y="246888"/>
                  </a:lnTo>
                  <a:lnTo>
                    <a:pt x="1821310" y="231993"/>
                  </a:lnTo>
                  <a:lnTo>
                    <a:pt x="1824989" y="213741"/>
                  </a:lnTo>
                  <a:lnTo>
                    <a:pt x="1824989" y="46863"/>
                  </a:lnTo>
                  <a:lnTo>
                    <a:pt x="1821310" y="28610"/>
                  </a:lnTo>
                  <a:lnTo>
                    <a:pt x="1811273" y="13716"/>
                  </a:lnTo>
                  <a:lnTo>
                    <a:pt x="1796379" y="3679"/>
                  </a:lnTo>
                  <a:lnTo>
                    <a:pt x="1778127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244" y="546174"/>
              <a:ext cx="108131" cy="1025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6948" y="521207"/>
            <a:ext cx="14662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CLASSROOM</a:t>
            </a:r>
            <a:r>
              <a:rPr sz="8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INTERACTION</a:t>
            </a:r>
            <a:endParaRPr sz="8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3395" y="944752"/>
            <a:ext cx="212725" cy="1682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86155" y="1422653"/>
            <a:ext cx="2635250" cy="1783080"/>
            <a:chOff x="486155" y="1422653"/>
            <a:chExt cx="2635250" cy="1783080"/>
          </a:xfrm>
        </p:grpSpPr>
        <p:sp>
          <p:nvSpPr>
            <p:cNvPr id="8" name="object 8"/>
            <p:cNvSpPr/>
            <p:nvPr/>
          </p:nvSpPr>
          <p:spPr>
            <a:xfrm>
              <a:off x="488441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5" h="1778635">
                  <a:moveTo>
                    <a:pt x="2571877" y="0"/>
                  </a:moveTo>
                  <a:lnTo>
                    <a:pt x="58597" y="0"/>
                  </a:lnTo>
                  <a:lnTo>
                    <a:pt x="35790" y="4611"/>
                  </a:lnTo>
                  <a:lnTo>
                    <a:pt x="17164" y="17176"/>
                  </a:lnTo>
                  <a:lnTo>
                    <a:pt x="4605" y="35790"/>
                  </a:lnTo>
                  <a:lnTo>
                    <a:pt x="0" y="58547"/>
                  </a:lnTo>
                  <a:lnTo>
                    <a:pt x="0" y="1719961"/>
                  </a:lnTo>
                  <a:lnTo>
                    <a:pt x="4605" y="1742717"/>
                  </a:lnTo>
                  <a:lnTo>
                    <a:pt x="17164" y="1761331"/>
                  </a:lnTo>
                  <a:lnTo>
                    <a:pt x="35790" y="1773896"/>
                  </a:lnTo>
                  <a:lnTo>
                    <a:pt x="58597" y="1778508"/>
                  </a:lnTo>
                  <a:lnTo>
                    <a:pt x="2571877" y="1778508"/>
                  </a:lnTo>
                  <a:lnTo>
                    <a:pt x="2594633" y="1773896"/>
                  </a:lnTo>
                  <a:lnTo>
                    <a:pt x="2613247" y="1761331"/>
                  </a:lnTo>
                  <a:lnTo>
                    <a:pt x="2625812" y="1742717"/>
                  </a:lnTo>
                  <a:lnTo>
                    <a:pt x="2630424" y="1719961"/>
                  </a:lnTo>
                  <a:lnTo>
                    <a:pt x="2630424" y="58547"/>
                  </a:lnTo>
                  <a:lnTo>
                    <a:pt x="2625812" y="35790"/>
                  </a:lnTo>
                  <a:lnTo>
                    <a:pt x="2613247" y="17176"/>
                  </a:lnTo>
                  <a:lnTo>
                    <a:pt x="2594633" y="4611"/>
                  </a:lnTo>
                  <a:lnTo>
                    <a:pt x="2571877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8441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5" h="1778635">
                  <a:moveTo>
                    <a:pt x="0" y="58547"/>
                  </a:moveTo>
                  <a:lnTo>
                    <a:pt x="4605" y="35790"/>
                  </a:lnTo>
                  <a:lnTo>
                    <a:pt x="17164" y="17176"/>
                  </a:lnTo>
                  <a:lnTo>
                    <a:pt x="35790" y="4611"/>
                  </a:lnTo>
                  <a:lnTo>
                    <a:pt x="58597" y="0"/>
                  </a:lnTo>
                  <a:lnTo>
                    <a:pt x="2571877" y="0"/>
                  </a:lnTo>
                  <a:lnTo>
                    <a:pt x="2594633" y="4611"/>
                  </a:lnTo>
                  <a:lnTo>
                    <a:pt x="2613247" y="17176"/>
                  </a:lnTo>
                  <a:lnTo>
                    <a:pt x="2625812" y="35790"/>
                  </a:lnTo>
                  <a:lnTo>
                    <a:pt x="2630424" y="58547"/>
                  </a:lnTo>
                  <a:lnTo>
                    <a:pt x="2630424" y="1719961"/>
                  </a:lnTo>
                  <a:lnTo>
                    <a:pt x="2625812" y="1742717"/>
                  </a:lnTo>
                  <a:lnTo>
                    <a:pt x="2613247" y="1761331"/>
                  </a:lnTo>
                  <a:lnTo>
                    <a:pt x="2594633" y="1773896"/>
                  </a:lnTo>
                  <a:lnTo>
                    <a:pt x="2571877" y="1778508"/>
                  </a:lnTo>
                  <a:lnTo>
                    <a:pt x="58597" y="1778508"/>
                  </a:lnTo>
                  <a:lnTo>
                    <a:pt x="35790" y="1773896"/>
                  </a:lnTo>
                  <a:lnTo>
                    <a:pt x="17164" y="1761331"/>
                  </a:lnTo>
                  <a:lnTo>
                    <a:pt x="4605" y="1742717"/>
                  </a:lnTo>
                  <a:lnTo>
                    <a:pt x="0" y="1719961"/>
                  </a:lnTo>
                  <a:lnTo>
                    <a:pt x="0" y="58547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475741" y="751078"/>
            <a:ext cx="36664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95" dirty="0"/>
              <a:t>Engagement</a:t>
            </a:r>
            <a:r>
              <a:rPr sz="2700" spc="-165" dirty="0"/>
              <a:t> </a:t>
            </a:r>
            <a:r>
              <a:rPr sz="2700" dirty="0"/>
              <a:t>Acti</a:t>
            </a:r>
            <a:r>
              <a:rPr sz="2700" spc="175" dirty="0"/>
              <a:t>  </a:t>
            </a:r>
            <a:r>
              <a:rPr sz="2700" spc="85" dirty="0"/>
              <a:t>ities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620013" y="1547621"/>
            <a:ext cx="8801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75" dirty="0">
                <a:solidFill>
                  <a:srgbClr val="404154"/>
                </a:solidFill>
                <a:latin typeface="Palatino Linotype"/>
                <a:cs typeface="Palatino Linotype"/>
              </a:rPr>
              <a:t>Quick</a:t>
            </a:r>
            <a:r>
              <a:rPr sz="1350" spc="-11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20" dirty="0">
                <a:solidFill>
                  <a:srgbClr val="404154"/>
                </a:solidFill>
                <a:latin typeface="Palatino Linotype"/>
                <a:cs typeface="Palatino Linotype"/>
              </a:rPr>
              <a:t>Poll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013" y="1885950"/>
            <a:ext cx="6451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404154"/>
                </a:solidFill>
                <a:latin typeface="Arial"/>
                <a:cs typeface="Arial"/>
              </a:rPr>
              <a:t>3</a:t>
            </a:r>
            <a:r>
              <a:rPr sz="1050" b="1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04154"/>
                </a:solidFill>
                <a:latin typeface="Arial"/>
                <a:cs typeface="Arial"/>
              </a:rPr>
              <a:t>minutes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013" y="2132838"/>
            <a:ext cx="236029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Which</a:t>
            </a:r>
            <a:r>
              <a:rPr sz="105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</a:t>
            </a:r>
            <a:r>
              <a:rPr sz="10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affects</a:t>
            </a:r>
            <a:r>
              <a:rPr sz="105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agro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</a:t>
            </a:r>
            <a:r>
              <a:rPr sz="10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most</a:t>
            </a:r>
            <a:r>
              <a:rPr sz="10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0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region?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Vote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using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</a:t>
            </a:r>
            <a:r>
              <a:rPr sz="10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devices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show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of</a:t>
            </a:r>
            <a:r>
              <a:rPr sz="10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hands.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54502" y="1422653"/>
            <a:ext cx="2635250" cy="1783080"/>
            <a:chOff x="3254502" y="1422653"/>
            <a:chExt cx="2635250" cy="1783080"/>
          </a:xfrm>
        </p:grpSpPr>
        <p:sp>
          <p:nvSpPr>
            <p:cNvPr id="15" name="object 15"/>
            <p:cNvSpPr/>
            <p:nvPr/>
          </p:nvSpPr>
          <p:spPr>
            <a:xfrm>
              <a:off x="3256788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4" h="1778635">
                  <a:moveTo>
                    <a:pt x="2571877" y="0"/>
                  </a:moveTo>
                  <a:lnTo>
                    <a:pt x="58547" y="0"/>
                  </a:lnTo>
                  <a:lnTo>
                    <a:pt x="35790" y="4611"/>
                  </a:lnTo>
                  <a:lnTo>
                    <a:pt x="17176" y="17176"/>
                  </a:lnTo>
                  <a:lnTo>
                    <a:pt x="4611" y="35790"/>
                  </a:lnTo>
                  <a:lnTo>
                    <a:pt x="0" y="58547"/>
                  </a:lnTo>
                  <a:lnTo>
                    <a:pt x="0" y="1719961"/>
                  </a:lnTo>
                  <a:lnTo>
                    <a:pt x="4611" y="1742717"/>
                  </a:lnTo>
                  <a:lnTo>
                    <a:pt x="17176" y="1761331"/>
                  </a:lnTo>
                  <a:lnTo>
                    <a:pt x="35790" y="1773896"/>
                  </a:lnTo>
                  <a:lnTo>
                    <a:pt x="58547" y="1778508"/>
                  </a:lnTo>
                  <a:lnTo>
                    <a:pt x="2571877" y="1778508"/>
                  </a:lnTo>
                  <a:lnTo>
                    <a:pt x="2594633" y="1773896"/>
                  </a:lnTo>
                  <a:lnTo>
                    <a:pt x="2613247" y="1761331"/>
                  </a:lnTo>
                  <a:lnTo>
                    <a:pt x="2625812" y="1742717"/>
                  </a:lnTo>
                  <a:lnTo>
                    <a:pt x="2630424" y="1719961"/>
                  </a:lnTo>
                  <a:lnTo>
                    <a:pt x="2630424" y="58547"/>
                  </a:lnTo>
                  <a:lnTo>
                    <a:pt x="2625812" y="35790"/>
                  </a:lnTo>
                  <a:lnTo>
                    <a:pt x="2613247" y="17176"/>
                  </a:lnTo>
                  <a:lnTo>
                    <a:pt x="2594633" y="4611"/>
                  </a:lnTo>
                  <a:lnTo>
                    <a:pt x="2571877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6788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4" h="1778635">
                  <a:moveTo>
                    <a:pt x="0" y="58547"/>
                  </a:moveTo>
                  <a:lnTo>
                    <a:pt x="4611" y="35790"/>
                  </a:lnTo>
                  <a:lnTo>
                    <a:pt x="17176" y="17176"/>
                  </a:lnTo>
                  <a:lnTo>
                    <a:pt x="35790" y="4611"/>
                  </a:lnTo>
                  <a:lnTo>
                    <a:pt x="58547" y="0"/>
                  </a:lnTo>
                  <a:lnTo>
                    <a:pt x="2571877" y="0"/>
                  </a:lnTo>
                  <a:lnTo>
                    <a:pt x="2594633" y="4611"/>
                  </a:lnTo>
                  <a:lnTo>
                    <a:pt x="2613247" y="17176"/>
                  </a:lnTo>
                  <a:lnTo>
                    <a:pt x="2625812" y="35790"/>
                  </a:lnTo>
                  <a:lnTo>
                    <a:pt x="2630424" y="58547"/>
                  </a:lnTo>
                  <a:lnTo>
                    <a:pt x="2630424" y="1719961"/>
                  </a:lnTo>
                  <a:lnTo>
                    <a:pt x="2625812" y="1742717"/>
                  </a:lnTo>
                  <a:lnTo>
                    <a:pt x="2613247" y="1761331"/>
                  </a:lnTo>
                  <a:lnTo>
                    <a:pt x="2594633" y="1773896"/>
                  </a:lnTo>
                  <a:lnTo>
                    <a:pt x="2571877" y="1778508"/>
                  </a:lnTo>
                  <a:lnTo>
                    <a:pt x="58547" y="1778508"/>
                  </a:lnTo>
                  <a:lnTo>
                    <a:pt x="35790" y="1773896"/>
                  </a:lnTo>
                  <a:lnTo>
                    <a:pt x="17176" y="1761331"/>
                  </a:lnTo>
                  <a:lnTo>
                    <a:pt x="4611" y="1742717"/>
                  </a:lnTo>
                  <a:lnTo>
                    <a:pt x="0" y="1719961"/>
                  </a:lnTo>
                  <a:lnTo>
                    <a:pt x="0" y="58547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88359" y="1547621"/>
            <a:ext cx="14706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Think–Pair–</a:t>
            </a:r>
            <a:r>
              <a:rPr sz="1350" spc="40" dirty="0">
                <a:solidFill>
                  <a:srgbClr val="404154"/>
                </a:solidFill>
                <a:latin typeface="Palatino Linotype"/>
                <a:cs typeface="Palatino Linotype"/>
              </a:rPr>
              <a:t>Share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8359" y="1885950"/>
            <a:ext cx="6451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404154"/>
                </a:solidFill>
                <a:latin typeface="Arial"/>
                <a:cs typeface="Arial"/>
              </a:rPr>
              <a:t>3</a:t>
            </a:r>
            <a:r>
              <a:rPr sz="1050" b="1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04154"/>
                </a:solidFill>
                <a:latin typeface="Arial"/>
                <a:cs typeface="Arial"/>
              </a:rPr>
              <a:t>minutes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8359" y="2132838"/>
            <a:ext cx="231140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Consider</a:t>
            </a:r>
            <a:r>
              <a:rPr sz="10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10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local</a:t>
            </a:r>
            <a:r>
              <a:rPr sz="10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agro</a:t>
            </a:r>
            <a:r>
              <a:rPr sz="10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business. 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Identify</a:t>
            </a:r>
            <a:r>
              <a:rPr sz="10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one</a:t>
            </a:r>
            <a:r>
              <a:rPr sz="10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major</a:t>
            </a:r>
            <a:r>
              <a:rPr sz="105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problem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it</a:t>
            </a:r>
            <a:r>
              <a:rPr sz="105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faces.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Discuss</a:t>
            </a:r>
            <a:r>
              <a:rPr sz="10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partner,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then</a:t>
            </a:r>
            <a:r>
              <a:rPr sz="1050" spc="-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insights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class.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22847" y="1422653"/>
            <a:ext cx="2635250" cy="1783080"/>
            <a:chOff x="6022847" y="1422653"/>
            <a:chExt cx="2635250" cy="1783080"/>
          </a:xfrm>
        </p:grpSpPr>
        <p:sp>
          <p:nvSpPr>
            <p:cNvPr id="21" name="object 21"/>
            <p:cNvSpPr/>
            <p:nvPr/>
          </p:nvSpPr>
          <p:spPr>
            <a:xfrm>
              <a:off x="6025133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4" h="1778635">
                  <a:moveTo>
                    <a:pt x="2571876" y="0"/>
                  </a:moveTo>
                  <a:lnTo>
                    <a:pt x="58546" y="0"/>
                  </a:lnTo>
                  <a:lnTo>
                    <a:pt x="35790" y="4611"/>
                  </a:lnTo>
                  <a:lnTo>
                    <a:pt x="17176" y="17176"/>
                  </a:lnTo>
                  <a:lnTo>
                    <a:pt x="4611" y="35790"/>
                  </a:lnTo>
                  <a:lnTo>
                    <a:pt x="0" y="58547"/>
                  </a:lnTo>
                  <a:lnTo>
                    <a:pt x="0" y="1719961"/>
                  </a:lnTo>
                  <a:lnTo>
                    <a:pt x="4611" y="1742717"/>
                  </a:lnTo>
                  <a:lnTo>
                    <a:pt x="17176" y="1761331"/>
                  </a:lnTo>
                  <a:lnTo>
                    <a:pt x="35790" y="1773896"/>
                  </a:lnTo>
                  <a:lnTo>
                    <a:pt x="58546" y="1778508"/>
                  </a:lnTo>
                  <a:lnTo>
                    <a:pt x="2571876" y="1778508"/>
                  </a:lnTo>
                  <a:lnTo>
                    <a:pt x="2594633" y="1773896"/>
                  </a:lnTo>
                  <a:lnTo>
                    <a:pt x="2613247" y="1761331"/>
                  </a:lnTo>
                  <a:lnTo>
                    <a:pt x="2625812" y="1742717"/>
                  </a:lnTo>
                  <a:lnTo>
                    <a:pt x="2630423" y="1719961"/>
                  </a:lnTo>
                  <a:lnTo>
                    <a:pt x="2630423" y="58547"/>
                  </a:lnTo>
                  <a:lnTo>
                    <a:pt x="2625812" y="35790"/>
                  </a:lnTo>
                  <a:lnTo>
                    <a:pt x="2613247" y="17176"/>
                  </a:lnTo>
                  <a:lnTo>
                    <a:pt x="2594633" y="4611"/>
                  </a:lnTo>
                  <a:lnTo>
                    <a:pt x="2571876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5133" y="1424939"/>
              <a:ext cx="2630805" cy="1778635"/>
            </a:xfrm>
            <a:custGeom>
              <a:avLst/>
              <a:gdLst/>
              <a:ahLst/>
              <a:cxnLst/>
              <a:rect l="l" t="t" r="r" b="b"/>
              <a:pathLst>
                <a:path w="2630804" h="1778635">
                  <a:moveTo>
                    <a:pt x="0" y="58547"/>
                  </a:moveTo>
                  <a:lnTo>
                    <a:pt x="4611" y="35790"/>
                  </a:lnTo>
                  <a:lnTo>
                    <a:pt x="17176" y="17176"/>
                  </a:lnTo>
                  <a:lnTo>
                    <a:pt x="35790" y="4611"/>
                  </a:lnTo>
                  <a:lnTo>
                    <a:pt x="58546" y="0"/>
                  </a:lnTo>
                  <a:lnTo>
                    <a:pt x="2571876" y="0"/>
                  </a:lnTo>
                  <a:lnTo>
                    <a:pt x="2594633" y="4611"/>
                  </a:lnTo>
                  <a:lnTo>
                    <a:pt x="2613247" y="17176"/>
                  </a:lnTo>
                  <a:lnTo>
                    <a:pt x="2625812" y="35790"/>
                  </a:lnTo>
                  <a:lnTo>
                    <a:pt x="2630423" y="58547"/>
                  </a:lnTo>
                  <a:lnTo>
                    <a:pt x="2630423" y="1719961"/>
                  </a:lnTo>
                  <a:lnTo>
                    <a:pt x="2625812" y="1742717"/>
                  </a:lnTo>
                  <a:lnTo>
                    <a:pt x="2613247" y="1761331"/>
                  </a:lnTo>
                  <a:lnTo>
                    <a:pt x="2594633" y="1773896"/>
                  </a:lnTo>
                  <a:lnTo>
                    <a:pt x="2571876" y="1778508"/>
                  </a:lnTo>
                  <a:lnTo>
                    <a:pt x="58546" y="1778508"/>
                  </a:lnTo>
                  <a:lnTo>
                    <a:pt x="35790" y="1773896"/>
                  </a:lnTo>
                  <a:lnTo>
                    <a:pt x="17176" y="1761331"/>
                  </a:lnTo>
                  <a:lnTo>
                    <a:pt x="4611" y="1742717"/>
                  </a:lnTo>
                  <a:lnTo>
                    <a:pt x="0" y="1719961"/>
                  </a:lnTo>
                  <a:lnTo>
                    <a:pt x="0" y="58547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846" y="1649221"/>
              <a:ext cx="107950" cy="857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56705" y="1547621"/>
            <a:ext cx="168846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80" dirty="0">
                <a:solidFill>
                  <a:srgbClr val="404154"/>
                </a:solidFill>
                <a:latin typeface="Palatino Linotype"/>
                <a:cs typeface="Palatino Linotype"/>
              </a:rPr>
              <a:t>Word</a:t>
            </a:r>
            <a:r>
              <a:rPr sz="1350" spc="-7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Cloud</a:t>
            </a:r>
            <a:r>
              <a:rPr sz="1350" spc="-80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dirty="0">
                <a:solidFill>
                  <a:srgbClr val="404154"/>
                </a:solidFill>
                <a:latin typeface="Palatino Linotype"/>
                <a:cs typeface="Palatino Linotype"/>
              </a:rPr>
              <a:t>Acti</a:t>
            </a:r>
            <a:r>
              <a:rPr sz="1350" spc="85" dirty="0">
                <a:solidFill>
                  <a:srgbClr val="404154"/>
                </a:solidFill>
                <a:latin typeface="Palatino Linotype"/>
                <a:cs typeface="Palatino Linotype"/>
              </a:rPr>
              <a:t>  </a:t>
            </a:r>
            <a:r>
              <a:rPr sz="1350" spc="-25" dirty="0">
                <a:solidFill>
                  <a:srgbClr val="404154"/>
                </a:solidFill>
                <a:latin typeface="Palatino Linotype"/>
                <a:cs typeface="Palatino Linotype"/>
              </a:rPr>
              <a:t>ity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6705" y="1885950"/>
            <a:ext cx="6451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404154"/>
                </a:solidFill>
                <a:latin typeface="Arial"/>
                <a:cs typeface="Arial"/>
              </a:rPr>
              <a:t>3</a:t>
            </a:r>
            <a:r>
              <a:rPr sz="1050" b="1" spc="-5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04154"/>
                </a:solidFill>
                <a:latin typeface="Arial"/>
                <a:cs typeface="Arial"/>
              </a:rPr>
              <a:t>minutes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6705" y="2132838"/>
            <a:ext cx="2356485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Submit</a:t>
            </a:r>
            <a:r>
              <a:rPr sz="10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words</a:t>
            </a:r>
            <a:r>
              <a:rPr sz="10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describing</a:t>
            </a:r>
            <a:r>
              <a:rPr sz="105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agro </a:t>
            </a:r>
            <a:r>
              <a:rPr sz="10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industry</a:t>
            </a:r>
            <a:r>
              <a:rPr sz="10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challenges.</a:t>
            </a:r>
            <a:r>
              <a:rPr sz="10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We'll</a:t>
            </a:r>
            <a:r>
              <a:rPr sz="10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generate</a:t>
            </a:r>
            <a:r>
              <a:rPr sz="105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50" dirty="0">
                <a:solidFill>
                  <a:srgbClr val="404154"/>
                </a:solidFill>
                <a:latin typeface="Microsoft Sans Serif"/>
                <a:cs typeface="Microsoft Sans Serif"/>
              </a:rPr>
              <a:t>a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collective</a:t>
            </a:r>
            <a:r>
              <a:rPr sz="105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word</a:t>
            </a:r>
            <a:r>
              <a:rPr sz="105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cloud</a:t>
            </a:r>
            <a:r>
              <a:rPr sz="105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showing</a:t>
            </a:r>
            <a:r>
              <a:rPr sz="105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our </a:t>
            </a:r>
            <a:r>
              <a:rPr sz="1050" dirty="0">
                <a:solidFill>
                  <a:srgbClr val="404154"/>
                </a:solidFill>
                <a:latin typeface="Microsoft Sans Serif"/>
                <a:cs typeface="Microsoft Sans Serif"/>
              </a:rPr>
              <a:t>shared</a:t>
            </a:r>
            <a:r>
              <a:rPr sz="105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86155" y="3338321"/>
            <a:ext cx="8171815" cy="1340485"/>
            <a:chOff x="486155" y="3338321"/>
            <a:chExt cx="8171815" cy="1340485"/>
          </a:xfrm>
        </p:grpSpPr>
        <p:sp>
          <p:nvSpPr>
            <p:cNvPr id="28" name="object 28"/>
            <p:cNvSpPr/>
            <p:nvPr/>
          </p:nvSpPr>
          <p:spPr>
            <a:xfrm>
              <a:off x="488441" y="3340607"/>
              <a:ext cx="8167370" cy="1336040"/>
            </a:xfrm>
            <a:custGeom>
              <a:avLst/>
              <a:gdLst/>
              <a:ahLst/>
              <a:cxnLst/>
              <a:rect l="l" t="t" r="r" b="b"/>
              <a:pathLst>
                <a:path w="8167370" h="1336039">
                  <a:moveTo>
                    <a:pt x="8108441" y="0"/>
                  </a:moveTo>
                  <a:lnTo>
                    <a:pt x="58623" y="0"/>
                  </a:lnTo>
                  <a:lnTo>
                    <a:pt x="35800" y="4613"/>
                  </a:lnTo>
                  <a:lnTo>
                    <a:pt x="17167" y="17192"/>
                  </a:lnTo>
                  <a:lnTo>
                    <a:pt x="4605" y="35843"/>
                  </a:lnTo>
                  <a:lnTo>
                    <a:pt x="0" y="58674"/>
                  </a:lnTo>
                  <a:lnTo>
                    <a:pt x="0" y="1277162"/>
                  </a:lnTo>
                  <a:lnTo>
                    <a:pt x="4605" y="1299979"/>
                  </a:lnTo>
                  <a:lnTo>
                    <a:pt x="17167" y="1318614"/>
                  </a:lnTo>
                  <a:lnTo>
                    <a:pt x="35800" y="1331178"/>
                  </a:lnTo>
                  <a:lnTo>
                    <a:pt x="58623" y="1335786"/>
                  </a:lnTo>
                  <a:lnTo>
                    <a:pt x="8108441" y="1335786"/>
                  </a:lnTo>
                  <a:lnTo>
                    <a:pt x="8131272" y="1331178"/>
                  </a:lnTo>
                  <a:lnTo>
                    <a:pt x="8149923" y="1318614"/>
                  </a:lnTo>
                  <a:lnTo>
                    <a:pt x="8162502" y="1299979"/>
                  </a:lnTo>
                  <a:lnTo>
                    <a:pt x="8167115" y="1277162"/>
                  </a:lnTo>
                  <a:lnTo>
                    <a:pt x="8167115" y="58674"/>
                  </a:lnTo>
                  <a:lnTo>
                    <a:pt x="8162502" y="35843"/>
                  </a:lnTo>
                  <a:lnTo>
                    <a:pt x="8149923" y="17192"/>
                  </a:lnTo>
                  <a:lnTo>
                    <a:pt x="8131272" y="4613"/>
                  </a:lnTo>
                  <a:lnTo>
                    <a:pt x="8108441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441" y="3340607"/>
              <a:ext cx="8167370" cy="1336040"/>
            </a:xfrm>
            <a:custGeom>
              <a:avLst/>
              <a:gdLst/>
              <a:ahLst/>
              <a:cxnLst/>
              <a:rect l="l" t="t" r="r" b="b"/>
              <a:pathLst>
                <a:path w="8167370" h="1336039">
                  <a:moveTo>
                    <a:pt x="0" y="58674"/>
                  </a:moveTo>
                  <a:lnTo>
                    <a:pt x="4605" y="35843"/>
                  </a:lnTo>
                  <a:lnTo>
                    <a:pt x="17167" y="17192"/>
                  </a:lnTo>
                  <a:lnTo>
                    <a:pt x="35800" y="4613"/>
                  </a:lnTo>
                  <a:lnTo>
                    <a:pt x="58623" y="0"/>
                  </a:lnTo>
                  <a:lnTo>
                    <a:pt x="8108441" y="0"/>
                  </a:lnTo>
                  <a:lnTo>
                    <a:pt x="8131272" y="4613"/>
                  </a:lnTo>
                  <a:lnTo>
                    <a:pt x="8149923" y="17192"/>
                  </a:lnTo>
                  <a:lnTo>
                    <a:pt x="8162502" y="35843"/>
                  </a:lnTo>
                  <a:lnTo>
                    <a:pt x="8167115" y="58674"/>
                  </a:lnTo>
                  <a:lnTo>
                    <a:pt x="8167115" y="1277162"/>
                  </a:lnTo>
                  <a:lnTo>
                    <a:pt x="8162502" y="1299979"/>
                  </a:lnTo>
                  <a:lnTo>
                    <a:pt x="8149923" y="1318614"/>
                  </a:lnTo>
                  <a:lnTo>
                    <a:pt x="8131272" y="1331178"/>
                  </a:lnTo>
                  <a:lnTo>
                    <a:pt x="8108441" y="1335786"/>
                  </a:lnTo>
                  <a:lnTo>
                    <a:pt x="58623" y="1335786"/>
                  </a:lnTo>
                  <a:lnTo>
                    <a:pt x="35800" y="1331178"/>
                  </a:lnTo>
                  <a:lnTo>
                    <a:pt x="17167" y="1318614"/>
                  </a:lnTo>
                  <a:lnTo>
                    <a:pt x="4605" y="1299979"/>
                  </a:lnTo>
                  <a:lnTo>
                    <a:pt x="0" y="1277162"/>
                  </a:lnTo>
                  <a:lnTo>
                    <a:pt x="0" y="58674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20013" y="3463797"/>
            <a:ext cx="7642859" cy="82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Reflection</a:t>
            </a:r>
            <a:endParaRPr sz="13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050" b="1" spc="-30" dirty="0">
                <a:solidFill>
                  <a:srgbClr val="404154"/>
                </a:solidFill>
                <a:latin typeface="Arial"/>
                <a:cs typeface="Arial"/>
              </a:rPr>
              <a:t>2</a:t>
            </a:r>
            <a:r>
              <a:rPr sz="1050" b="1" spc="-45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04154"/>
                </a:solidFill>
                <a:latin typeface="Arial"/>
                <a:cs typeface="Arial"/>
              </a:rPr>
              <a:t>minutes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Write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down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one</a:t>
            </a:r>
            <a:r>
              <a:rPr sz="10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new</a:t>
            </a:r>
            <a:r>
              <a:rPr sz="10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insight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you've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gained.</a:t>
            </a:r>
            <a:r>
              <a:rPr sz="10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How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might</a:t>
            </a:r>
            <a:r>
              <a:rPr sz="10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this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knowledge</a:t>
            </a:r>
            <a:r>
              <a:rPr sz="10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influence</a:t>
            </a:r>
            <a:r>
              <a:rPr sz="10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your 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future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career</a:t>
            </a:r>
            <a:r>
              <a:rPr sz="10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0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agricultural</a:t>
            </a:r>
            <a:r>
              <a:rPr sz="10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retail?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31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3362" y="413765"/>
            <a:ext cx="466090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Design</a:t>
            </a:r>
            <a:r>
              <a:rPr spc="-165" dirty="0"/>
              <a:t> </a:t>
            </a:r>
            <a:r>
              <a:rPr spc="110" dirty="0"/>
              <a:t>Thinking</a:t>
            </a:r>
            <a:r>
              <a:rPr spc="-165" dirty="0"/>
              <a:t> </a:t>
            </a:r>
            <a:r>
              <a:rPr spc="150" dirty="0"/>
              <a:t>Workshop</a:t>
            </a:r>
          </a:p>
        </p:txBody>
      </p:sp>
      <p:grpSp>
        <p:nvGrpSpPr>
          <p:cNvPr id="3" name="object 3" descr="preencoded.png"/>
          <p:cNvGrpSpPr/>
          <p:nvPr/>
        </p:nvGrpSpPr>
        <p:grpSpPr>
          <a:xfrm>
            <a:off x="496062" y="1927860"/>
            <a:ext cx="5177790" cy="1943100"/>
            <a:chOff x="496062" y="1927860"/>
            <a:chExt cx="5177790" cy="1943100"/>
          </a:xfrm>
        </p:grpSpPr>
        <p:pic>
          <p:nvPicPr>
            <p:cNvPr id="4" name="object 4" descr="preencoded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062" y="1927860"/>
              <a:ext cx="5177790" cy="1943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29073" y="2466539"/>
              <a:ext cx="245745" cy="180975"/>
            </a:xfrm>
            <a:custGeom>
              <a:avLst/>
              <a:gdLst/>
              <a:ahLst/>
              <a:cxnLst/>
              <a:rect l="l" t="t" r="r" b="b"/>
              <a:pathLst>
                <a:path w="245745" h="180975">
                  <a:moveTo>
                    <a:pt x="16474" y="3826"/>
                  </a:moveTo>
                  <a:lnTo>
                    <a:pt x="17644" y="6236"/>
                  </a:lnTo>
                  <a:lnTo>
                    <a:pt x="18766" y="10248"/>
                  </a:lnTo>
                  <a:lnTo>
                    <a:pt x="20162" y="17666"/>
                  </a:lnTo>
                  <a:lnTo>
                    <a:pt x="22153" y="30295"/>
                  </a:lnTo>
                  <a:lnTo>
                    <a:pt x="23706" y="37705"/>
                  </a:lnTo>
                  <a:lnTo>
                    <a:pt x="31055" y="62916"/>
                  </a:lnTo>
                  <a:lnTo>
                    <a:pt x="32956" y="66907"/>
                  </a:lnTo>
                </a:path>
                <a:path w="245745" h="180975">
                  <a:moveTo>
                    <a:pt x="1032" y="5247"/>
                  </a:moveTo>
                  <a:lnTo>
                    <a:pt x="420" y="7652"/>
                  </a:lnTo>
                  <a:lnTo>
                    <a:pt x="20" y="13586"/>
                  </a:lnTo>
                  <a:lnTo>
                    <a:pt x="0" y="18182"/>
                  </a:lnTo>
                  <a:lnTo>
                    <a:pt x="327" y="25238"/>
                  </a:lnTo>
                </a:path>
                <a:path w="245745" h="180975">
                  <a:moveTo>
                    <a:pt x="1650" y="43986"/>
                  </a:moveTo>
                  <a:lnTo>
                    <a:pt x="2615" y="52381"/>
                  </a:lnTo>
                  <a:lnTo>
                    <a:pt x="3800" y="60443"/>
                  </a:lnTo>
                  <a:lnTo>
                    <a:pt x="5360" y="68939"/>
                  </a:lnTo>
                  <a:lnTo>
                    <a:pt x="7451" y="78633"/>
                  </a:lnTo>
                  <a:lnTo>
                    <a:pt x="10227" y="87998"/>
                  </a:lnTo>
                </a:path>
                <a:path w="245745" h="180975">
                  <a:moveTo>
                    <a:pt x="36047" y="56964"/>
                  </a:moveTo>
                  <a:lnTo>
                    <a:pt x="37817" y="55512"/>
                  </a:lnTo>
                  <a:lnTo>
                    <a:pt x="40125" y="54312"/>
                  </a:lnTo>
                  <a:lnTo>
                    <a:pt x="42921" y="53655"/>
                  </a:lnTo>
                  <a:lnTo>
                    <a:pt x="44738" y="53642"/>
                  </a:lnTo>
                  <a:lnTo>
                    <a:pt x="47490" y="54225"/>
                  </a:lnTo>
                  <a:lnTo>
                    <a:pt x="49356" y="54968"/>
                  </a:lnTo>
                  <a:lnTo>
                    <a:pt x="50547" y="55677"/>
                  </a:lnTo>
                  <a:lnTo>
                    <a:pt x="51895" y="56707"/>
                  </a:lnTo>
                  <a:lnTo>
                    <a:pt x="53399" y="58059"/>
                  </a:lnTo>
                </a:path>
                <a:path w="245745" h="180975">
                  <a:moveTo>
                    <a:pt x="91007" y="96102"/>
                  </a:moveTo>
                  <a:lnTo>
                    <a:pt x="96372" y="102345"/>
                  </a:lnTo>
                </a:path>
                <a:path w="245745" h="180975">
                  <a:moveTo>
                    <a:pt x="245039" y="7134"/>
                  </a:moveTo>
                  <a:lnTo>
                    <a:pt x="245317" y="12578"/>
                  </a:lnTo>
                  <a:lnTo>
                    <a:pt x="245349" y="18895"/>
                  </a:lnTo>
                  <a:lnTo>
                    <a:pt x="245107" y="26969"/>
                  </a:lnTo>
                  <a:lnTo>
                    <a:pt x="240800" y="68203"/>
                  </a:lnTo>
                  <a:lnTo>
                    <a:pt x="225770" y="107085"/>
                  </a:lnTo>
                  <a:lnTo>
                    <a:pt x="192470" y="143323"/>
                  </a:lnTo>
                  <a:lnTo>
                    <a:pt x="190657" y="145614"/>
                  </a:lnTo>
                  <a:lnTo>
                    <a:pt x="187130" y="166159"/>
                  </a:lnTo>
                  <a:lnTo>
                    <a:pt x="187075" y="180746"/>
                  </a:lnTo>
                </a:path>
                <a:path w="245745" h="180975">
                  <a:moveTo>
                    <a:pt x="23539" y="111584"/>
                  </a:moveTo>
                  <a:lnTo>
                    <a:pt x="28468" y="117061"/>
                  </a:lnTo>
                  <a:lnTo>
                    <a:pt x="35128" y="124260"/>
                  </a:lnTo>
                  <a:lnTo>
                    <a:pt x="43629" y="133270"/>
                  </a:lnTo>
                  <a:lnTo>
                    <a:pt x="54086" y="144175"/>
                  </a:lnTo>
                  <a:lnTo>
                    <a:pt x="55721" y="146492"/>
                  </a:lnTo>
                  <a:lnTo>
                    <a:pt x="57234" y="149492"/>
                  </a:lnTo>
                  <a:lnTo>
                    <a:pt x="58177" y="152479"/>
                  </a:lnTo>
                  <a:lnTo>
                    <a:pt x="58612" y="155497"/>
                  </a:lnTo>
                </a:path>
                <a:path w="245745" h="180975">
                  <a:moveTo>
                    <a:pt x="16474" y="3826"/>
                  </a:moveTo>
                  <a:lnTo>
                    <a:pt x="9932" y="139"/>
                  </a:lnTo>
                  <a:lnTo>
                    <a:pt x="9523" y="86"/>
                  </a:lnTo>
                </a:path>
                <a:path w="245745" h="180975">
                  <a:moveTo>
                    <a:pt x="9523" y="82"/>
                  </a:moveTo>
                  <a:lnTo>
                    <a:pt x="8211" y="0"/>
                  </a:lnTo>
                  <a:lnTo>
                    <a:pt x="6895" y="191"/>
                  </a:lnTo>
                  <a:lnTo>
                    <a:pt x="5663" y="652"/>
                  </a:lnTo>
                </a:path>
                <a:path w="245745" h="180975">
                  <a:moveTo>
                    <a:pt x="5662" y="652"/>
                  </a:moveTo>
                  <a:lnTo>
                    <a:pt x="1415" y="4352"/>
                  </a:lnTo>
                  <a:lnTo>
                    <a:pt x="1032" y="5247"/>
                  </a:lnTo>
                </a:path>
                <a:path w="245745" h="180975">
                  <a:moveTo>
                    <a:pt x="32956" y="66907"/>
                  </a:moveTo>
                  <a:lnTo>
                    <a:pt x="61442" y="102980"/>
                  </a:lnTo>
                </a:path>
                <a:path w="245745" h="180975">
                  <a:moveTo>
                    <a:pt x="107185" y="180791"/>
                  </a:moveTo>
                  <a:lnTo>
                    <a:pt x="58525" y="180770"/>
                  </a:lnTo>
                </a:path>
                <a:path w="245745" h="180975">
                  <a:moveTo>
                    <a:pt x="36047" y="56964"/>
                  </a:moveTo>
                  <a:lnTo>
                    <a:pt x="30103" y="60920"/>
                  </a:lnTo>
                </a:path>
                <a:path w="245745" h="180975">
                  <a:moveTo>
                    <a:pt x="245039" y="7134"/>
                  </a:moveTo>
                  <a:lnTo>
                    <a:pt x="236895" y="139"/>
                  </a:lnTo>
                  <a:lnTo>
                    <a:pt x="235948" y="143"/>
                  </a:lnTo>
                  <a:lnTo>
                    <a:pt x="227691" y="6152"/>
                  </a:lnTo>
                  <a:lnTo>
                    <a:pt x="215270" y="62611"/>
                  </a:lnTo>
                </a:path>
                <a:path w="245745" h="180975">
                  <a:moveTo>
                    <a:pt x="187075" y="180746"/>
                  </a:moveTo>
                  <a:lnTo>
                    <a:pt x="138393" y="180768"/>
                  </a:lnTo>
                </a:path>
                <a:path w="245745" h="180975">
                  <a:moveTo>
                    <a:pt x="194388" y="56238"/>
                  </a:moveTo>
                  <a:lnTo>
                    <a:pt x="155401" y="95472"/>
                  </a:lnTo>
                </a:path>
                <a:path w="245745" h="180975">
                  <a:moveTo>
                    <a:pt x="194388" y="56238"/>
                  </a:moveTo>
                  <a:lnTo>
                    <a:pt x="201270" y="53668"/>
                  </a:lnTo>
                  <a:lnTo>
                    <a:pt x="202409" y="53686"/>
                  </a:lnTo>
                  <a:lnTo>
                    <a:pt x="203557" y="53829"/>
                  </a:lnTo>
                  <a:lnTo>
                    <a:pt x="204713" y="54107"/>
                  </a:lnTo>
                  <a:lnTo>
                    <a:pt x="205927" y="54555"/>
                  </a:lnTo>
                  <a:lnTo>
                    <a:pt x="207118" y="55168"/>
                  </a:lnTo>
                  <a:lnTo>
                    <a:pt x="215270" y="62611"/>
                  </a:lnTo>
                </a:path>
                <a:path w="245745" h="180975">
                  <a:moveTo>
                    <a:pt x="184144" y="102802"/>
                  </a:moveTo>
                  <a:lnTo>
                    <a:pt x="215270" y="62611"/>
                  </a:lnTo>
                </a:path>
                <a:path w="245745" h="180975">
                  <a:moveTo>
                    <a:pt x="10302" y="87976"/>
                  </a:moveTo>
                  <a:lnTo>
                    <a:pt x="12612" y="94403"/>
                  </a:lnTo>
                  <a:lnTo>
                    <a:pt x="15605" y="100519"/>
                  </a:lnTo>
                  <a:lnTo>
                    <a:pt x="19251" y="106270"/>
                  </a:lnTo>
                  <a:lnTo>
                    <a:pt x="23520" y="111602"/>
                  </a:lnTo>
                </a:path>
                <a:path w="245745" h="180975">
                  <a:moveTo>
                    <a:pt x="327" y="25238"/>
                  </a:moveTo>
                  <a:lnTo>
                    <a:pt x="1650" y="43986"/>
                  </a:lnTo>
                </a:path>
                <a:path w="245745" h="180975">
                  <a:moveTo>
                    <a:pt x="96433" y="102293"/>
                  </a:moveTo>
                  <a:lnTo>
                    <a:pt x="101629" y="110178"/>
                  </a:lnTo>
                  <a:lnTo>
                    <a:pt x="105168" y="118839"/>
                  </a:lnTo>
                  <a:lnTo>
                    <a:pt x="106973" y="128019"/>
                  </a:lnTo>
                  <a:lnTo>
                    <a:pt x="106968" y="137462"/>
                  </a:lnTo>
                </a:path>
                <a:path w="245745" h="180975">
                  <a:moveTo>
                    <a:pt x="107189" y="137484"/>
                  </a:moveTo>
                  <a:lnTo>
                    <a:pt x="107185" y="180791"/>
                  </a:lnTo>
                </a:path>
                <a:path w="245745" h="180975">
                  <a:moveTo>
                    <a:pt x="53399" y="58059"/>
                  </a:moveTo>
                  <a:lnTo>
                    <a:pt x="91007" y="96102"/>
                  </a:lnTo>
                </a:path>
                <a:path w="245745" h="180975">
                  <a:moveTo>
                    <a:pt x="155401" y="95472"/>
                  </a:moveTo>
                  <a:lnTo>
                    <a:pt x="145718" y="107172"/>
                  </a:lnTo>
                  <a:lnTo>
                    <a:pt x="140473" y="118790"/>
                  </a:lnTo>
                  <a:lnTo>
                    <a:pt x="138445" y="130411"/>
                  </a:lnTo>
                  <a:lnTo>
                    <a:pt x="138415" y="142119"/>
                  </a:lnTo>
                  <a:lnTo>
                    <a:pt x="138393" y="180768"/>
                  </a:lnTo>
                </a:path>
                <a:path w="245745" h="180975">
                  <a:moveTo>
                    <a:pt x="58612" y="155497"/>
                  </a:moveTo>
                  <a:lnTo>
                    <a:pt x="58525" y="180770"/>
                  </a:lnTo>
                </a:path>
              </a:pathLst>
            </a:custGeom>
            <a:ln w="10879">
              <a:solidFill>
                <a:srgbClr val="4041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46903" y="3387090"/>
            <a:ext cx="247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404154"/>
                </a:solidFill>
                <a:latin typeface="Palatino Linotype"/>
                <a:cs typeface="Palatino Linotype"/>
              </a:rPr>
              <a:t>Test</a:t>
            </a:r>
            <a:endParaRPr sz="900">
              <a:latin typeface="Palatino Linotype"/>
              <a:cs typeface="Palatino Linotyp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1588" y="2428842"/>
            <a:ext cx="3199130" cy="256540"/>
            <a:chOff x="1001588" y="2428842"/>
            <a:chExt cx="3199130" cy="2565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4339" y="2431008"/>
              <a:ext cx="256369" cy="25149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07698" y="2434279"/>
              <a:ext cx="172085" cy="245745"/>
            </a:xfrm>
            <a:custGeom>
              <a:avLst/>
              <a:gdLst/>
              <a:ahLst/>
              <a:cxnLst/>
              <a:rect l="l" t="t" r="r" b="b"/>
              <a:pathLst>
                <a:path w="172085" h="245744">
                  <a:moveTo>
                    <a:pt x="45934" y="197878"/>
                  </a:moveTo>
                  <a:lnTo>
                    <a:pt x="56707" y="238341"/>
                  </a:lnTo>
                  <a:lnTo>
                    <a:pt x="95624" y="245372"/>
                  </a:lnTo>
                  <a:lnTo>
                    <a:pt x="101024" y="244801"/>
                  </a:lnTo>
                  <a:lnTo>
                    <a:pt x="125398" y="206052"/>
                  </a:lnTo>
                  <a:lnTo>
                    <a:pt x="125700" y="196045"/>
                  </a:lnTo>
                  <a:lnTo>
                    <a:pt x="141219" y="151792"/>
                  </a:lnTo>
                  <a:lnTo>
                    <a:pt x="151197" y="138215"/>
                  </a:lnTo>
                  <a:lnTo>
                    <a:pt x="156123" y="131571"/>
                  </a:lnTo>
                  <a:lnTo>
                    <a:pt x="170696" y="95741"/>
                  </a:lnTo>
                  <a:lnTo>
                    <a:pt x="171540" y="86972"/>
                  </a:lnTo>
                  <a:lnTo>
                    <a:pt x="171427" y="79576"/>
                  </a:lnTo>
                  <a:lnTo>
                    <a:pt x="159075" y="40781"/>
                  </a:lnTo>
                  <a:lnTo>
                    <a:pt x="129097" y="11560"/>
                  </a:lnTo>
                  <a:lnTo>
                    <a:pt x="89250" y="0"/>
                  </a:lnTo>
                  <a:lnTo>
                    <a:pt x="80454" y="26"/>
                  </a:lnTo>
                  <a:lnTo>
                    <a:pt x="40490" y="12356"/>
                  </a:lnTo>
                  <a:lnTo>
                    <a:pt x="12095" y="40903"/>
                  </a:lnTo>
                  <a:lnTo>
                    <a:pt x="0" y="82389"/>
                  </a:lnTo>
                  <a:lnTo>
                    <a:pt x="108" y="87746"/>
                  </a:lnTo>
                  <a:lnTo>
                    <a:pt x="11212" y="125258"/>
                  </a:lnTo>
                  <a:lnTo>
                    <a:pt x="21175" y="139424"/>
                  </a:lnTo>
                  <a:lnTo>
                    <a:pt x="25806" y="145811"/>
                  </a:lnTo>
                  <a:lnTo>
                    <a:pt x="43699" y="181883"/>
                  </a:lnTo>
                  <a:lnTo>
                    <a:pt x="45951" y="194100"/>
                  </a:lnTo>
                  <a:lnTo>
                    <a:pt x="45934" y="197878"/>
                  </a:lnTo>
                </a:path>
                <a:path w="172085" h="245744">
                  <a:moveTo>
                    <a:pt x="125480" y="194091"/>
                  </a:moveTo>
                  <a:lnTo>
                    <a:pt x="45951" y="194100"/>
                  </a:lnTo>
                </a:path>
                <a:path w="172085" h="245744">
                  <a:moveTo>
                    <a:pt x="29308" y="75181"/>
                  </a:moveTo>
                  <a:lnTo>
                    <a:pt x="33242" y="62055"/>
                  </a:lnTo>
                  <a:lnTo>
                    <a:pt x="40198" y="50488"/>
                  </a:lnTo>
                  <a:lnTo>
                    <a:pt x="49780" y="40983"/>
                  </a:lnTo>
                  <a:lnTo>
                    <a:pt x="61594" y="34042"/>
                  </a:lnTo>
                </a:path>
              </a:pathLst>
            </a:custGeom>
            <a:ln w="10872">
              <a:solidFill>
                <a:srgbClr val="4041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2257" y="2434200"/>
              <a:ext cx="251035" cy="2509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588" y="2438092"/>
              <a:ext cx="257868" cy="23789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13302" y="3387090"/>
            <a:ext cx="545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Prototype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2683" y="3387090"/>
            <a:ext cx="348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Ideate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4717" y="3387090"/>
            <a:ext cx="386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Define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4738" y="3387090"/>
            <a:ext cx="607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Empathise</a:t>
            </a:r>
            <a:endParaRPr sz="900">
              <a:latin typeface="Palatino Linotype"/>
              <a:cs typeface="Palatino Linotyp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22264" y="1097280"/>
            <a:ext cx="2832735" cy="3604260"/>
            <a:chOff x="5922264" y="1097280"/>
            <a:chExt cx="2832735" cy="3604260"/>
          </a:xfrm>
        </p:grpSpPr>
        <p:sp>
          <p:nvSpPr>
            <p:cNvPr id="17" name="object 17"/>
            <p:cNvSpPr/>
            <p:nvPr/>
          </p:nvSpPr>
          <p:spPr>
            <a:xfrm>
              <a:off x="5922264" y="1097280"/>
              <a:ext cx="2832735" cy="3604260"/>
            </a:xfrm>
            <a:custGeom>
              <a:avLst/>
              <a:gdLst/>
              <a:ahLst/>
              <a:cxnLst/>
              <a:rect l="l" t="t" r="r" b="b"/>
              <a:pathLst>
                <a:path w="2832734" h="3604260">
                  <a:moveTo>
                    <a:pt x="2730245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3502177"/>
                  </a:lnTo>
                  <a:lnTo>
                    <a:pt x="8024" y="3541911"/>
                  </a:lnTo>
                  <a:lnTo>
                    <a:pt x="29908" y="3574359"/>
                  </a:lnTo>
                  <a:lnTo>
                    <a:pt x="62364" y="3596237"/>
                  </a:lnTo>
                  <a:lnTo>
                    <a:pt x="102108" y="3604260"/>
                  </a:lnTo>
                  <a:lnTo>
                    <a:pt x="2730245" y="3604260"/>
                  </a:lnTo>
                  <a:lnTo>
                    <a:pt x="2769989" y="3596237"/>
                  </a:lnTo>
                  <a:lnTo>
                    <a:pt x="2802445" y="3574359"/>
                  </a:lnTo>
                  <a:lnTo>
                    <a:pt x="2824329" y="3541911"/>
                  </a:lnTo>
                  <a:lnTo>
                    <a:pt x="2832354" y="3502177"/>
                  </a:lnTo>
                  <a:lnTo>
                    <a:pt x="2832354" y="102108"/>
                  </a:lnTo>
                  <a:lnTo>
                    <a:pt x="2824329" y="62364"/>
                  </a:lnTo>
                  <a:lnTo>
                    <a:pt x="2802445" y="29908"/>
                  </a:lnTo>
                  <a:lnTo>
                    <a:pt x="2769989" y="8024"/>
                  </a:lnTo>
                  <a:lnTo>
                    <a:pt x="2730245" y="0"/>
                  </a:lnTo>
                  <a:close/>
                </a:path>
              </a:pathLst>
            </a:custGeom>
            <a:solidFill>
              <a:srgbClr val="4867E9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0219" y="1317752"/>
              <a:ext cx="107950" cy="85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748" y="1534922"/>
              <a:ext cx="107950" cy="8572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51803" y="1204722"/>
            <a:ext cx="2019935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3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Group</a:t>
            </a:r>
            <a:r>
              <a:rPr sz="135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350" dirty="0">
                <a:solidFill>
                  <a:srgbClr val="FFFFFF"/>
                </a:solidFill>
                <a:latin typeface="Palatino Linotype"/>
                <a:cs typeface="Palatino Linotype"/>
              </a:rPr>
              <a:t>Acti</a:t>
            </a:r>
            <a:r>
              <a:rPr sz="1350" spc="5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350" dirty="0">
                <a:solidFill>
                  <a:srgbClr val="FFFFFF"/>
                </a:solidFill>
                <a:latin typeface="Palatino Linotype"/>
                <a:cs typeface="Palatino Linotype"/>
              </a:rPr>
              <a:t>ity:</a:t>
            </a:r>
            <a:r>
              <a:rPr sz="1350" spc="-7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Problem-</a:t>
            </a:r>
            <a:r>
              <a:rPr sz="1350" dirty="0">
                <a:solidFill>
                  <a:srgbClr val="FFFFFF"/>
                </a:solidFill>
                <a:latin typeface="Palatino Linotype"/>
                <a:cs typeface="Palatino Linotype"/>
              </a:rPr>
              <a:t>Sol</a:t>
            </a:r>
            <a:r>
              <a:rPr sz="1350" spc="120" dirty="0">
                <a:solidFill>
                  <a:srgbClr val="FFFFFF"/>
                </a:solidFill>
                <a:latin typeface="Palatino Linotype"/>
                <a:cs typeface="Palatino Linotype"/>
              </a:rPr>
              <a:t>  </a:t>
            </a:r>
            <a:r>
              <a:rPr sz="135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ing</a:t>
            </a:r>
            <a:endParaRPr sz="13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Stage:</a:t>
            </a:r>
            <a:r>
              <a:rPr sz="11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Empathise</a:t>
            </a:r>
            <a:r>
              <a:rPr sz="11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sz="11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Define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1803" y="2136343"/>
            <a:ext cx="24384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Activity: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groups</a:t>
            </a:r>
            <a:r>
              <a:rPr sz="11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of</a:t>
            </a:r>
            <a:r>
              <a:rPr sz="1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4–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5,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select</a:t>
            </a:r>
            <a:r>
              <a:rPr sz="11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one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agro</a:t>
            </a:r>
            <a:r>
              <a:rPr sz="11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industry</a:t>
            </a:r>
            <a:r>
              <a:rPr sz="11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challenge.</a:t>
            </a:r>
            <a:r>
              <a:rPr sz="11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Interview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classmates</a:t>
            </a:r>
            <a:r>
              <a:rPr sz="1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acting</a:t>
            </a:r>
            <a:r>
              <a:rPr sz="1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as</a:t>
            </a:r>
            <a:r>
              <a:rPr sz="11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stakeholders 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(farmers,</a:t>
            </a:r>
            <a:r>
              <a:rPr sz="11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retailers,</a:t>
            </a:r>
            <a:r>
              <a:rPr sz="11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consumers).</a:t>
            </a:r>
            <a:endParaRPr sz="1100">
              <a:latin typeface="Microsoft Sans Serif"/>
              <a:cs typeface="Microsoft Sans Serif"/>
            </a:endParaRPr>
          </a:p>
          <a:p>
            <a:pPr marL="12700" marR="194310">
              <a:lnSpc>
                <a:spcPct val="136400"/>
              </a:lnSpc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Define</a:t>
            </a:r>
            <a:r>
              <a:rPr sz="11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problem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from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multiple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perspectives.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1803" y="3625291"/>
            <a:ext cx="23939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Outcome: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Each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group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presents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a 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problem </a:t>
            </a:r>
            <a:r>
              <a:rPr sz="11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statement</a:t>
            </a:r>
            <a:r>
              <a:rPr sz="11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one 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innovative</a:t>
            </a:r>
            <a:r>
              <a:rPr sz="11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solution</a:t>
            </a:r>
            <a:r>
              <a:rPr sz="11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idea.</a:t>
            </a:r>
            <a:r>
              <a:rPr sz="1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Document 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insights</a:t>
            </a:r>
            <a:r>
              <a:rPr sz="11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flip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charts.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23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062" y="676655"/>
            <a:ext cx="874394" cy="276225"/>
          </a:xfrm>
          <a:custGeom>
            <a:avLst/>
            <a:gdLst/>
            <a:ahLst/>
            <a:cxnLst/>
            <a:rect l="l" t="t" r="r" b="b"/>
            <a:pathLst>
              <a:path w="874394" h="276225">
                <a:moveTo>
                  <a:pt x="0" y="47625"/>
                </a:moveTo>
                <a:lnTo>
                  <a:pt x="3742" y="29092"/>
                </a:lnTo>
                <a:lnTo>
                  <a:pt x="13947" y="13954"/>
                </a:lnTo>
                <a:lnTo>
                  <a:pt x="29082" y="3744"/>
                </a:lnTo>
                <a:lnTo>
                  <a:pt x="47612" y="0"/>
                </a:lnTo>
                <a:lnTo>
                  <a:pt x="826388" y="0"/>
                </a:lnTo>
                <a:lnTo>
                  <a:pt x="844921" y="3744"/>
                </a:lnTo>
                <a:lnTo>
                  <a:pt x="860059" y="13954"/>
                </a:lnTo>
                <a:lnTo>
                  <a:pt x="870269" y="29092"/>
                </a:lnTo>
                <a:lnTo>
                  <a:pt x="874013" y="47625"/>
                </a:lnTo>
                <a:lnTo>
                  <a:pt x="874013" y="228219"/>
                </a:lnTo>
                <a:lnTo>
                  <a:pt x="870269" y="246751"/>
                </a:lnTo>
                <a:lnTo>
                  <a:pt x="860059" y="261889"/>
                </a:lnTo>
                <a:lnTo>
                  <a:pt x="844921" y="272099"/>
                </a:lnTo>
                <a:lnTo>
                  <a:pt x="826388" y="275844"/>
                </a:lnTo>
                <a:lnTo>
                  <a:pt x="47612" y="275844"/>
                </a:lnTo>
                <a:lnTo>
                  <a:pt x="29082" y="272099"/>
                </a:lnTo>
                <a:lnTo>
                  <a:pt x="13947" y="261889"/>
                </a:lnTo>
                <a:lnTo>
                  <a:pt x="3742" y="246751"/>
                </a:lnTo>
                <a:lnTo>
                  <a:pt x="0" y="228219"/>
                </a:lnTo>
                <a:lnTo>
                  <a:pt x="0" y="47625"/>
                </a:lnTo>
                <a:close/>
              </a:path>
            </a:pathLst>
          </a:custGeom>
          <a:ln w="4571">
            <a:solidFill>
              <a:srgbClr val="4867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277" y="736345"/>
            <a:ext cx="68707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4867E9"/>
                </a:solidFill>
                <a:latin typeface="Microsoft Sans Serif"/>
                <a:cs typeface="Microsoft Sans Serif"/>
              </a:rPr>
              <a:t>CASE</a:t>
            </a:r>
            <a:r>
              <a:rPr sz="850" spc="10" dirty="0">
                <a:solidFill>
                  <a:srgbClr val="4867E9"/>
                </a:solidFill>
                <a:latin typeface="Microsoft Sans Serif"/>
                <a:cs typeface="Microsoft Sans Serif"/>
              </a:rPr>
              <a:t> </a:t>
            </a:r>
            <a:r>
              <a:rPr sz="850" spc="-10" dirty="0">
                <a:solidFill>
                  <a:srgbClr val="4867E9"/>
                </a:solidFill>
                <a:latin typeface="Microsoft Sans Serif"/>
                <a:cs typeface="Microsoft Sans Serif"/>
              </a:rPr>
              <a:t>STUDY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Real-</a:t>
            </a:r>
            <a:r>
              <a:rPr spc="135" dirty="0"/>
              <a:t>World</a:t>
            </a:r>
            <a:r>
              <a:rPr spc="-160" dirty="0"/>
              <a:t> </a:t>
            </a:r>
            <a:r>
              <a:rPr spc="110" dirty="0"/>
              <a:t>Scenario</a:t>
            </a:r>
            <a:r>
              <a:rPr spc="-180" dirty="0"/>
              <a:t> </a:t>
            </a:r>
            <a:r>
              <a:rPr spc="65" dirty="0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5959" y="1843786"/>
            <a:ext cx="771525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5" dirty="0">
                <a:solidFill>
                  <a:srgbClr val="404154"/>
                </a:solidFill>
                <a:latin typeface="Arial"/>
                <a:cs typeface="Arial"/>
              </a:rPr>
              <a:t>Case:</a:t>
            </a:r>
            <a:r>
              <a:rPr sz="1100" b="1" spc="40" dirty="0">
                <a:solidFill>
                  <a:srgbClr val="404154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"Green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Valley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Farmers'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Cooperative"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400"/>
              </a:lnSpc>
              <a:spcBef>
                <a:spcPts val="1245"/>
              </a:spcBef>
            </a:pP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50-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member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cooperative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struggles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inconsistent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product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quality,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delayed</a:t>
            </a:r>
            <a:r>
              <a:rPr sz="110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payments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from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retailers,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lack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of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cold</a:t>
            </a:r>
            <a:r>
              <a:rPr sz="110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storage.</a:t>
            </a:r>
            <a:r>
              <a:rPr sz="1100" spc="1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Members</a:t>
            </a:r>
            <a:r>
              <a:rPr sz="1100" spc="1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are</a:t>
            </a:r>
            <a:r>
              <a:rPr sz="1100" spc="1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considering</a:t>
            </a:r>
            <a:r>
              <a:rPr sz="110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direct-</a:t>
            </a:r>
            <a:r>
              <a:rPr sz="1100" spc="114" dirty="0">
                <a:solidFill>
                  <a:srgbClr val="404154"/>
                </a:solidFill>
                <a:latin typeface="Microsoft Sans Serif"/>
                <a:cs typeface="Microsoft Sans Serif"/>
              </a:rPr>
              <a:t>to-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consumer</a:t>
            </a:r>
            <a:r>
              <a:rPr sz="1100" spc="1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sales</a:t>
            </a:r>
            <a:r>
              <a:rPr sz="11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but</a:t>
            </a:r>
            <a:r>
              <a:rPr sz="1100" spc="13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face</a:t>
            </a:r>
            <a:r>
              <a:rPr sz="11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digital</a:t>
            </a:r>
            <a:r>
              <a:rPr sz="1100" spc="1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marketing</a:t>
            </a:r>
            <a:r>
              <a:rPr sz="1100" spc="1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062" y="1664970"/>
            <a:ext cx="19050" cy="1158240"/>
          </a:xfrm>
          <a:custGeom>
            <a:avLst/>
            <a:gdLst/>
            <a:ahLst/>
            <a:cxnLst/>
            <a:rect l="l" t="t" r="r" b="b"/>
            <a:pathLst>
              <a:path w="19050" h="1158239">
                <a:moveTo>
                  <a:pt x="19050" y="0"/>
                </a:moveTo>
                <a:lnTo>
                  <a:pt x="0" y="0"/>
                </a:lnTo>
                <a:lnTo>
                  <a:pt x="0" y="1158239"/>
                </a:lnTo>
                <a:lnTo>
                  <a:pt x="19050" y="1158239"/>
                </a:lnTo>
                <a:lnTo>
                  <a:pt x="19050" y="0"/>
                </a:lnTo>
                <a:close/>
              </a:path>
            </a:pathLst>
          </a:custGeom>
          <a:solidFill>
            <a:srgbClr val="486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93776" y="2980944"/>
            <a:ext cx="323850" cy="323215"/>
            <a:chOff x="493776" y="2980944"/>
            <a:chExt cx="323850" cy="323215"/>
          </a:xfrm>
        </p:grpSpPr>
        <p:sp>
          <p:nvSpPr>
            <p:cNvPr id="8" name="object 8"/>
            <p:cNvSpPr/>
            <p:nvPr/>
          </p:nvSpPr>
          <p:spPr>
            <a:xfrm>
              <a:off x="496062" y="2983230"/>
              <a:ext cx="319405" cy="318770"/>
            </a:xfrm>
            <a:custGeom>
              <a:avLst/>
              <a:gdLst/>
              <a:ahLst/>
              <a:cxnLst/>
              <a:rect l="l" t="t" r="r" b="b"/>
              <a:pathLst>
                <a:path w="319405" h="318770">
                  <a:moveTo>
                    <a:pt x="259816" y="0"/>
                  </a:moveTo>
                  <a:lnTo>
                    <a:pt x="59461" y="0"/>
                  </a:lnTo>
                  <a:lnTo>
                    <a:pt x="36315" y="4679"/>
                  </a:lnTo>
                  <a:lnTo>
                    <a:pt x="17414" y="17430"/>
                  </a:lnTo>
                  <a:lnTo>
                    <a:pt x="4672" y="36325"/>
                  </a:lnTo>
                  <a:lnTo>
                    <a:pt x="0" y="59436"/>
                  </a:lnTo>
                  <a:lnTo>
                    <a:pt x="0" y="259080"/>
                  </a:lnTo>
                  <a:lnTo>
                    <a:pt x="4672" y="282190"/>
                  </a:lnTo>
                  <a:lnTo>
                    <a:pt x="17414" y="301085"/>
                  </a:lnTo>
                  <a:lnTo>
                    <a:pt x="36315" y="313836"/>
                  </a:lnTo>
                  <a:lnTo>
                    <a:pt x="59461" y="318515"/>
                  </a:lnTo>
                  <a:lnTo>
                    <a:pt x="259816" y="318515"/>
                  </a:lnTo>
                  <a:lnTo>
                    <a:pt x="282962" y="313836"/>
                  </a:lnTo>
                  <a:lnTo>
                    <a:pt x="301863" y="301085"/>
                  </a:lnTo>
                  <a:lnTo>
                    <a:pt x="314605" y="282190"/>
                  </a:lnTo>
                  <a:lnTo>
                    <a:pt x="319278" y="259080"/>
                  </a:lnTo>
                  <a:lnTo>
                    <a:pt x="319278" y="59436"/>
                  </a:lnTo>
                  <a:lnTo>
                    <a:pt x="314605" y="36325"/>
                  </a:lnTo>
                  <a:lnTo>
                    <a:pt x="301863" y="17430"/>
                  </a:lnTo>
                  <a:lnTo>
                    <a:pt x="282962" y="4679"/>
                  </a:lnTo>
                  <a:lnTo>
                    <a:pt x="259816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6062" y="2983230"/>
              <a:ext cx="319405" cy="318770"/>
            </a:xfrm>
            <a:custGeom>
              <a:avLst/>
              <a:gdLst/>
              <a:ahLst/>
              <a:cxnLst/>
              <a:rect l="l" t="t" r="r" b="b"/>
              <a:pathLst>
                <a:path w="319405" h="318770">
                  <a:moveTo>
                    <a:pt x="0" y="59436"/>
                  </a:moveTo>
                  <a:lnTo>
                    <a:pt x="4672" y="36325"/>
                  </a:lnTo>
                  <a:lnTo>
                    <a:pt x="17414" y="17430"/>
                  </a:lnTo>
                  <a:lnTo>
                    <a:pt x="36315" y="4679"/>
                  </a:lnTo>
                  <a:lnTo>
                    <a:pt x="59461" y="0"/>
                  </a:lnTo>
                  <a:lnTo>
                    <a:pt x="259816" y="0"/>
                  </a:lnTo>
                  <a:lnTo>
                    <a:pt x="282962" y="4679"/>
                  </a:lnTo>
                  <a:lnTo>
                    <a:pt x="301863" y="17430"/>
                  </a:lnTo>
                  <a:lnTo>
                    <a:pt x="314605" y="36325"/>
                  </a:lnTo>
                  <a:lnTo>
                    <a:pt x="319278" y="59436"/>
                  </a:lnTo>
                  <a:lnTo>
                    <a:pt x="319278" y="259080"/>
                  </a:lnTo>
                  <a:lnTo>
                    <a:pt x="314605" y="282190"/>
                  </a:lnTo>
                  <a:lnTo>
                    <a:pt x="301863" y="301085"/>
                  </a:lnTo>
                  <a:lnTo>
                    <a:pt x="282962" y="313836"/>
                  </a:lnTo>
                  <a:lnTo>
                    <a:pt x="259816" y="318515"/>
                  </a:lnTo>
                  <a:lnTo>
                    <a:pt x="59461" y="318515"/>
                  </a:lnTo>
                  <a:lnTo>
                    <a:pt x="36315" y="313836"/>
                  </a:lnTo>
                  <a:lnTo>
                    <a:pt x="17414" y="301085"/>
                  </a:lnTo>
                  <a:lnTo>
                    <a:pt x="4672" y="282190"/>
                  </a:lnTo>
                  <a:lnTo>
                    <a:pt x="0" y="259080"/>
                  </a:lnTo>
                  <a:lnTo>
                    <a:pt x="0" y="59436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4117" y="3010407"/>
            <a:ext cx="149098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55" dirty="0">
                <a:solidFill>
                  <a:srgbClr val="404154"/>
                </a:solidFill>
                <a:latin typeface="Palatino Linotype"/>
                <a:cs typeface="Palatino Linotype"/>
              </a:rPr>
              <a:t>Discussion</a:t>
            </a:r>
            <a:r>
              <a:rPr sz="1350" spc="-2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50" dirty="0">
                <a:solidFill>
                  <a:srgbClr val="404154"/>
                </a:solidFill>
                <a:latin typeface="Palatino Linotype"/>
                <a:cs typeface="Palatino Linotype"/>
              </a:rPr>
              <a:t>Points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117" y="3296868"/>
            <a:ext cx="20415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are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root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causes</a:t>
            </a:r>
            <a:r>
              <a:rPr sz="1100" spc="1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of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Green</a:t>
            </a:r>
            <a:r>
              <a:rPr sz="110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Valley's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problems?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404154"/>
                </a:solidFill>
                <a:latin typeface="Microsoft Sans Serif"/>
                <a:cs typeface="Microsoft Sans Serif"/>
              </a:rPr>
              <a:t>How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do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they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interconnect?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0503" y="2980944"/>
            <a:ext cx="323215" cy="323215"/>
            <a:chOff x="3270503" y="2980944"/>
            <a:chExt cx="323215" cy="323215"/>
          </a:xfrm>
        </p:grpSpPr>
        <p:sp>
          <p:nvSpPr>
            <p:cNvPr id="13" name="object 13"/>
            <p:cNvSpPr/>
            <p:nvPr/>
          </p:nvSpPr>
          <p:spPr>
            <a:xfrm>
              <a:off x="3272789" y="298323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259080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59080"/>
                  </a:lnTo>
                  <a:lnTo>
                    <a:pt x="4679" y="282190"/>
                  </a:lnTo>
                  <a:lnTo>
                    <a:pt x="17430" y="301085"/>
                  </a:lnTo>
                  <a:lnTo>
                    <a:pt x="36325" y="313836"/>
                  </a:lnTo>
                  <a:lnTo>
                    <a:pt x="59436" y="318515"/>
                  </a:lnTo>
                  <a:lnTo>
                    <a:pt x="259080" y="318515"/>
                  </a:lnTo>
                  <a:lnTo>
                    <a:pt x="282190" y="313836"/>
                  </a:lnTo>
                  <a:lnTo>
                    <a:pt x="301085" y="301085"/>
                  </a:lnTo>
                  <a:lnTo>
                    <a:pt x="313836" y="282190"/>
                  </a:lnTo>
                  <a:lnTo>
                    <a:pt x="318515" y="259080"/>
                  </a:lnTo>
                  <a:lnTo>
                    <a:pt x="318515" y="59436"/>
                  </a:lnTo>
                  <a:lnTo>
                    <a:pt x="313836" y="36325"/>
                  </a:lnTo>
                  <a:lnTo>
                    <a:pt x="301085" y="17430"/>
                  </a:lnTo>
                  <a:lnTo>
                    <a:pt x="282190" y="4679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2789" y="298323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259080" y="0"/>
                  </a:lnTo>
                  <a:lnTo>
                    <a:pt x="282190" y="4679"/>
                  </a:lnTo>
                  <a:lnTo>
                    <a:pt x="301085" y="17430"/>
                  </a:lnTo>
                  <a:lnTo>
                    <a:pt x="313836" y="36325"/>
                  </a:lnTo>
                  <a:lnTo>
                    <a:pt x="318515" y="59436"/>
                  </a:lnTo>
                  <a:lnTo>
                    <a:pt x="318515" y="259080"/>
                  </a:lnTo>
                  <a:lnTo>
                    <a:pt x="313836" y="282190"/>
                  </a:lnTo>
                  <a:lnTo>
                    <a:pt x="301085" y="301085"/>
                  </a:lnTo>
                  <a:lnTo>
                    <a:pt x="282190" y="313836"/>
                  </a:lnTo>
                  <a:lnTo>
                    <a:pt x="259080" y="318515"/>
                  </a:lnTo>
                  <a:lnTo>
                    <a:pt x="59436" y="318515"/>
                  </a:lnTo>
                  <a:lnTo>
                    <a:pt x="36325" y="313836"/>
                  </a:lnTo>
                  <a:lnTo>
                    <a:pt x="17430" y="301085"/>
                  </a:lnTo>
                  <a:lnTo>
                    <a:pt x="4679" y="282190"/>
                  </a:lnTo>
                  <a:lnTo>
                    <a:pt x="0" y="259080"/>
                  </a:lnTo>
                  <a:lnTo>
                    <a:pt x="0" y="59436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20591" y="3010407"/>
            <a:ext cx="14331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30" dirty="0">
                <a:solidFill>
                  <a:srgbClr val="404154"/>
                </a:solidFill>
                <a:latin typeface="Palatino Linotype"/>
                <a:cs typeface="Palatino Linotype"/>
              </a:rPr>
              <a:t>Strategic</a:t>
            </a:r>
            <a:r>
              <a:rPr sz="1350" spc="85" dirty="0">
                <a:solidFill>
                  <a:srgbClr val="404154"/>
                </a:solidFill>
                <a:latin typeface="Palatino Linotype"/>
                <a:cs typeface="Palatino Linotype"/>
              </a:rPr>
              <a:t> </a:t>
            </a: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Options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0591" y="3296868"/>
            <a:ext cx="21209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Should</a:t>
            </a:r>
            <a:r>
              <a:rPr sz="110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the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cooperative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invest</a:t>
            </a:r>
            <a:r>
              <a:rPr sz="110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11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cold</a:t>
            </a:r>
            <a:r>
              <a:rPr sz="1100" spc="1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storage,</a:t>
            </a:r>
            <a:r>
              <a:rPr sz="1100" spc="2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pursue</a:t>
            </a:r>
            <a:r>
              <a:rPr sz="1100" spc="1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direct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sales,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or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negotiate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better</a:t>
            </a:r>
            <a:r>
              <a:rPr sz="1100" spc="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terms </a:t>
            </a:r>
            <a:r>
              <a:rPr sz="110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with</a:t>
            </a:r>
            <a:r>
              <a:rPr sz="110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existing</a:t>
            </a:r>
            <a:r>
              <a:rPr sz="1100" spc="11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retailers?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46470" y="2980944"/>
            <a:ext cx="323850" cy="323215"/>
            <a:chOff x="6046470" y="2980944"/>
            <a:chExt cx="323850" cy="323215"/>
          </a:xfrm>
        </p:grpSpPr>
        <p:sp>
          <p:nvSpPr>
            <p:cNvPr id="18" name="object 18"/>
            <p:cNvSpPr/>
            <p:nvPr/>
          </p:nvSpPr>
          <p:spPr>
            <a:xfrm>
              <a:off x="6048756" y="2983230"/>
              <a:ext cx="319405" cy="318770"/>
            </a:xfrm>
            <a:custGeom>
              <a:avLst/>
              <a:gdLst/>
              <a:ahLst/>
              <a:cxnLst/>
              <a:rect l="l" t="t" r="r" b="b"/>
              <a:pathLst>
                <a:path w="319404" h="318770">
                  <a:moveTo>
                    <a:pt x="259842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6"/>
                  </a:lnTo>
                  <a:lnTo>
                    <a:pt x="0" y="259080"/>
                  </a:lnTo>
                  <a:lnTo>
                    <a:pt x="4679" y="282190"/>
                  </a:lnTo>
                  <a:lnTo>
                    <a:pt x="17430" y="301085"/>
                  </a:lnTo>
                  <a:lnTo>
                    <a:pt x="36325" y="313836"/>
                  </a:lnTo>
                  <a:lnTo>
                    <a:pt x="59436" y="318515"/>
                  </a:lnTo>
                  <a:lnTo>
                    <a:pt x="259842" y="318515"/>
                  </a:lnTo>
                  <a:lnTo>
                    <a:pt x="282952" y="313836"/>
                  </a:lnTo>
                  <a:lnTo>
                    <a:pt x="301847" y="301085"/>
                  </a:lnTo>
                  <a:lnTo>
                    <a:pt x="314598" y="282190"/>
                  </a:lnTo>
                  <a:lnTo>
                    <a:pt x="319278" y="259080"/>
                  </a:lnTo>
                  <a:lnTo>
                    <a:pt x="319278" y="59436"/>
                  </a:lnTo>
                  <a:lnTo>
                    <a:pt x="314598" y="36325"/>
                  </a:lnTo>
                  <a:lnTo>
                    <a:pt x="301847" y="17430"/>
                  </a:lnTo>
                  <a:lnTo>
                    <a:pt x="282952" y="4679"/>
                  </a:lnTo>
                  <a:lnTo>
                    <a:pt x="259842" y="0"/>
                  </a:lnTo>
                  <a:close/>
                </a:path>
              </a:pathLst>
            </a:custGeom>
            <a:solidFill>
              <a:srgbClr val="D2D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8756" y="2983230"/>
              <a:ext cx="319405" cy="318770"/>
            </a:xfrm>
            <a:custGeom>
              <a:avLst/>
              <a:gdLst/>
              <a:ahLst/>
              <a:cxnLst/>
              <a:rect l="l" t="t" r="r" b="b"/>
              <a:pathLst>
                <a:path w="319404" h="318770">
                  <a:moveTo>
                    <a:pt x="0" y="59436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259842" y="0"/>
                  </a:lnTo>
                  <a:lnTo>
                    <a:pt x="282952" y="4679"/>
                  </a:lnTo>
                  <a:lnTo>
                    <a:pt x="301847" y="17430"/>
                  </a:lnTo>
                  <a:lnTo>
                    <a:pt x="314598" y="36325"/>
                  </a:lnTo>
                  <a:lnTo>
                    <a:pt x="319278" y="59436"/>
                  </a:lnTo>
                  <a:lnTo>
                    <a:pt x="319278" y="259080"/>
                  </a:lnTo>
                  <a:lnTo>
                    <a:pt x="314598" y="282190"/>
                  </a:lnTo>
                  <a:lnTo>
                    <a:pt x="301847" y="301085"/>
                  </a:lnTo>
                  <a:lnTo>
                    <a:pt x="282952" y="313836"/>
                  </a:lnTo>
                  <a:lnTo>
                    <a:pt x="259842" y="318515"/>
                  </a:lnTo>
                  <a:lnTo>
                    <a:pt x="59436" y="318515"/>
                  </a:lnTo>
                  <a:lnTo>
                    <a:pt x="36325" y="313836"/>
                  </a:lnTo>
                  <a:lnTo>
                    <a:pt x="17430" y="301085"/>
                  </a:lnTo>
                  <a:lnTo>
                    <a:pt x="4679" y="282190"/>
                  </a:lnTo>
                  <a:lnTo>
                    <a:pt x="0" y="259080"/>
                  </a:lnTo>
                  <a:lnTo>
                    <a:pt x="0" y="59436"/>
                  </a:lnTo>
                  <a:close/>
                </a:path>
              </a:pathLst>
            </a:custGeom>
            <a:ln w="4572">
              <a:solidFill>
                <a:srgbClr val="B8B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97320" y="2997453"/>
            <a:ext cx="131699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1350" spc="-10" dirty="0">
                <a:solidFill>
                  <a:srgbClr val="404154"/>
                </a:solidFill>
                <a:latin typeface="Palatino Linotype"/>
                <a:cs typeface="Palatino Linotype"/>
              </a:rPr>
              <a:t>Implementation Challenges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97320" y="3518357"/>
            <a:ext cx="20574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100" spc="1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resources</a:t>
            </a:r>
            <a:r>
              <a:rPr sz="1100" spc="10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partnerships</a:t>
            </a:r>
            <a:r>
              <a:rPr sz="1100" spc="2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would</a:t>
            </a:r>
            <a:r>
              <a:rPr sz="1100" spc="1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404154"/>
                </a:solidFill>
                <a:latin typeface="Microsoft Sans Serif"/>
                <a:cs typeface="Microsoft Sans Serif"/>
              </a:rPr>
              <a:t>each </a:t>
            </a:r>
            <a:r>
              <a:rPr sz="110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</a:t>
            </a:r>
            <a:r>
              <a:rPr sz="110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require?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What</a:t>
            </a:r>
            <a:r>
              <a:rPr sz="110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are</a:t>
            </a:r>
            <a:r>
              <a:rPr sz="110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the </a:t>
            </a:r>
            <a:r>
              <a:rPr sz="110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potential</a:t>
            </a:r>
            <a:r>
              <a:rPr sz="1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risks?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2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reencode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-1"/>
            <a:ext cx="3429000" cy="51434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13766" y="372617"/>
            <a:ext cx="390461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dirty="0"/>
              <a:t>Key</a:t>
            </a:r>
            <a:r>
              <a:rPr sz="2350" spc="-150" dirty="0"/>
              <a:t> </a:t>
            </a:r>
            <a:r>
              <a:rPr sz="2350" spc="90" dirty="0"/>
              <a:t>Learnings</a:t>
            </a:r>
            <a:r>
              <a:rPr sz="2350" spc="-145" dirty="0"/>
              <a:t> </a:t>
            </a:r>
            <a:r>
              <a:rPr sz="2350" spc="130" dirty="0"/>
              <a:t>C</a:t>
            </a:r>
            <a:r>
              <a:rPr sz="2350" spc="-140" dirty="0"/>
              <a:t> </a:t>
            </a:r>
            <a:r>
              <a:rPr sz="2350" spc="100" dirty="0"/>
              <a:t>Next</a:t>
            </a:r>
            <a:r>
              <a:rPr sz="2350" spc="-145" dirty="0"/>
              <a:t> </a:t>
            </a:r>
            <a:r>
              <a:rPr sz="2350" spc="75" dirty="0"/>
              <a:t>Steps</a:t>
            </a:r>
            <a:endParaRPr sz="2350"/>
          </a:p>
        </p:txBody>
      </p:sp>
      <p:sp>
        <p:nvSpPr>
          <p:cNvPr id="4" name="object 4"/>
          <p:cNvSpPr txBox="1"/>
          <p:nvPr/>
        </p:nvSpPr>
        <p:spPr>
          <a:xfrm>
            <a:off x="413766" y="1024890"/>
            <a:ext cx="16903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20" dirty="0">
                <a:solidFill>
                  <a:srgbClr val="1B1B27"/>
                </a:solidFill>
                <a:latin typeface="Palatino Linotype"/>
                <a:cs typeface="Palatino Linotype"/>
              </a:rPr>
              <a:t>Summary:</a:t>
            </a:r>
            <a:r>
              <a:rPr sz="1150" spc="50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150" spc="10" dirty="0">
                <a:solidFill>
                  <a:srgbClr val="1B1B27"/>
                </a:solidFill>
                <a:latin typeface="Palatino Linotype"/>
                <a:cs typeface="Palatino Linotype"/>
              </a:rPr>
              <a:t>Core</a:t>
            </a:r>
            <a:r>
              <a:rPr sz="1150" spc="45" dirty="0">
                <a:solidFill>
                  <a:srgbClr val="1B1B27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1B1B27"/>
                </a:solidFill>
                <a:latin typeface="Palatino Linotype"/>
                <a:cs typeface="Palatino Linotype"/>
              </a:rPr>
              <a:t>Insights</a:t>
            </a:r>
            <a:endParaRPr sz="115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766" y="2046986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766" y="2758948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66" y="3469894"/>
            <a:ext cx="10541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240" dirty="0">
                <a:solidFill>
                  <a:srgbClr val="404154"/>
                </a:solidFill>
                <a:latin typeface="Microsoft Sans Serif"/>
                <a:cs typeface="Microsoft Sans Serif"/>
              </a:rPr>
              <a:t>•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766" y="1302969"/>
            <a:ext cx="229552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>
              <a:lnSpc>
                <a:spcPct val="1228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Agro</a:t>
            </a:r>
            <a:r>
              <a:rPr sz="950" spc="7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industries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face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multifaceted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challenges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across</a:t>
            </a:r>
            <a:r>
              <a:rPr sz="950" spc="8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supply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chains,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markets,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technology,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404154"/>
                </a:solidFill>
                <a:latin typeface="Microsoft Sans Serif"/>
                <a:cs typeface="Microsoft Sans Serif"/>
              </a:rPr>
              <a:t>and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regulations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60"/>
              </a:spcBef>
            </a:pP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Solutions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require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integrated</a:t>
            </a:r>
            <a:endParaRPr sz="950">
              <a:latin typeface="Microsoft Sans Serif"/>
              <a:cs typeface="Microsoft Sans Serif"/>
            </a:endParaRPr>
          </a:p>
          <a:p>
            <a:pPr marL="355600" marR="5080">
              <a:lnSpc>
                <a:spcPct val="122800"/>
              </a:lnSpc>
              <a:spcBef>
                <a:spcPts val="5"/>
              </a:spcBef>
            </a:pP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approaches</a:t>
            </a:r>
            <a:r>
              <a:rPr sz="950" spc="12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5" dirty="0">
                <a:solidFill>
                  <a:srgbClr val="404154"/>
                </a:solidFill>
                <a:latin typeface="Microsoft Sans Serif"/>
                <a:cs typeface="Microsoft Sans Serif"/>
              </a:rPr>
              <a:t>combining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infrastructure,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skills</a:t>
            </a:r>
            <a:r>
              <a:rPr sz="9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development,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policy</a:t>
            </a:r>
            <a:r>
              <a:rPr sz="950" spc="8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support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Retail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management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agriculture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demands</a:t>
            </a:r>
            <a:r>
              <a:rPr sz="950" spc="9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5" dirty="0">
                <a:solidFill>
                  <a:srgbClr val="404154"/>
                </a:solidFill>
                <a:latin typeface="Microsoft Sans Serif"/>
                <a:cs typeface="Microsoft Sans Serif"/>
              </a:rPr>
              <a:t>understanding</a:t>
            </a:r>
            <a:r>
              <a:rPr sz="950" spc="10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both </a:t>
            </a:r>
            <a:r>
              <a:rPr sz="950" spc="60" dirty="0">
                <a:solidFill>
                  <a:srgbClr val="404154"/>
                </a:solidFill>
                <a:latin typeface="Microsoft Sans Serif"/>
                <a:cs typeface="Microsoft Sans Serif"/>
              </a:rPr>
              <a:t>farmer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consumer</a:t>
            </a:r>
            <a:r>
              <a:rPr sz="950" spc="500" dirty="0">
                <a:solidFill>
                  <a:srgbClr val="404154"/>
                </a:solidFill>
                <a:latin typeface="Microsoft Sans Serif"/>
                <a:cs typeface="Microsoft Sans Serif"/>
              </a:rPr>
              <a:t>  </a:t>
            </a:r>
            <a:r>
              <a:rPr sz="950" spc="-10" dirty="0">
                <a:solidFill>
                  <a:srgbClr val="404154"/>
                </a:solidFill>
                <a:latin typeface="Microsoft Sans Serif"/>
                <a:cs typeface="Microsoft Sans Serif"/>
              </a:rPr>
              <a:t>perspectives</a:t>
            </a:r>
            <a:endParaRPr sz="950">
              <a:latin typeface="Microsoft Sans Serif"/>
              <a:cs typeface="Microsoft Sans Serif"/>
            </a:endParaRPr>
          </a:p>
          <a:p>
            <a:pPr marL="355600" marR="89535">
              <a:lnSpc>
                <a:spcPct val="122600"/>
              </a:lnSpc>
            </a:pP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Technology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can</a:t>
            </a:r>
            <a:r>
              <a:rPr sz="950" spc="9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bridge</a:t>
            </a:r>
            <a:r>
              <a:rPr sz="950" spc="5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20" dirty="0">
                <a:solidFill>
                  <a:srgbClr val="404154"/>
                </a:solidFill>
                <a:latin typeface="Microsoft Sans Serif"/>
                <a:cs typeface="Microsoft Sans Serif"/>
              </a:rPr>
              <a:t>gaps</a:t>
            </a:r>
            <a:r>
              <a:rPr sz="950" spc="7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but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requires</a:t>
            </a:r>
            <a:r>
              <a:rPr sz="950" spc="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50" dirty="0">
                <a:solidFill>
                  <a:srgbClr val="404154"/>
                </a:solidFill>
                <a:latin typeface="Microsoft Sans Serif"/>
                <a:cs typeface="Microsoft Sans Serif"/>
              </a:rPr>
              <a:t>investment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10" dirty="0">
                <a:solidFill>
                  <a:srgbClr val="404154"/>
                </a:solidFill>
                <a:latin typeface="Microsoft Sans Serif"/>
                <a:cs typeface="Microsoft Sans Serif"/>
              </a:rPr>
              <a:t>in</a:t>
            </a:r>
            <a:r>
              <a:rPr sz="950" spc="65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training</a:t>
            </a:r>
            <a:endParaRPr sz="95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950" dirty="0">
                <a:solidFill>
                  <a:srgbClr val="404154"/>
                </a:solidFill>
                <a:latin typeface="Microsoft Sans Serif"/>
                <a:cs typeface="Microsoft Sans Serif"/>
              </a:rPr>
              <a:t>and</a:t>
            </a:r>
            <a:r>
              <a:rPr sz="950" spc="130" dirty="0">
                <a:solidFill>
                  <a:srgbClr val="404154"/>
                </a:solidFill>
                <a:latin typeface="Microsoft Sans Serif"/>
                <a:cs typeface="Microsoft Sans Serif"/>
              </a:rPr>
              <a:t> </a:t>
            </a:r>
            <a:r>
              <a:rPr sz="950" spc="40" dirty="0">
                <a:solidFill>
                  <a:srgbClr val="404154"/>
                </a:solidFill>
                <a:latin typeface="Microsoft Sans Serif"/>
                <a:cs typeface="Microsoft Sans Serif"/>
              </a:rPr>
              <a:t>connectivity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10661" y="1053846"/>
            <a:ext cx="2283460" cy="3573779"/>
            <a:chOff x="3010661" y="1053846"/>
            <a:chExt cx="2283460" cy="3573779"/>
          </a:xfrm>
        </p:grpSpPr>
        <p:sp>
          <p:nvSpPr>
            <p:cNvPr id="10" name="object 10"/>
            <p:cNvSpPr/>
            <p:nvPr/>
          </p:nvSpPr>
          <p:spPr>
            <a:xfrm>
              <a:off x="3010661" y="1053846"/>
              <a:ext cx="2283460" cy="3573779"/>
            </a:xfrm>
            <a:custGeom>
              <a:avLst/>
              <a:gdLst/>
              <a:ahLst/>
              <a:cxnLst/>
              <a:rect l="l" t="t" r="r" b="b"/>
              <a:pathLst>
                <a:path w="2283460" h="3573779">
                  <a:moveTo>
                    <a:pt x="2231771" y="0"/>
                  </a:moveTo>
                  <a:lnTo>
                    <a:pt x="51181" y="0"/>
                  </a:lnTo>
                  <a:lnTo>
                    <a:pt x="31236" y="4014"/>
                  </a:lnTo>
                  <a:lnTo>
                    <a:pt x="14970" y="14970"/>
                  </a:lnTo>
                  <a:lnTo>
                    <a:pt x="4014" y="31236"/>
                  </a:lnTo>
                  <a:lnTo>
                    <a:pt x="0" y="51180"/>
                  </a:lnTo>
                  <a:lnTo>
                    <a:pt x="0" y="3522599"/>
                  </a:lnTo>
                  <a:lnTo>
                    <a:pt x="4014" y="3542522"/>
                  </a:lnTo>
                  <a:lnTo>
                    <a:pt x="14970" y="3558790"/>
                  </a:lnTo>
                  <a:lnTo>
                    <a:pt x="31236" y="3569758"/>
                  </a:lnTo>
                  <a:lnTo>
                    <a:pt x="51181" y="3573779"/>
                  </a:lnTo>
                  <a:lnTo>
                    <a:pt x="2231771" y="3573779"/>
                  </a:lnTo>
                  <a:lnTo>
                    <a:pt x="2251715" y="3569758"/>
                  </a:lnTo>
                  <a:lnTo>
                    <a:pt x="2267981" y="3558790"/>
                  </a:lnTo>
                  <a:lnTo>
                    <a:pt x="2278937" y="3542522"/>
                  </a:lnTo>
                  <a:lnTo>
                    <a:pt x="2282952" y="3522599"/>
                  </a:lnTo>
                  <a:lnTo>
                    <a:pt x="2282952" y="51180"/>
                  </a:lnTo>
                  <a:lnTo>
                    <a:pt x="2278937" y="31236"/>
                  </a:lnTo>
                  <a:lnTo>
                    <a:pt x="2267981" y="14970"/>
                  </a:lnTo>
                  <a:lnTo>
                    <a:pt x="2251715" y="4014"/>
                  </a:lnTo>
                  <a:lnTo>
                    <a:pt x="2231771" y="0"/>
                  </a:lnTo>
                  <a:close/>
                </a:path>
              </a:pathLst>
            </a:custGeom>
            <a:solidFill>
              <a:srgbClr val="BAC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 descr="preencode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2581" y="1217676"/>
              <a:ext cx="190499" cy="15163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432302" y="1173225"/>
            <a:ext cx="169798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Palatino Linotype"/>
                <a:cs typeface="Palatino Linotype"/>
              </a:rPr>
              <a:t>Take-Home</a:t>
            </a:r>
            <a:r>
              <a:rPr sz="1150" spc="280" dirty="0">
                <a:latin typeface="Palatino Linotype"/>
                <a:cs typeface="Palatino Linotype"/>
              </a:rPr>
              <a:t> </a:t>
            </a:r>
            <a:r>
              <a:rPr sz="1150" spc="-10" dirty="0">
                <a:latin typeface="Palatino Linotype"/>
                <a:cs typeface="Palatino Linotype"/>
              </a:rPr>
              <a:t>Assignment</a:t>
            </a:r>
            <a:endParaRPr sz="11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2302" y="1641550"/>
            <a:ext cx="1716405" cy="1270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</a:pPr>
            <a:r>
              <a:rPr sz="950" dirty="0">
                <a:latin typeface="Microsoft Sans Serif"/>
                <a:cs typeface="Microsoft Sans Serif"/>
              </a:rPr>
              <a:t>Visit</a:t>
            </a:r>
            <a:r>
              <a:rPr sz="950" spc="65" dirty="0">
                <a:latin typeface="Microsoft Sans Serif"/>
                <a:cs typeface="Microsoft Sans Serif"/>
              </a:rPr>
              <a:t> </a:t>
            </a:r>
            <a:r>
              <a:rPr sz="950" dirty="0">
                <a:latin typeface="Microsoft Sans Serif"/>
                <a:cs typeface="Microsoft Sans Serif"/>
              </a:rPr>
              <a:t>a</a:t>
            </a:r>
            <a:r>
              <a:rPr sz="950" spc="90" dirty="0">
                <a:latin typeface="Microsoft Sans Serif"/>
                <a:cs typeface="Microsoft Sans Serif"/>
              </a:rPr>
              <a:t> </a:t>
            </a:r>
            <a:r>
              <a:rPr sz="950" dirty="0">
                <a:latin typeface="Microsoft Sans Serif"/>
                <a:cs typeface="Microsoft Sans Serif"/>
              </a:rPr>
              <a:t>local</a:t>
            </a:r>
            <a:r>
              <a:rPr sz="950" spc="110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agribusiness </a:t>
            </a:r>
            <a:r>
              <a:rPr sz="950" spc="60" dirty="0">
                <a:latin typeface="Microsoft Sans Serif"/>
                <a:cs typeface="Microsoft Sans Serif"/>
              </a:rPr>
              <a:t>(farm,</a:t>
            </a:r>
            <a:r>
              <a:rPr sz="950" spc="110" dirty="0">
                <a:latin typeface="Microsoft Sans Serif"/>
                <a:cs typeface="Microsoft Sans Serif"/>
              </a:rPr>
              <a:t> </a:t>
            </a:r>
            <a:r>
              <a:rPr sz="950" spc="20" dirty="0">
                <a:latin typeface="Microsoft Sans Serif"/>
                <a:cs typeface="Microsoft Sans Serif"/>
              </a:rPr>
              <a:t>cooperative,</a:t>
            </a:r>
            <a:r>
              <a:rPr sz="950" spc="90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or </a:t>
            </a:r>
            <a:r>
              <a:rPr sz="950" spc="30" dirty="0">
                <a:latin typeface="Microsoft Sans Serif"/>
                <a:cs typeface="Microsoft Sans Serif"/>
              </a:rPr>
              <a:t>agricultural</a:t>
            </a:r>
            <a:r>
              <a:rPr sz="950" spc="130" dirty="0">
                <a:latin typeface="Microsoft Sans Serif"/>
                <a:cs typeface="Microsoft Sans Serif"/>
              </a:rPr>
              <a:t> </a:t>
            </a:r>
            <a:r>
              <a:rPr sz="950" spc="30" dirty="0">
                <a:latin typeface="Microsoft Sans Serif"/>
                <a:cs typeface="Microsoft Sans Serif"/>
              </a:rPr>
              <a:t>retail</a:t>
            </a:r>
            <a:r>
              <a:rPr sz="950" spc="95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shop). </a:t>
            </a:r>
            <a:r>
              <a:rPr sz="950" spc="50" dirty="0">
                <a:latin typeface="Microsoft Sans Serif"/>
                <a:cs typeface="Microsoft Sans Serif"/>
              </a:rPr>
              <a:t>Interview</a:t>
            </a:r>
            <a:r>
              <a:rPr sz="950" spc="-15" dirty="0">
                <a:latin typeface="Microsoft Sans Serif"/>
                <a:cs typeface="Microsoft Sans Serif"/>
              </a:rPr>
              <a:t> </a:t>
            </a:r>
            <a:r>
              <a:rPr sz="950" spc="65" dirty="0">
                <a:latin typeface="Microsoft Sans Serif"/>
                <a:cs typeface="Microsoft Sans Serif"/>
              </a:rPr>
              <a:t>the</a:t>
            </a:r>
            <a:r>
              <a:rPr sz="950" spc="-15" dirty="0">
                <a:latin typeface="Microsoft Sans Serif"/>
                <a:cs typeface="Microsoft Sans Serif"/>
              </a:rPr>
              <a:t> </a:t>
            </a:r>
            <a:r>
              <a:rPr sz="950" spc="45" dirty="0">
                <a:latin typeface="Microsoft Sans Serif"/>
                <a:cs typeface="Microsoft Sans Serif"/>
              </a:rPr>
              <a:t>manager</a:t>
            </a:r>
            <a:r>
              <a:rPr sz="950" dirty="0">
                <a:latin typeface="Microsoft Sans Serif"/>
                <a:cs typeface="Microsoft Sans Serif"/>
              </a:rPr>
              <a:t> </a:t>
            </a:r>
            <a:r>
              <a:rPr sz="950" spc="50" dirty="0">
                <a:latin typeface="Microsoft Sans Serif"/>
                <a:cs typeface="Microsoft Sans Serif"/>
              </a:rPr>
              <a:t>about </a:t>
            </a:r>
            <a:r>
              <a:rPr sz="950" spc="55" dirty="0">
                <a:latin typeface="Microsoft Sans Serif"/>
                <a:cs typeface="Microsoft Sans Serif"/>
              </a:rPr>
              <a:t>their</a:t>
            </a:r>
            <a:r>
              <a:rPr sz="950" spc="-25" dirty="0">
                <a:latin typeface="Microsoft Sans Serif"/>
                <a:cs typeface="Microsoft Sans Serif"/>
              </a:rPr>
              <a:t> </a:t>
            </a:r>
            <a:r>
              <a:rPr sz="950" spc="80" dirty="0">
                <a:latin typeface="Microsoft Sans Serif"/>
                <a:cs typeface="Microsoft Sans Serif"/>
              </a:rPr>
              <a:t>top</a:t>
            </a:r>
            <a:r>
              <a:rPr sz="950" spc="-10" dirty="0">
                <a:latin typeface="Microsoft Sans Serif"/>
                <a:cs typeface="Microsoft Sans Serif"/>
              </a:rPr>
              <a:t> </a:t>
            </a:r>
            <a:r>
              <a:rPr sz="950" spc="50" dirty="0">
                <a:latin typeface="Microsoft Sans Serif"/>
                <a:cs typeface="Microsoft Sans Serif"/>
              </a:rPr>
              <a:t>three</a:t>
            </a:r>
            <a:r>
              <a:rPr sz="950" spc="-30" dirty="0">
                <a:latin typeface="Microsoft Sans Serif"/>
                <a:cs typeface="Microsoft Sans Serif"/>
              </a:rPr>
              <a:t> </a:t>
            </a:r>
            <a:r>
              <a:rPr sz="950" spc="35" dirty="0">
                <a:latin typeface="Microsoft Sans Serif"/>
                <a:cs typeface="Microsoft Sans Serif"/>
              </a:rPr>
              <a:t>operational </a:t>
            </a:r>
            <a:r>
              <a:rPr sz="950" spc="10" dirty="0">
                <a:latin typeface="Microsoft Sans Serif"/>
                <a:cs typeface="Microsoft Sans Serif"/>
              </a:rPr>
              <a:t>challenges.</a:t>
            </a:r>
            <a:r>
              <a:rPr sz="950" spc="45" dirty="0">
                <a:latin typeface="Microsoft Sans Serif"/>
                <a:cs typeface="Microsoft Sans Serif"/>
              </a:rPr>
              <a:t> </a:t>
            </a:r>
            <a:r>
              <a:rPr sz="950" spc="10" dirty="0">
                <a:latin typeface="Microsoft Sans Serif"/>
                <a:cs typeface="Microsoft Sans Serif"/>
              </a:rPr>
              <a:t>Prepare</a:t>
            </a:r>
            <a:r>
              <a:rPr sz="950" spc="55" dirty="0">
                <a:latin typeface="Microsoft Sans Serif"/>
                <a:cs typeface="Microsoft Sans Serif"/>
              </a:rPr>
              <a:t> </a:t>
            </a:r>
            <a:r>
              <a:rPr sz="950" spc="10" dirty="0">
                <a:latin typeface="Microsoft Sans Serif"/>
                <a:cs typeface="Microsoft Sans Serif"/>
              </a:rPr>
              <a:t>a</a:t>
            </a:r>
            <a:r>
              <a:rPr sz="950" spc="70" dirty="0">
                <a:latin typeface="Microsoft Sans Serif"/>
                <a:cs typeface="Microsoft Sans Serif"/>
              </a:rPr>
              <a:t> </a:t>
            </a:r>
            <a:r>
              <a:rPr sz="950" spc="60" dirty="0">
                <a:latin typeface="Microsoft Sans Serif"/>
                <a:cs typeface="Microsoft Sans Serif"/>
              </a:rPr>
              <a:t>2-</a:t>
            </a:r>
            <a:r>
              <a:rPr sz="950" spc="-20" dirty="0">
                <a:latin typeface="Microsoft Sans Serif"/>
                <a:cs typeface="Microsoft Sans Serif"/>
              </a:rPr>
              <a:t>page </a:t>
            </a:r>
            <a:r>
              <a:rPr sz="950" spc="55" dirty="0">
                <a:latin typeface="Microsoft Sans Serif"/>
                <a:cs typeface="Microsoft Sans Serif"/>
              </a:rPr>
              <a:t>report</a:t>
            </a:r>
            <a:r>
              <a:rPr sz="950" spc="5" dirty="0">
                <a:latin typeface="Microsoft Sans Serif"/>
                <a:cs typeface="Microsoft Sans Serif"/>
              </a:rPr>
              <a:t> </a:t>
            </a:r>
            <a:r>
              <a:rPr sz="950" spc="50" dirty="0">
                <a:latin typeface="Microsoft Sans Serif"/>
                <a:cs typeface="Microsoft Sans Serif"/>
              </a:rPr>
              <a:t>with: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2302" y="3037332"/>
            <a:ext cx="1047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65" dirty="0">
                <a:latin typeface="Microsoft Sans Serif"/>
                <a:cs typeface="Microsoft Sans Serif"/>
              </a:rPr>
              <a:t>1.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2302" y="3004261"/>
            <a:ext cx="175069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7329">
              <a:lnSpc>
                <a:spcPct val="122600"/>
              </a:lnSpc>
              <a:spcBef>
                <a:spcPts val="100"/>
              </a:spcBef>
            </a:pPr>
            <a:r>
              <a:rPr sz="950" spc="10" dirty="0">
                <a:latin typeface="Microsoft Sans Serif"/>
                <a:cs typeface="Microsoft Sans Serif"/>
              </a:rPr>
              <a:t>Problem</a:t>
            </a:r>
            <a:r>
              <a:rPr sz="950" spc="170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description </a:t>
            </a:r>
            <a:r>
              <a:rPr sz="950" dirty="0">
                <a:latin typeface="Microsoft Sans Serif"/>
                <a:cs typeface="Microsoft Sans Serif"/>
              </a:rPr>
              <a:t>and</a:t>
            </a:r>
            <a:r>
              <a:rPr sz="950" spc="130" dirty="0">
                <a:latin typeface="Microsoft Sans Serif"/>
                <a:cs typeface="Microsoft Sans Serif"/>
              </a:rPr>
              <a:t> </a:t>
            </a:r>
            <a:r>
              <a:rPr sz="950" spc="50" dirty="0">
                <a:latin typeface="Microsoft Sans Serif"/>
                <a:cs typeface="Microsoft Sans Serif"/>
              </a:rPr>
              <a:t>impact</a:t>
            </a:r>
            <a:endParaRPr sz="95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22600"/>
              </a:lnSpc>
              <a:spcBef>
                <a:spcPts val="5"/>
              </a:spcBef>
              <a:buAutoNum type="arabicPeriod" startAt="2"/>
              <a:tabLst>
                <a:tab pos="355600" algn="l"/>
              </a:tabLst>
            </a:pPr>
            <a:r>
              <a:rPr sz="950" spc="20" dirty="0">
                <a:latin typeface="Microsoft Sans Serif"/>
                <a:cs typeface="Microsoft Sans Serif"/>
              </a:rPr>
              <a:t>Proposed</a:t>
            </a:r>
            <a:r>
              <a:rPr sz="950" spc="90" dirty="0">
                <a:latin typeface="Microsoft Sans Serif"/>
                <a:cs typeface="Microsoft Sans Serif"/>
              </a:rPr>
              <a:t> </a:t>
            </a:r>
            <a:r>
              <a:rPr sz="950" spc="20" dirty="0">
                <a:latin typeface="Microsoft Sans Serif"/>
                <a:cs typeface="Microsoft Sans Serif"/>
              </a:rPr>
              <a:t>solutions</a:t>
            </a:r>
            <a:r>
              <a:rPr sz="950" spc="95" dirty="0">
                <a:latin typeface="Microsoft Sans Serif"/>
                <a:cs typeface="Microsoft Sans Serif"/>
              </a:rPr>
              <a:t> </a:t>
            </a:r>
            <a:r>
              <a:rPr sz="950" spc="45" dirty="0">
                <a:latin typeface="Microsoft Sans Serif"/>
                <a:cs typeface="Microsoft Sans Serif"/>
              </a:rPr>
              <a:t>with </a:t>
            </a:r>
            <a:r>
              <a:rPr sz="950" spc="40" dirty="0">
                <a:latin typeface="Microsoft Sans Serif"/>
                <a:cs typeface="Microsoft Sans Serif"/>
              </a:rPr>
              <a:t>justification</a:t>
            </a:r>
            <a:endParaRPr sz="950">
              <a:latin typeface="Microsoft Sans Serif"/>
              <a:cs typeface="Microsoft Sans Serif"/>
            </a:endParaRPr>
          </a:p>
          <a:p>
            <a:pPr marL="355600" marR="167640" indent="-342900">
              <a:lnSpc>
                <a:spcPts val="1410"/>
              </a:lnSpc>
              <a:spcBef>
                <a:spcPts val="80"/>
              </a:spcBef>
              <a:buAutoNum type="arabicPeriod" startAt="2"/>
              <a:tabLst>
                <a:tab pos="355600" algn="l"/>
              </a:tabLst>
            </a:pPr>
            <a:r>
              <a:rPr sz="950" spc="60" dirty="0">
                <a:latin typeface="Microsoft Sans Serif"/>
                <a:cs typeface="Microsoft Sans Serif"/>
              </a:rPr>
              <a:t>Implementation</a:t>
            </a:r>
            <a:r>
              <a:rPr sz="950" spc="15" dirty="0">
                <a:latin typeface="Microsoft Sans Serif"/>
                <a:cs typeface="Microsoft Sans Serif"/>
              </a:rPr>
              <a:t> </a:t>
            </a:r>
            <a:r>
              <a:rPr sz="950" spc="-20" dirty="0">
                <a:latin typeface="Microsoft Sans Serif"/>
                <a:cs typeface="Microsoft Sans Serif"/>
              </a:rPr>
              <a:t>plan </a:t>
            </a:r>
            <a:r>
              <a:rPr sz="950" spc="-10" dirty="0">
                <a:latin typeface="Microsoft Sans Serif"/>
                <a:cs typeface="Microsoft Sans Serif"/>
              </a:rPr>
              <a:t>outline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2302" y="4292091"/>
            <a:ext cx="10414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0" dirty="0">
                <a:latin typeface="Arial"/>
                <a:cs typeface="Arial"/>
              </a:rPr>
              <a:t>Due: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950" spc="55" dirty="0">
                <a:latin typeface="Microsoft Sans Serif"/>
                <a:cs typeface="Microsoft Sans Serif"/>
              </a:rPr>
              <a:t>Next</a:t>
            </a:r>
            <a:r>
              <a:rPr sz="950" spc="-15" dirty="0">
                <a:latin typeface="Microsoft Sans Serif"/>
                <a:cs typeface="Microsoft Sans Serif"/>
              </a:rPr>
              <a:t> </a:t>
            </a:r>
            <a:r>
              <a:rPr sz="950" spc="-10" dirty="0">
                <a:latin typeface="Microsoft Sans Serif"/>
                <a:cs typeface="Microsoft Sans Serif"/>
              </a:rPr>
              <a:t>session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1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33350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782</Words>
  <Application>Microsoft Office PowerPoint</Application>
  <PresentationFormat>On-screen Show (16:9)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Problems Faced by Agro Industries</vt:lpstr>
      <vt:lpstr>What We'll Explore Today</vt:lpstr>
      <vt:lpstr>Supply Chain Disruptions</vt:lpstr>
      <vt:lpstr>Market Access C Pricing Challenges</vt:lpstr>
      <vt:lpstr>Technology Adoption Barriers</vt:lpstr>
      <vt:lpstr>Engagement Acti  ities</vt:lpstr>
      <vt:lpstr>Design Thinking Workshop</vt:lpstr>
      <vt:lpstr>Real-World Scenario Analysis</vt:lpstr>
      <vt:lpstr>Key Learnings C Next Steps</vt:lpstr>
      <vt:lpstr>Questions, Reflections C 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Faced by Agro Industries</dc:title>
  <cp:lastModifiedBy>ARATHY SURESH </cp:lastModifiedBy>
  <cp:revision>1</cp:revision>
  <dcterms:created xsi:type="dcterms:W3CDTF">2026-05-13T06:04:24Z</dcterms:created>
  <dcterms:modified xsi:type="dcterms:W3CDTF">2026-05-13T06:05:20Z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2026-05-13T00:00:00Z</vt:filetime>
  </property>
  <property fmtid="{D5CDD505-2E9C-101B-9397-08002B2CF9AE}" pid="4" name="Creator">
    <vt:lpwstr>Microsoft® PowerPoint® 2019</vt:lpwstr>
  </property>
  <property fmtid="{D5CDD505-2E9C-101B-9397-08002B2CF9AE}" pid="5" name="LastSaved">
    <vt:filetime>2026-05-13T00:00:00Z</vt:filetime>
  </property>
  <property fmtid="{D5CDD505-2E9C-101B-9397-08002B2CF9AE}" pid="6" name="Producer">
    <vt:lpwstr>Adobe PDF Services</vt:lpwstr>
  </property>
</Properties>
</file>