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 snapToObjects="1"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5/7/2026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5/7/2026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5/7/2026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5/7/2026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5/7/2026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5/7/2026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5/7/2026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5/7/2026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5/7/2026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5/7/2026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5/7/2026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pPr/>
              <a:t>5/7/2026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Puzzles in Build and Release Management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DevOps | CI/CD | Deployment | Release Governance</a:t>
            </a:r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89520" y="91440"/>
            <a:ext cx="1097280" cy="654279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Puzzle 9: Same Commit Different Output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 b="1"/>
            </a:pPr>
            <a:r>
              <a:t>Scenario:</a:t>
            </a:r>
          </a:p>
          <a:p>
            <a:pPr lvl="1">
              <a:defRPr sz="1600"/>
            </a:pPr>
            <a:r>
              <a:t>Same commit built twice produces different binaries.</a:t>
            </a:r>
          </a:p>
          <a:p>
            <a:pPr>
              <a:defRPr sz="1800" b="1"/>
            </a:pPr>
            <a:r>
              <a:t>Puzzle Question:</a:t>
            </a:r>
          </a:p>
          <a:p>
            <a:pPr lvl="1">
              <a:defRPr sz="1600"/>
            </a:pPr>
            <a:r>
              <a:t>How is this possible? How to achieve deterministic builds?</a:t>
            </a:r>
          </a:p>
          <a:p>
            <a:pPr>
              <a:defRPr sz="1800" b="1"/>
            </a:pPr>
            <a:r>
              <a:t>Solution / Learning:</a:t>
            </a:r>
          </a:p>
          <a:p>
            <a:pPr lvl="1">
              <a:defRPr sz="1600"/>
            </a:pPr>
            <a:r>
              <a:t>Timestamps, non-pinned dependencies, random ordering. Use locked dependencies, reproducible builds, and containerized environments.</a:t>
            </a:r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89520" y="91440"/>
            <a:ext cx="1097280" cy="654279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Puzzle 10: Unauthorized Release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 b="1"/>
            </a:pPr>
            <a:r>
              <a:t>Scenario:</a:t>
            </a:r>
          </a:p>
          <a:p>
            <a:pPr lvl="1">
              <a:defRPr sz="1600"/>
            </a:pPr>
            <a:r>
              <a:t>A release happened without manager approval.</a:t>
            </a:r>
          </a:p>
          <a:p>
            <a:pPr>
              <a:defRPr sz="1800" b="1"/>
            </a:pPr>
            <a:r>
              <a:t>Puzzle Question:</a:t>
            </a:r>
          </a:p>
          <a:p>
            <a:pPr lvl="1">
              <a:defRPr sz="1600"/>
            </a:pPr>
            <a:r>
              <a:t>What is missing in pipeline governance?</a:t>
            </a:r>
          </a:p>
          <a:p>
            <a:pPr>
              <a:defRPr sz="1800" b="1"/>
            </a:pPr>
            <a:r>
              <a:t>Solution / Learning:</a:t>
            </a:r>
          </a:p>
          <a:p>
            <a:pPr lvl="1">
              <a:defRPr sz="1600"/>
            </a:pPr>
            <a:r>
              <a:t>Missing approval gates/RBAC. Use manual approval stage, RBAC, audit trails, and release policies.</a:t>
            </a:r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89520" y="91440"/>
            <a:ext cx="1097280" cy="654279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Puzzle 11: Configuration Drift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 b="1"/>
            </a:pPr>
            <a:r>
              <a:t>Scenario:</a:t>
            </a:r>
          </a:p>
          <a:p>
            <a:pPr lvl="1">
              <a:defRPr sz="1600"/>
            </a:pPr>
            <a:r>
              <a:t>Application works in staging but fails in production even with same artifact.</a:t>
            </a:r>
          </a:p>
          <a:p>
            <a:pPr>
              <a:defRPr sz="1800" b="1"/>
            </a:pPr>
            <a:r>
              <a:t>Puzzle Question:</a:t>
            </a:r>
          </a:p>
          <a:p>
            <a:pPr lvl="1">
              <a:defRPr sz="1600"/>
            </a:pPr>
            <a:r>
              <a:t>Why?</a:t>
            </a:r>
          </a:p>
          <a:p>
            <a:pPr>
              <a:defRPr sz="1800" b="1"/>
            </a:pPr>
            <a:r>
              <a:t>Solution / Learning:</a:t>
            </a:r>
          </a:p>
          <a:p>
            <a:pPr lvl="1">
              <a:defRPr sz="1600"/>
            </a:pPr>
            <a:r>
              <a:t>Environment differences in OS patches, firewall rules, secrets. Use IaC, config-as-code, and environment parity checks.</a:t>
            </a:r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89520" y="91440"/>
            <a:ext cx="1097280" cy="654279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Puzzle 12: Hotfix Overwrites Features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 b="1"/>
            </a:pPr>
            <a:r>
              <a:t>Scenario:</a:t>
            </a:r>
          </a:p>
          <a:p>
            <a:pPr lvl="1">
              <a:defRPr sz="1600"/>
            </a:pPr>
            <a:r>
              <a:t>Hotfix deployed fixed bug but removed new feature.</a:t>
            </a:r>
          </a:p>
          <a:p>
            <a:pPr>
              <a:defRPr sz="1800" b="1"/>
            </a:pPr>
            <a:r>
              <a:t>Puzzle Question:</a:t>
            </a:r>
          </a:p>
          <a:p>
            <a:pPr lvl="1">
              <a:defRPr sz="1600"/>
            </a:pPr>
            <a:r>
              <a:t>Why?</a:t>
            </a:r>
          </a:p>
          <a:p>
            <a:pPr>
              <a:defRPr sz="1800" b="1"/>
            </a:pPr>
            <a:r>
              <a:t>Solution / Learning:</a:t>
            </a:r>
          </a:p>
          <a:p>
            <a:pPr lvl="1">
              <a:defRPr sz="1600"/>
            </a:pPr>
            <a:r>
              <a:t>Hotfix branch created from older release. Use correct branching strategy, cherry-picking, and merge fixes back to main branch.</a:t>
            </a:r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89520" y="91440"/>
            <a:ext cx="1097280" cy="654279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Puzzle 13: Wrong Environment Deployment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 b="1"/>
            </a:pPr>
            <a:r>
              <a:t>Scenario:</a:t>
            </a:r>
          </a:p>
          <a:p>
            <a:pPr lvl="1">
              <a:defRPr sz="1600"/>
            </a:pPr>
            <a:r>
              <a:t>QA build accidentally deployed to Production.</a:t>
            </a:r>
          </a:p>
          <a:p>
            <a:pPr>
              <a:defRPr sz="1800" b="1"/>
            </a:pPr>
            <a:r>
              <a:t>Puzzle Question:</a:t>
            </a:r>
          </a:p>
          <a:p>
            <a:pPr lvl="1">
              <a:defRPr sz="1600"/>
            </a:pPr>
            <a:r>
              <a:t>How can pipelines prevent this?</a:t>
            </a:r>
          </a:p>
          <a:p>
            <a:pPr>
              <a:defRPr sz="1800" b="1"/>
            </a:pPr>
            <a:r>
              <a:t>Solution / Learning:</a:t>
            </a:r>
          </a:p>
          <a:p>
            <a:pPr lvl="1">
              <a:defRPr sz="1600"/>
            </a:pPr>
            <a:r>
              <a:t>Use environment protection rules, approvals, separate credentials, and naming conventions. Implement promotion pipelines.</a:t>
            </a:r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89520" y="91440"/>
            <a:ext cx="1097280" cy="654279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Puzzle 14: Secrets Exposed in Logs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 b="1"/>
            </a:pPr>
            <a:r>
              <a:t>Scenario:</a:t>
            </a:r>
          </a:p>
          <a:p>
            <a:pPr lvl="1">
              <a:defRPr sz="1600"/>
            </a:pPr>
            <a:r>
              <a:t>Pipeline printed database password in console logs.</a:t>
            </a:r>
          </a:p>
          <a:p>
            <a:pPr>
              <a:defRPr sz="1800" b="1"/>
            </a:pPr>
            <a:r>
              <a:t>Puzzle Question:</a:t>
            </a:r>
          </a:p>
          <a:p>
            <a:pPr lvl="1">
              <a:defRPr sz="1600"/>
            </a:pPr>
            <a:r>
              <a:t>How to prevent secrets leakage?</a:t>
            </a:r>
          </a:p>
          <a:p>
            <a:pPr>
              <a:defRPr sz="1800" b="1"/>
            </a:pPr>
            <a:r>
              <a:t>Solution / Learning:</a:t>
            </a:r>
          </a:p>
          <a:p>
            <a:pPr lvl="1">
              <a:defRPr sz="1600"/>
            </a:pPr>
            <a:r>
              <a:t>Use secret masking, vault integration, restricted access, and avoid echo/print in scripts.</a:t>
            </a:r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89520" y="91440"/>
            <a:ext cx="1097280" cy="654279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Puzzle 15: Docker Image Tag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 b="1"/>
            </a:pPr>
            <a:r>
              <a:t>Scenario:</a:t>
            </a:r>
          </a:p>
          <a:p>
            <a:pPr lvl="1">
              <a:defRPr sz="1600"/>
            </a:pPr>
            <a:r>
              <a:t>Production pulled Docker image 'latest' and unexpected changes happened.</a:t>
            </a:r>
          </a:p>
          <a:p>
            <a:pPr>
              <a:defRPr sz="1800" b="1"/>
            </a:pPr>
            <a:r>
              <a:t>Puzzle Question:</a:t>
            </a:r>
          </a:p>
          <a:p>
            <a:pPr lvl="1">
              <a:defRPr sz="1600"/>
            </a:pPr>
            <a:r>
              <a:t>Why is 'latest' dangerous?</a:t>
            </a:r>
          </a:p>
          <a:p>
            <a:pPr>
              <a:defRPr sz="1800" b="1"/>
            </a:pPr>
            <a:r>
              <a:t>Solution / Learning:</a:t>
            </a:r>
          </a:p>
          <a:p>
            <a:pPr lvl="1">
              <a:defRPr sz="1600"/>
            </a:pPr>
            <a:r>
              <a:t>Tags are mutable. Use immutable version tags (commit hash/semantic version) and image signing.</a:t>
            </a:r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89520" y="91440"/>
            <a:ext cx="1097280" cy="654279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Puzzle 16: Kubernetes Deployment Stuck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 b="1"/>
            </a:pPr>
            <a:r>
              <a:t>Scenario:</a:t>
            </a:r>
          </a:p>
          <a:p>
            <a:pPr lvl="1">
              <a:defRPr sz="1600"/>
            </a:pPr>
            <a:r>
              <a:t>Kubernetes rollout hangs with pods in CrashLoopBackOff.</a:t>
            </a:r>
          </a:p>
          <a:p>
            <a:pPr>
              <a:defRPr sz="1800" b="1"/>
            </a:pPr>
            <a:r>
              <a:t>Puzzle Question:</a:t>
            </a:r>
          </a:p>
          <a:p>
            <a:pPr lvl="1">
              <a:defRPr sz="1600"/>
            </a:pPr>
            <a:r>
              <a:t>How to debug and prevent?</a:t>
            </a:r>
          </a:p>
          <a:p>
            <a:pPr>
              <a:defRPr sz="1800" b="1"/>
            </a:pPr>
            <a:r>
              <a:t>Solution / Learning:</a:t>
            </a:r>
          </a:p>
          <a:p>
            <a:pPr lvl="1">
              <a:defRPr sz="1600"/>
            </a:pPr>
            <a:r>
              <a:t>Check logs/events, readiness probes, resource limits. Use health checks, staging tests, and automated rollback.</a:t>
            </a:r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89520" y="91440"/>
            <a:ext cx="1097280" cy="654279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Puzzle 17: Dependency Download Failure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 b="1"/>
            </a:pPr>
            <a:r>
              <a:t>Scenario:</a:t>
            </a:r>
          </a:p>
          <a:p>
            <a:pPr lvl="1">
              <a:defRPr sz="1600"/>
            </a:pPr>
            <a:r>
              <a:t>Pipeline fails randomly due to Maven/NPM dependency download timeout.</a:t>
            </a:r>
          </a:p>
          <a:p>
            <a:pPr>
              <a:defRPr sz="1800" b="1"/>
            </a:pPr>
            <a:r>
              <a:t>Puzzle Question:</a:t>
            </a:r>
          </a:p>
          <a:p>
            <a:pPr lvl="1">
              <a:defRPr sz="1600"/>
            </a:pPr>
            <a:r>
              <a:t>How to stabilize builds?</a:t>
            </a:r>
          </a:p>
          <a:p>
            <a:pPr>
              <a:defRPr sz="1800" b="1"/>
            </a:pPr>
            <a:r>
              <a:t>Solution / Learning:</a:t>
            </a:r>
          </a:p>
          <a:p>
            <a:pPr lvl="1">
              <a:defRPr sz="1600"/>
            </a:pPr>
            <a:r>
              <a:t>Use local artifact caching, mirror repositories, increase retry logic, and use dependency proxy.</a:t>
            </a:r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89520" y="91440"/>
            <a:ext cx="1097280" cy="654279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Puzzle 18: Release Notes Mismatch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 b="1"/>
            </a:pPr>
            <a:r>
              <a:t>Scenario:</a:t>
            </a:r>
          </a:p>
          <a:p>
            <a:pPr lvl="1">
              <a:defRPr sz="1600"/>
            </a:pPr>
            <a:r>
              <a:t>Release notes mention features not present in production.</a:t>
            </a:r>
          </a:p>
          <a:p>
            <a:pPr>
              <a:defRPr sz="1800" b="1"/>
            </a:pPr>
            <a:r>
              <a:t>Puzzle Question:</a:t>
            </a:r>
          </a:p>
          <a:p>
            <a:pPr lvl="1">
              <a:defRPr sz="1600"/>
            </a:pPr>
            <a:r>
              <a:t>Why mismatch happens?</a:t>
            </a:r>
          </a:p>
          <a:p>
            <a:pPr>
              <a:defRPr sz="1800" b="1"/>
            </a:pPr>
            <a:r>
              <a:t>Solution / Learning:</a:t>
            </a:r>
          </a:p>
          <a:p>
            <a:pPr lvl="1">
              <a:defRPr sz="1600"/>
            </a:pPr>
            <a:r>
              <a:t>Manual notes, wrong branch tagging. Automate release notes from Git commits and link artifacts to commit ID.</a:t>
            </a:r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89520" y="91440"/>
            <a:ext cx="1097280" cy="65427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Puzzle 1: Version Confusion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 b="1"/>
            </a:pPr>
            <a:r>
              <a:t>Scenario:</a:t>
            </a:r>
          </a:p>
          <a:p>
            <a:pPr lvl="1">
              <a:defRPr sz="1600"/>
            </a:pPr>
            <a:r>
              <a:t>Production was running v2.4.9. A hotfix v2.4.10 was deployed. Later, someone deployed v2.4.8 accidentally and failures started.</a:t>
            </a:r>
          </a:p>
          <a:p>
            <a:pPr>
              <a:defRPr sz="1800" b="1"/>
            </a:pPr>
            <a:r>
              <a:t>Puzzle Question:</a:t>
            </a:r>
          </a:p>
          <a:p>
            <a:pPr lvl="1">
              <a:defRPr sz="1600"/>
            </a:pPr>
            <a:r>
              <a:t>How can this happen even with CI/CD? How to prevent deploying older versions?</a:t>
            </a:r>
          </a:p>
          <a:p>
            <a:pPr>
              <a:defRPr sz="1800" b="1"/>
            </a:pPr>
            <a:r>
              <a:t>Solution / Learning:</a:t>
            </a:r>
          </a:p>
          <a:p>
            <a:pPr lvl="1">
              <a:defRPr sz="1600"/>
            </a:pPr>
            <a:r>
              <a:t>Enforce artifact immutability, release tagging, deployment approvals, and version constraints. Use Git tags + artifact repository policies.</a:t>
            </a:r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89520" y="91440"/>
            <a:ext cx="1097280" cy="654279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Puzzle 19: Build Number Reset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 b="1"/>
            </a:pPr>
            <a:r>
              <a:t>Scenario:</a:t>
            </a:r>
          </a:p>
          <a:p>
            <a:pPr lvl="1">
              <a:defRPr sz="1600"/>
            </a:pPr>
            <a:r>
              <a:t>After Jenkins restart, build numbers reset causing confusion in tracking.</a:t>
            </a:r>
          </a:p>
          <a:p>
            <a:pPr>
              <a:defRPr sz="1800" b="1"/>
            </a:pPr>
            <a:r>
              <a:t>Puzzle Question:</a:t>
            </a:r>
          </a:p>
          <a:p>
            <a:pPr lvl="1">
              <a:defRPr sz="1600"/>
            </a:pPr>
            <a:r>
              <a:t>How to avoid it?</a:t>
            </a:r>
          </a:p>
          <a:p>
            <a:pPr>
              <a:defRPr sz="1800" b="1"/>
            </a:pPr>
            <a:r>
              <a:t>Solution / Learning:</a:t>
            </a:r>
          </a:p>
          <a:p>
            <a:pPr lvl="1">
              <a:defRPr sz="1600"/>
            </a:pPr>
            <a:r>
              <a:t>Use semantic versioning, store build metadata externally, and use Git commit hashes for traceability.</a:t>
            </a:r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89520" y="91440"/>
            <a:ext cx="1097280" cy="654279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Puzzle 20: Partial Rollout Failure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 b="1"/>
            </a:pPr>
            <a:r>
              <a:t>Scenario:</a:t>
            </a:r>
          </a:p>
          <a:p>
            <a:pPr lvl="1">
              <a:defRPr sz="1600"/>
            </a:pPr>
            <a:r>
              <a:t>Canary deployment passed for 10% users but failed when scaled to 100%.</a:t>
            </a:r>
          </a:p>
          <a:p>
            <a:pPr>
              <a:defRPr sz="1800" b="1"/>
            </a:pPr>
            <a:r>
              <a:t>Puzzle Question:</a:t>
            </a:r>
          </a:p>
          <a:p>
            <a:pPr lvl="1">
              <a:defRPr sz="1600"/>
            </a:pPr>
            <a:r>
              <a:t>What could be the reason?</a:t>
            </a:r>
          </a:p>
          <a:p>
            <a:pPr>
              <a:defRPr sz="1800" b="1"/>
            </a:pPr>
            <a:r>
              <a:t>Solution / Learning:</a:t>
            </a:r>
          </a:p>
          <a:p>
            <a:pPr lvl="1">
              <a:defRPr sz="1600"/>
            </a:pPr>
            <a:r>
              <a:t>Load-related issues, DB connection pool, caching, rate limits. Perform load testing and progressive rollout monitoring.</a:t>
            </a:r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89520" y="91440"/>
            <a:ext cx="1097280" cy="654279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Puzzle 21: Test Passed but Bug Exists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 b="1"/>
            </a:pPr>
            <a:r>
              <a:t>Scenario:</a:t>
            </a:r>
          </a:p>
          <a:p>
            <a:pPr lvl="1">
              <a:defRPr sz="1600"/>
            </a:pPr>
            <a:r>
              <a:t>All automated tests passed, but production has a major bug.</a:t>
            </a:r>
          </a:p>
          <a:p>
            <a:pPr>
              <a:defRPr sz="1800" b="1"/>
            </a:pPr>
            <a:r>
              <a:t>Puzzle Question:</a:t>
            </a:r>
          </a:p>
          <a:p>
            <a:pPr lvl="1">
              <a:defRPr sz="1600"/>
            </a:pPr>
            <a:r>
              <a:t>How can this happen?</a:t>
            </a:r>
          </a:p>
          <a:p>
            <a:pPr>
              <a:defRPr sz="1800" b="1"/>
            </a:pPr>
            <a:r>
              <a:t>Solution / Learning:</a:t>
            </a:r>
          </a:p>
          <a:p>
            <a:pPr lvl="1">
              <a:defRPr sz="1600"/>
            </a:pPr>
            <a:r>
              <a:t>Tests may not cover edge cases, environment mismatch. Improve test coverage, add integration tests, and chaos testing.</a:t>
            </a:r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89520" y="91440"/>
            <a:ext cx="1097280" cy="654279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Puzzle 22: Artifact Tampering Risk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 b="1"/>
            </a:pPr>
            <a:r>
              <a:t>Scenario:</a:t>
            </a:r>
          </a:p>
          <a:p>
            <a:pPr lvl="1">
              <a:defRPr sz="1600"/>
            </a:pPr>
            <a:r>
              <a:t>Someone modified artifact in repository without changing source code.</a:t>
            </a:r>
          </a:p>
          <a:p>
            <a:pPr>
              <a:defRPr sz="1800" b="1"/>
            </a:pPr>
            <a:r>
              <a:t>Puzzle Question:</a:t>
            </a:r>
          </a:p>
          <a:p>
            <a:pPr lvl="1">
              <a:defRPr sz="1600"/>
            </a:pPr>
            <a:r>
              <a:t>How to prevent artifact tampering?</a:t>
            </a:r>
          </a:p>
          <a:p>
            <a:pPr>
              <a:defRPr sz="1800" b="1"/>
            </a:pPr>
            <a:r>
              <a:t>Solution / Learning:</a:t>
            </a:r>
          </a:p>
          <a:p>
            <a:pPr lvl="1">
              <a:defRPr sz="1600"/>
            </a:pPr>
            <a:r>
              <a:t>Use checksum validation, signed artifacts, RBAC, immutable storage, and audit logging in artifact repository.</a:t>
            </a:r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89520" y="91440"/>
            <a:ext cx="1097280" cy="65427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Puzzle 2: Missing Artifact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 b="1"/>
            </a:pPr>
            <a:r>
              <a:t>Scenario:</a:t>
            </a:r>
          </a:p>
          <a:p>
            <a:pPr lvl="1">
              <a:defRPr sz="1600"/>
            </a:pPr>
            <a:r>
              <a:t>Build pipeline shows SUCCESS, but release pipeline fails: 'Artifact not found in repository'.</a:t>
            </a:r>
          </a:p>
          <a:p>
            <a:pPr>
              <a:defRPr sz="1800" b="1"/>
            </a:pPr>
            <a:r>
              <a:t>Puzzle Question:</a:t>
            </a:r>
          </a:p>
          <a:p>
            <a:pPr lvl="1">
              <a:defRPr sz="1600"/>
            </a:pPr>
            <a:r>
              <a:t>Why can build succeed but artifact is missing?</a:t>
            </a:r>
          </a:p>
          <a:p>
            <a:pPr>
              <a:defRPr sz="1800" b="1"/>
            </a:pPr>
            <a:r>
              <a:t>Solution / Learning:</a:t>
            </a:r>
          </a:p>
          <a:p>
            <a:pPr lvl="1">
              <a:defRPr sz="1600"/>
            </a:pPr>
            <a:r>
              <a:t>Artifact upload step may fail, permissions issue, retention policy cleanup, wrong artifact naming, or incorrect repository path.</a:t>
            </a:r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89520" y="91440"/>
            <a:ext cx="1097280" cy="654279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Puzzle 3: Works on Developer Machine Only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 b="1"/>
            </a:pPr>
            <a:r>
              <a:t>Scenario:</a:t>
            </a:r>
          </a:p>
          <a:p>
            <a:pPr lvl="1">
              <a:defRPr sz="1600"/>
            </a:pPr>
            <a:r>
              <a:t>App builds successfully on one developer system but fails in Jenkins with dependency errors.</a:t>
            </a:r>
          </a:p>
          <a:p>
            <a:pPr>
              <a:defRPr sz="1800" b="1"/>
            </a:pPr>
            <a:r>
              <a:t>Puzzle Question:</a:t>
            </a:r>
          </a:p>
          <a:p>
            <a:pPr lvl="1">
              <a:defRPr sz="1600"/>
            </a:pPr>
            <a:r>
              <a:t>What are the reasons and how to make builds reproducible?</a:t>
            </a:r>
          </a:p>
          <a:p>
            <a:pPr>
              <a:defRPr sz="1800" b="1"/>
            </a:pPr>
            <a:r>
              <a:t>Solution / Learning:</a:t>
            </a:r>
          </a:p>
          <a:p>
            <a:pPr lvl="1">
              <a:defRPr sz="1600"/>
            </a:pPr>
            <a:r>
              <a:t>Different OS/library versions, missing lock files, cached dependencies. Use Docker builds, dependency pinning, and standard build scripts.</a:t>
            </a:r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89520" y="91440"/>
            <a:ext cx="1097280" cy="654279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Puzzle 4: Deployment Success but App Crash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 b="1"/>
            </a:pPr>
            <a:r>
              <a:t>Scenario:</a:t>
            </a:r>
          </a:p>
          <a:p>
            <a:pPr lvl="1">
              <a:defRPr sz="1600"/>
            </a:pPr>
            <a:r>
              <a:t>Deployment completed, but app crashes with error: Environment variable DB_PASSWORD not found.</a:t>
            </a:r>
          </a:p>
          <a:p>
            <a:pPr>
              <a:defRPr sz="1800" b="1"/>
            </a:pPr>
            <a:r>
              <a:t>Puzzle Question:</a:t>
            </a:r>
          </a:p>
          <a:p>
            <a:pPr lvl="1">
              <a:defRPr sz="1600"/>
            </a:pPr>
            <a:r>
              <a:t>Why pipeline didn’t catch this issue? How to validate before release?</a:t>
            </a:r>
          </a:p>
          <a:p>
            <a:pPr>
              <a:defRPr sz="1800" b="1"/>
            </a:pPr>
            <a:r>
              <a:t>Solution / Learning:</a:t>
            </a:r>
          </a:p>
          <a:p>
            <a:pPr lvl="1">
              <a:defRPr sz="1600"/>
            </a:pPr>
            <a:r>
              <a:t>Pipeline validates deployment, not runtime config. Use config validation tests, secrets management, pre-deployment checks, and smoke tests.</a:t>
            </a:r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89520" y="91440"/>
            <a:ext cx="1097280" cy="654279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Puzzle 5: Ghost Release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 b="1"/>
            </a:pPr>
            <a:r>
              <a:t>Scenario:</a:t>
            </a:r>
          </a:p>
          <a:p>
            <a:pPr lvl="1">
              <a:defRPr sz="1600"/>
            </a:pPr>
            <a:r>
              <a:t>Issue occurred at 11:30 PM. Release notes show deployment at 10 PM. DevOps claims no deployment happened.</a:t>
            </a:r>
          </a:p>
          <a:p>
            <a:pPr>
              <a:defRPr sz="1800" b="1"/>
            </a:pPr>
            <a:r>
              <a:t>Puzzle Question:</a:t>
            </a:r>
          </a:p>
          <a:p>
            <a:pPr lvl="1">
              <a:defRPr sz="1600"/>
            </a:pPr>
            <a:r>
              <a:t>How can code change without recorded deployment?</a:t>
            </a:r>
          </a:p>
          <a:p>
            <a:pPr>
              <a:defRPr sz="1800" b="1"/>
            </a:pPr>
            <a:r>
              <a:t>Solution / Learning:</a:t>
            </a:r>
          </a:p>
          <a:p>
            <a:pPr lvl="1">
              <a:defRPr sz="1600"/>
            </a:pPr>
            <a:r>
              <a:t>Auto-scaling instances may pull new images, manual patching, or config drift. Use audit logs, immutable infra, and GitOps practices.</a:t>
            </a:r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89520" y="91440"/>
            <a:ext cx="1097280" cy="654279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Puzzle 6: Two Releases One Server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 b="1"/>
            </a:pPr>
            <a:r>
              <a:t>Scenario:</a:t>
            </a:r>
          </a:p>
          <a:p>
            <a:pPr lvl="1">
              <a:defRPr sz="1600"/>
            </a:pPr>
            <a:r>
              <a:t>Team A deployed at 3 PM. Team B deployed at 3:05 PM. Production shows mixed features.</a:t>
            </a:r>
          </a:p>
          <a:p>
            <a:pPr>
              <a:defRPr sz="1800" b="1"/>
            </a:pPr>
            <a:r>
              <a:t>Puzzle Question:</a:t>
            </a:r>
          </a:p>
          <a:p>
            <a:pPr lvl="1">
              <a:defRPr sz="1600"/>
            </a:pPr>
            <a:r>
              <a:t>How is it possible? How to prevent it?</a:t>
            </a:r>
          </a:p>
          <a:p>
            <a:pPr>
              <a:defRPr sz="1800" b="1"/>
            </a:pPr>
            <a:r>
              <a:t>Solution / Learning:</a:t>
            </a:r>
          </a:p>
          <a:p>
            <a:pPr lvl="1">
              <a:defRPr sz="1600"/>
            </a:pPr>
            <a:r>
              <a:t>Partial deployment or shared services. Use blue-green deployments, atomic releases, and release locking mechanisms.</a:t>
            </a:r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89520" y="91440"/>
            <a:ext cx="1097280" cy="654279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Puzzle 7: Infinite Pipeline Trigger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 b="1"/>
            </a:pPr>
            <a:r>
              <a:t>Scenario:</a:t>
            </a:r>
          </a:p>
          <a:p>
            <a:pPr lvl="1">
              <a:defRPr sz="1600"/>
            </a:pPr>
            <a:r>
              <a:t>Pipeline triggers after every commit, but one commit causes infinite pipeline executions.</a:t>
            </a:r>
          </a:p>
          <a:p>
            <a:pPr>
              <a:defRPr sz="1800" b="1"/>
            </a:pPr>
            <a:r>
              <a:t>Puzzle Question:</a:t>
            </a:r>
          </a:p>
          <a:p>
            <a:pPr lvl="1">
              <a:defRPr sz="1600"/>
            </a:pPr>
            <a:r>
              <a:t>What configuration mistake causes this?</a:t>
            </a:r>
          </a:p>
          <a:p>
            <a:pPr>
              <a:defRPr sz="1800" b="1"/>
            </a:pPr>
            <a:r>
              <a:t>Solution / Learning:</a:t>
            </a:r>
          </a:p>
          <a:p>
            <a:pPr lvl="1">
              <a:defRPr sz="1600"/>
            </a:pPr>
            <a:r>
              <a:t>Pipeline commits build metadata back to same branch triggering again. Exclude CI commits or use separate branch for pipeline updates.</a:t>
            </a:r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89520" y="91440"/>
            <a:ext cx="1097280" cy="654279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Puzzle 8: Rollback Trap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 b="1"/>
            </a:pPr>
            <a:r>
              <a:t>Scenario:</a:t>
            </a:r>
          </a:p>
          <a:p>
            <a:pPr lvl="1">
              <a:defRPr sz="1600"/>
            </a:pPr>
            <a:r>
              <a:t>Rollback failed because database schema was already modified.</a:t>
            </a:r>
          </a:p>
          <a:p>
            <a:pPr>
              <a:defRPr sz="1800" b="1"/>
            </a:pPr>
            <a:r>
              <a:t>Puzzle Question:</a:t>
            </a:r>
          </a:p>
          <a:p>
            <a:pPr lvl="1">
              <a:defRPr sz="1600"/>
            </a:pPr>
            <a:r>
              <a:t>Why is rollback difficult? Best strategy?</a:t>
            </a:r>
          </a:p>
          <a:p>
            <a:pPr>
              <a:defRPr sz="1800" b="1"/>
            </a:pPr>
            <a:r>
              <a:t>Solution / Learning:</a:t>
            </a:r>
          </a:p>
          <a:p>
            <a:pPr lvl="1">
              <a:defRPr sz="1600"/>
            </a:pPr>
            <a:r>
              <a:t>DB changes are hard to reverse. Use backward-compatible migrations, feature flags, versioned schema changes, and rollback scripts.</a:t>
            </a:r>
          </a:p>
        </p:txBody>
      </p:sp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89520" y="91440"/>
            <a:ext cx="1097280" cy="65427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1215</Words>
  <Application>Microsoft Macintosh PowerPoint</Application>
  <PresentationFormat>On-screen Show (4:3)</PresentationFormat>
  <Paragraphs>156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Puzzles in Build and Release Management</vt:lpstr>
      <vt:lpstr>Puzzle 1: Version Confusion</vt:lpstr>
      <vt:lpstr>Puzzle 2: Missing Artifact</vt:lpstr>
      <vt:lpstr>Puzzle 3: Works on Developer Machine Only</vt:lpstr>
      <vt:lpstr>Puzzle 4: Deployment Success but App Crash</vt:lpstr>
      <vt:lpstr>Puzzle 5: Ghost Release</vt:lpstr>
      <vt:lpstr>Puzzle 6: Two Releases One Server</vt:lpstr>
      <vt:lpstr>Puzzle 7: Infinite Pipeline Trigger</vt:lpstr>
      <vt:lpstr>Puzzle 8: Rollback Trap</vt:lpstr>
      <vt:lpstr>Puzzle 9: Same Commit Different Output</vt:lpstr>
      <vt:lpstr>Puzzle 10: Unauthorized Release</vt:lpstr>
      <vt:lpstr>Puzzle 11: Configuration Drift</vt:lpstr>
      <vt:lpstr>Puzzle 12: Hotfix Overwrites Features</vt:lpstr>
      <vt:lpstr>Puzzle 13: Wrong Environment Deployment</vt:lpstr>
      <vt:lpstr>Puzzle 14: Secrets Exposed in Logs</vt:lpstr>
      <vt:lpstr>Puzzle 15: Docker Image Tag Problem</vt:lpstr>
      <vt:lpstr>Puzzle 16: Kubernetes Deployment Stuck</vt:lpstr>
      <vt:lpstr>Puzzle 17: Dependency Download Failure</vt:lpstr>
      <vt:lpstr>Puzzle 18: Release Notes Mismatch</vt:lpstr>
      <vt:lpstr>Puzzle 19: Build Number Reset</vt:lpstr>
      <vt:lpstr>Puzzle 20: Partial Rollout Failure</vt:lpstr>
      <vt:lpstr>Puzzle 21: Test Passed but Bug Exists</vt:lpstr>
      <vt:lpstr>Puzzle 22: Artifact Tampering Risk</vt:lpstr>
    </vt:vector>
  </TitlesOfParts>
  <Manager/>
  <Company/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Puzzles in Build and Release Management</dc:title>
  <dc:subject/>
  <dc:creator/>
  <cp:keywords/>
  <dc:description>generated using python-pptx</dc:description>
  <cp:lastModifiedBy>admin</cp:lastModifiedBy>
  <cp:revision>2</cp:revision>
  <dcterms:created xsi:type="dcterms:W3CDTF">2013-01-27T09:14:16Z</dcterms:created>
  <dcterms:modified xsi:type="dcterms:W3CDTF">2026-05-07T08:52:27Z</dcterms:modified>
  <cp:category/>
</cp:coreProperties>
</file>