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32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3" r:id="rId6"/>
    <p:sldId id="264" r:id="rId7"/>
    <p:sldId id="265" r:id="rId8"/>
    <p:sldId id="267" r:id="rId9"/>
    <p:sldId id="268" r:id="rId10"/>
    <p:sldId id="266" r:id="rId11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iTEYjjU1/fIRL0UMs4ojtEcxCv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D23A6"/>
    <a:srgbClr val="39C6E7"/>
    <a:srgbClr val="8CE838"/>
    <a:srgbClr val="7BE1EF"/>
    <a:srgbClr val="66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51" d="100"/>
          <a:sy n="51" d="100"/>
        </p:scale>
        <p:origin x="-1854" y="-7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1627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2242054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="" xmlns:p14="http://schemas.microsoft.com/office/powerpoint/2010/main" val="2242054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195640"/>
            <a:ext cx="15544800" cy="2205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829300"/>
            <a:ext cx="12801600" cy="26289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2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8800" y="411959"/>
            <a:ext cx="4114800" cy="8777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11959"/>
            <a:ext cx="12039600" cy="87772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6610352"/>
            <a:ext cx="15544800" cy="2043113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4360072"/>
            <a:ext cx="15544800" cy="2250281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41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283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24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566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207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849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490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132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400302"/>
            <a:ext cx="8077200" cy="678894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96400" y="2400302"/>
            <a:ext cx="8077200" cy="678894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302671"/>
            <a:ext cx="8080376" cy="959643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15" indent="0">
              <a:buNone/>
              <a:defRPr sz="3600" b="1"/>
            </a:lvl2pPr>
            <a:lvl3pPr marL="1632832" indent="0">
              <a:buNone/>
              <a:defRPr sz="3200" b="1"/>
            </a:lvl3pPr>
            <a:lvl4pPr marL="2449246" indent="0">
              <a:buNone/>
              <a:defRPr sz="2900" b="1"/>
            </a:lvl4pPr>
            <a:lvl5pPr marL="3265661" indent="0">
              <a:buNone/>
              <a:defRPr sz="2900" b="1"/>
            </a:lvl5pPr>
            <a:lvl6pPr marL="4082078" indent="0">
              <a:buNone/>
              <a:defRPr sz="2900" b="1"/>
            </a:lvl6pPr>
            <a:lvl7pPr marL="4898493" indent="0">
              <a:buNone/>
              <a:defRPr sz="2900" b="1"/>
            </a:lvl7pPr>
            <a:lvl8pPr marL="5714908" indent="0">
              <a:buNone/>
              <a:defRPr sz="2900" b="1"/>
            </a:lvl8pPr>
            <a:lvl9pPr marL="6531325" indent="0">
              <a:buNone/>
              <a:defRPr sz="2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3262313"/>
            <a:ext cx="8080376" cy="5926932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3" y="2302671"/>
            <a:ext cx="8083550" cy="959643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15" indent="0">
              <a:buNone/>
              <a:defRPr sz="3600" b="1"/>
            </a:lvl2pPr>
            <a:lvl3pPr marL="1632832" indent="0">
              <a:buNone/>
              <a:defRPr sz="3200" b="1"/>
            </a:lvl3pPr>
            <a:lvl4pPr marL="2449246" indent="0">
              <a:buNone/>
              <a:defRPr sz="2900" b="1"/>
            </a:lvl4pPr>
            <a:lvl5pPr marL="3265661" indent="0">
              <a:buNone/>
              <a:defRPr sz="2900" b="1"/>
            </a:lvl5pPr>
            <a:lvl6pPr marL="4082078" indent="0">
              <a:buNone/>
              <a:defRPr sz="2900" b="1"/>
            </a:lvl6pPr>
            <a:lvl7pPr marL="4898493" indent="0">
              <a:buNone/>
              <a:defRPr sz="2900" b="1"/>
            </a:lvl7pPr>
            <a:lvl8pPr marL="5714908" indent="0">
              <a:buNone/>
              <a:defRPr sz="2900" b="1"/>
            </a:lvl8pPr>
            <a:lvl9pPr marL="6531325" indent="0">
              <a:buNone/>
              <a:defRPr sz="2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3" y="3262313"/>
            <a:ext cx="8083550" cy="5926932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3" y="409575"/>
            <a:ext cx="6016626" cy="1743075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409577"/>
            <a:ext cx="10223500" cy="8779670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3" y="2152652"/>
            <a:ext cx="6016626" cy="7036595"/>
          </a:xfrm>
        </p:spPr>
        <p:txBody>
          <a:bodyPr/>
          <a:lstStyle>
            <a:lvl1pPr marL="0" indent="0">
              <a:buNone/>
              <a:defRPr sz="2500"/>
            </a:lvl1pPr>
            <a:lvl2pPr marL="816415" indent="0">
              <a:buNone/>
              <a:defRPr sz="2100"/>
            </a:lvl2pPr>
            <a:lvl3pPr marL="1632832" indent="0">
              <a:buNone/>
              <a:defRPr sz="1800"/>
            </a:lvl3pPr>
            <a:lvl4pPr marL="2449246" indent="0">
              <a:buNone/>
              <a:defRPr sz="1600"/>
            </a:lvl4pPr>
            <a:lvl5pPr marL="3265661" indent="0">
              <a:buNone/>
              <a:defRPr sz="1600"/>
            </a:lvl5pPr>
            <a:lvl6pPr marL="4082078" indent="0">
              <a:buNone/>
              <a:defRPr sz="1600"/>
            </a:lvl6pPr>
            <a:lvl7pPr marL="4898493" indent="0">
              <a:buNone/>
              <a:defRPr sz="1600"/>
            </a:lvl7pPr>
            <a:lvl8pPr marL="5714908" indent="0">
              <a:buNone/>
              <a:defRPr sz="1600"/>
            </a:lvl8pPr>
            <a:lvl9pPr marL="6531325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7200900"/>
            <a:ext cx="10972800" cy="850107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919163"/>
            <a:ext cx="10972800" cy="6172200"/>
          </a:xfrm>
        </p:spPr>
        <p:txBody>
          <a:bodyPr/>
          <a:lstStyle>
            <a:lvl1pPr marL="0" indent="0">
              <a:buNone/>
              <a:defRPr sz="5700"/>
            </a:lvl1pPr>
            <a:lvl2pPr marL="816415" indent="0">
              <a:buNone/>
              <a:defRPr sz="5000"/>
            </a:lvl2pPr>
            <a:lvl3pPr marL="1632832" indent="0">
              <a:buNone/>
              <a:defRPr sz="4300"/>
            </a:lvl3pPr>
            <a:lvl4pPr marL="2449246" indent="0">
              <a:buNone/>
              <a:defRPr sz="3600"/>
            </a:lvl4pPr>
            <a:lvl5pPr marL="3265661" indent="0">
              <a:buNone/>
              <a:defRPr sz="3600"/>
            </a:lvl5pPr>
            <a:lvl6pPr marL="4082078" indent="0">
              <a:buNone/>
              <a:defRPr sz="3600"/>
            </a:lvl6pPr>
            <a:lvl7pPr marL="4898493" indent="0">
              <a:buNone/>
              <a:defRPr sz="3600"/>
            </a:lvl7pPr>
            <a:lvl8pPr marL="5714908" indent="0">
              <a:buNone/>
              <a:defRPr sz="3600"/>
            </a:lvl8pPr>
            <a:lvl9pPr marL="6531325" indent="0">
              <a:buNone/>
              <a:defRPr sz="3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8051007"/>
            <a:ext cx="10972800" cy="1207293"/>
          </a:xfrm>
        </p:spPr>
        <p:txBody>
          <a:bodyPr/>
          <a:lstStyle>
            <a:lvl1pPr marL="0" indent="0">
              <a:buNone/>
              <a:defRPr sz="2500"/>
            </a:lvl1pPr>
            <a:lvl2pPr marL="816415" indent="0">
              <a:buNone/>
              <a:defRPr sz="2100"/>
            </a:lvl2pPr>
            <a:lvl3pPr marL="1632832" indent="0">
              <a:buNone/>
              <a:defRPr sz="1800"/>
            </a:lvl3pPr>
            <a:lvl4pPr marL="2449246" indent="0">
              <a:buNone/>
              <a:defRPr sz="1600"/>
            </a:lvl4pPr>
            <a:lvl5pPr marL="3265661" indent="0">
              <a:buNone/>
              <a:defRPr sz="1600"/>
            </a:lvl5pPr>
            <a:lvl6pPr marL="4082078" indent="0">
              <a:buNone/>
              <a:defRPr sz="1600"/>
            </a:lvl6pPr>
            <a:lvl7pPr marL="4898493" indent="0">
              <a:buNone/>
              <a:defRPr sz="1600"/>
            </a:lvl7pPr>
            <a:lvl8pPr marL="5714908" indent="0">
              <a:buNone/>
              <a:defRPr sz="1600"/>
            </a:lvl8pPr>
            <a:lvl9pPr marL="6531325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411957"/>
            <a:ext cx="16459200" cy="1714500"/>
          </a:xfrm>
          <a:prstGeom prst="rect">
            <a:avLst/>
          </a:prstGeom>
        </p:spPr>
        <p:txBody>
          <a:bodyPr vert="horz" lIns="163283" tIns="81642" rIns="163283" bIns="8164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00302"/>
            <a:ext cx="16459200" cy="6788945"/>
          </a:xfrm>
          <a:prstGeom prst="rect">
            <a:avLst/>
          </a:prstGeom>
        </p:spPr>
        <p:txBody>
          <a:bodyPr vert="horz" lIns="163283" tIns="81642" rIns="163283" bIns="8164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9534527"/>
            <a:ext cx="4267200" cy="547688"/>
          </a:xfrm>
          <a:prstGeom prst="rect">
            <a:avLst/>
          </a:prstGeom>
        </p:spPr>
        <p:txBody>
          <a:bodyPr vert="horz" lIns="163283" tIns="81642" rIns="163283" bIns="81642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48400" y="9534527"/>
            <a:ext cx="5791200" cy="547688"/>
          </a:xfrm>
          <a:prstGeom prst="rect">
            <a:avLst/>
          </a:prstGeom>
        </p:spPr>
        <p:txBody>
          <a:bodyPr vert="horz" lIns="163283" tIns="81642" rIns="163283" bIns="81642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106400" y="9534527"/>
            <a:ext cx="4267200" cy="547688"/>
          </a:xfrm>
          <a:prstGeom prst="rect">
            <a:avLst/>
          </a:prstGeom>
        </p:spPr>
        <p:txBody>
          <a:bodyPr vert="horz" lIns="163283" tIns="81642" rIns="163283" bIns="81642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ctr" defTabSz="1632832" rtl="0" eaLnBrk="1" latinLnBrk="0" hangingPunct="1">
        <a:spcBef>
          <a:spcPct val="0"/>
        </a:spcBef>
        <a:buNone/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2313" indent="-612313" algn="l" defTabSz="1632832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6675" indent="-510260" algn="l" defTabSz="1632832" rtl="0" eaLnBrk="1" latinLnBrk="0" hangingPunct="1">
        <a:spcBef>
          <a:spcPct val="20000"/>
        </a:spcBef>
        <a:buFont typeface="Arial" pitchFamily="34" charset="0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41039" indent="-408207" algn="l" defTabSz="1632832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454" indent="-408207" algn="l" defTabSz="1632832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869" indent="-408207" algn="l" defTabSz="1632832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286" indent="-408207" algn="l" defTabSz="1632832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700" indent="-408207" algn="l" defTabSz="1632832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115" indent="-408207" algn="l" defTabSz="1632832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532" indent="-408207" algn="l" defTabSz="1632832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15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32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46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61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078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493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08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25" algn="l" defTabSz="163283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/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"/>
          <p:cNvSpPr/>
          <p:nvPr/>
        </p:nvSpPr>
        <p:spPr>
          <a:xfrm flipH="1">
            <a:off x="18288000" y="0"/>
            <a:ext cx="45720" cy="10287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4" tIns="91424" rIns="91424" bIns="91424" anchor="ctr" anchorCtr="0">
            <a:noAutofit/>
          </a:bodyPr>
          <a:lstStyle/>
          <a:p>
            <a:endParaRPr/>
          </a:p>
        </p:txBody>
      </p:sp>
      <p:pic>
        <p:nvPicPr>
          <p:cNvPr id="169" name="Google Shape;16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851545" y="355000"/>
            <a:ext cx="2148470" cy="1298612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"/>
          <p:cNvSpPr txBox="1"/>
          <p:nvPr/>
        </p:nvSpPr>
        <p:spPr>
          <a:xfrm>
            <a:off x="-317242" y="6965681"/>
            <a:ext cx="156210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Cambria"/>
                <a:ea typeface="Cambria"/>
                <a:cs typeface="Cambria"/>
                <a:sym typeface="Cambria"/>
              </a:rPr>
              <a:t>  </a:t>
            </a:r>
            <a:endParaRPr sz="3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74" name="Google Shape;174;p1"/>
          <p:cNvSpPr txBox="1"/>
          <p:nvPr/>
        </p:nvSpPr>
        <p:spPr>
          <a:xfrm>
            <a:off x="1225532" y="498263"/>
            <a:ext cx="14996160" cy="3600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300000"/>
              </a:lnSpc>
            </a:pPr>
            <a:endParaRPr lang="en-US" sz="3900" b="1" dirty="0" smtClean="0">
              <a:solidFill>
                <a:srgbClr val="02030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algn="ctr">
              <a:lnSpc>
                <a:spcPct val="300000"/>
              </a:lnSpc>
            </a:pPr>
            <a:r>
              <a:rPr lang="en-US" sz="3900" b="1" dirty="0" smtClean="0">
                <a:solidFill>
                  <a:srgbClr val="020301"/>
                </a:solidFill>
                <a:latin typeface="Cambria"/>
                <a:ea typeface="Cambria"/>
                <a:cs typeface="Cambria"/>
                <a:sym typeface="Cambria"/>
              </a:rPr>
              <a:t>                </a:t>
            </a:r>
            <a:endParaRPr sz="3900" b="1" dirty="0">
              <a:solidFill>
                <a:schemeClr val="accent6">
                  <a:lumMod val="75000"/>
                </a:schemeClr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13992" y="639232"/>
            <a:ext cx="13217236" cy="692495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en-US" sz="3900" b="1" dirty="0" smtClean="0">
                <a:solidFill>
                  <a:schemeClr val="tx1"/>
                </a:solidFill>
                <a:latin typeface="Cambria" pitchFamily="18" charset="0"/>
              </a:rPr>
              <a:t>Dr.SNS RAJALAKSHMI COLLEGE OF ARTS AND SCIENCE</a:t>
            </a:r>
          </a:p>
        </p:txBody>
      </p:sp>
      <p:sp>
        <p:nvSpPr>
          <p:cNvPr id="20482" name="AutoShape 2" descr="MATHS BRIDGE COURSE concept of BODMAS - YouTube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MATHS BRIDGE COURSE concept of BODMAS - YouTube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MATHS BRIDGE COURSE concept of BODMAS - YouTube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8" name="AutoShape 8" descr="MATHS BRIDGE COURSE concept of BODMAS - YouTube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70989" y="1996753"/>
            <a:ext cx="10207690" cy="1200327"/>
          </a:xfrm>
          <a:prstGeom prst="rect">
            <a:avLst/>
          </a:prstGeom>
          <a:noFill/>
        </p:spPr>
        <p:txBody>
          <a:bodyPr wrap="square" lIns="91439" tIns="45719" rIns="91439" bIns="45719">
            <a:spAutoFit/>
          </a:bodyPr>
          <a:lstStyle/>
          <a:p>
            <a:pPr algn="ctr">
              <a:tabLst>
                <a:tab pos="600056" algn="l"/>
              </a:tabLst>
            </a:pPr>
            <a:r>
              <a:rPr lang="en-CA" sz="3600" b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 Bold"/>
              </a:rPr>
              <a:t> (AUTONOMOUS)  </a:t>
            </a:r>
          </a:p>
          <a:p>
            <a:pPr algn="ctr">
              <a:tabLst>
                <a:tab pos="600056" algn="l"/>
              </a:tabLst>
            </a:pPr>
            <a:endParaRPr lang="en-CA" sz="3600" b="1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 Bold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810139" y="2668557"/>
            <a:ext cx="16029994" cy="12321320"/>
          </a:xfrm>
          <a:prstGeom prst="rect">
            <a:avLst/>
          </a:prstGeom>
        </p:spPr>
        <p:txBody>
          <a:bodyPr wrap="square" lIns="91439" tIns="45719" rIns="91439" bIns="45719">
            <a:spAutoFit/>
          </a:bodyPr>
          <a:lstStyle/>
          <a:p>
            <a:pPr marL="12700" algn="ctr">
              <a:spcBef>
                <a:spcPts val="100"/>
              </a:spcBef>
            </a:pPr>
            <a:endParaRPr lang="en-IN" sz="4500" b="1" dirty="0" smtClean="0">
              <a:solidFill>
                <a:schemeClr val="tx1"/>
              </a:solidFill>
              <a:latin typeface="Cambria" pitchFamily="18" charset="0"/>
            </a:endParaRPr>
          </a:p>
          <a:p>
            <a:pPr marL="12700" algn="ctr">
              <a:spcBef>
                <a:spcPts val="100"/>
              </a:spcBef>
            </a:pPr>
            <a:r>
              <a:rPr lang="en-IN" sz="3900" b="1" dirty="0" smtClean="0">
                <a:solidFill>
                  <a:schemeClr val="tx1"/>
                </a:solidFill>
                <a:latin typeface="Cambria" pitchFamily="18" charset="0"/>
              </a:rPr>
              <a:t>Department of Mathematics</a:t>
            </a:r>
          </a:p>
          <a:p>
            <a:pPr marL="12700" algn="ctr">
              <a:spcBef>
                <a:spcPts val="100"/>
              </a:spcBef>
            </a:pPr>
            <a:endParaRPr lang="en-IN" sz="4500" b="1" dirty="0" smtClean="0">
              <a:solidFill>
                <a:srgbClr val="002060"/>
              </a:solidFill>
              <a:latin typeface="Cambria" pitchFamily="18" charset="0"/>
            </a:endParaRPr>
          </a:p>
          <a:p>
            <a:pPr lvl="0" algn="ctr"/>
            <a:r>
              <a:rPr lang="en-US" sz="4800" b="1" dirty="0" smtClean="0">
                <a:solidFill>
                  <a:schemeClr val="tx1"/>
                </a:solidFill>
              </a:rPr>
              <a:t>    </a:t>
            </a:r>
            <a:r>
              <a:rPr lang="en-US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Cambria" pitchFamily="18" charset="0"/>
              </a:rPr>
              <a:t>21UCL302: RESOURCE MANAGEMENT TECHNIQUES</a:t>
            </a:r>
            <a:endParaRPr lang="en-US" sz="3200" b="1" dirty="0" smtClean="0">
              <a:solidFill>
                <a:schemeClr val="tx1"/>
              </a:solidFill>
              <a:latin typeface="Cambria" pitchFamily="18" charset="0"/>
              <a:ea typeface="Cambria"/>
              <a:cs typeface="Cambria"/>
              <a:sym typeface="Cambria"/>
            </a:endParaRPr>
          </a:p>
          <a:p>
            <a:pPr lvl="0" algn="ctr"/>
            <a:r>
              <a:rPr lang="en-US" sz="2800" b="1" dirty="0" smtClean="0">
                <a:solidFill>
                  <a:schemeClr val="tx1"/>
                </a:solidFill>
                <a:latin typeface="Cambria" pitchFamily="18" charset="0"/>
                <a:ea typeface="Cambria"/>
                <a:cs typeface="Cambria"/>
                <a:sym typeface="Cambria"/>
              </a:rPr>
              <a:t>II SEMESTER</a:t>
            </a:r>
          </a:p>
          <a:p>
            <a:pPr lvl="0" algn="ctr"/>
            <a:endParaRPr lang="en-IN" sz="3200" b="1" dirty="0" smtClean="0">
              <a:solidFill>
                <a:schemeClr val="tx1">
                  <a:lumMod val="95000"/>
                  <a:lumOff val="5000"/>
                </a:schemeClr>
              </a:solidFill>
              <a:latin typeface="Cambria" pitchFamily="18" charset="0"/>
            </a:endParaRPr>
          </a:p>
          <a:p>
            <a:pPr lvl="0" algn="ctr"/>
            <a:endParaRPr lang="en-IN" sz="3200" b="1" dirty="0" smtClean="0">
              <a:solidFill>
                <a:schemeClr val="tx1">
                  <a:lumMod val="95000"/>
                  <a:lumOff val="5000"/>
                </a:schemeClr>
              </a:solidFill>
              <a:latin typeface="Cambria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Cambria"/>
              </a:rPr>
              <a:t>TOPIC- </a:t>
            </a:r>
            <a:r>
              <a:rPr lang="en-US" sz="3200" b="1" dirty="0" smtClean="0"/>
              <a:t>QUEUING THEORY -(M/M/1 : N/FIFO)</a:t>
            </a:r>
            <a:endParaRPr lang="en-US" sz="3200" dirty="0" smtClean="0"/>
          </a:p>
          <a:p>
            <a:pPr algn="ctr"/>
            <a:endParaRPr lang="en-US" sz="3200" dirty="0" smtClean="0"/>
          </a:p>
          <a:p>
            <a:pPr algn="ctr"/>
            <a:endParaRPr lang="en-US" sz="3200" dirty="0" smtClean="0"/>
          </a:p>
          <a:p>
            <a:pPr algn="ctr"/>
            <a:endParaRPr lang="en-US" sz="3200" dirty="0" smtClean="0"/>
          </a:p>
          <a:p>
            <a:pPr lvl="0" algn="ctr"/>
            <a:endParaRPr lang="en-US" sz="4500" b="1" dirty="0" smtClean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lvl="0" algn="ctr"/>
            <a:endParaRPr lang="en-US" sz="4500" b="1" dirty="0" smtClean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lvl="0" algn="ctr"/>
            <a:endParaRPr lang="en-US" sz="4500" b="1" dirty="0" smtClean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lvl="0" algn="ctr"/>
            <a:endParaRPr lang="en-US" sz="4500" b="1" dirty="0" smtClean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lvl="0" algn="ctr"/>
            <a:endParaRPr lang="en-US" sz="4500" b="1" dirty="0" smtClean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lvl="0" algn="ctr"/>
            <a:endParaRPr lang="en-US" sz="4500" b="1" dirty="0" smtClean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lvl="0" algn="ctr"/>
            <a:endParaRPr lang="en-US" sz="4500" b="1" dirty="0" smtClean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lvl="0" algn="ctr"/>
            <a:endParaRPr lang="en-US" sz="4500" b="1" dirty="0" smtClean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lvl="0" algn="ctr"/>
            <a:endParaRPr lang="en-US" sz="3200" dirty="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5F0854D6-93C0-4F16-B231-EDC28C39D43C}"/>
              </a:ext>
            </a:extLst>
          </p:cNvPr>
          <p:cNvSpPr txBox="1">
            <a:spLocks/>
          </p:cNvSpPr>
          <p:nvPr/>
        </p:nvSpPr>
        <p:spPr>
          <a:xfrm>
            <a:off x="11499058" y="7692406"/>
            <a:ext cx="5986512" cy="23416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r">
              <a:spcBef>
                <a:spcPts val="100"/>
              </a:spcBef>
            </a:pPr>
            <a:endParaRPr lang="en-IN" sz="3200" b="1" dirty="0" smtClean="0">
              <a:solidFill>
                <a:srgbClr val="C00000"/>
              </a:solidFill>
              <a:latin typeface="Book Antiqua" panose="02040602050305030304" pitchFamily="18" charset="0"/>
              <a:cs typeface="Arial"/>
            </a:endParaRPr>
          </a:p>
          <a:p>
            <a:pPr marL="12700" algn="r">
              <a:spcBef>
                <a:spcPts val="100"/>
              </a:spcBef>
            </a:pPr>
            <a:r>
              <a:rPr lang="en-IN" sz="2900" b="1" dirty="0" smtClean="0">
                <a:solidFill>
                  <a:schemeClr val="tx1"/>
                </a:solidFill>
                <a:latin typeface="Book Antiqua" panose="02040602050305030304" pitchFamily="18" charset="0"/>
                <a:cs typeface="Arial"/>
              </a:rPr>
              <a:t>S.REKHA</a:t>
            </a:r>
            <a:endParaRPr lang="en-IN" sz="2900" b="1" dirty="0">
              <a:solidFill>
                <a:schemeClr val="tx1"/>
              </a:solidFill>
              <a:latin typeface="Book Antiqua" panose="02040602050305030304" pitchFamily="18" charset="0"/>
              <a:cs typeface="Arial"/>
            </a:endParaRPr>
          </a:p>
          <a:p>
            <a:pPr marL="12700" algn="r">
              <a:spcBef>
                <a:spcPts val="100"/>
              </a:spcBef>
            </a:pPr>
            <a:r>
              <a:rPr lang="en-IN" sz="2900" b="1" dirty="0" smtClean="0">
                <a:solidFill>
                  <a:schemeClr val="tx1"/>
                </a:solidFill>
                <a:latin typeface="Book Antiqua" panose="02040602050305030304" pitchFamily="18" charset="0"/>
                <a:cs typeface="Arial"/>
              </a:rPr>
              <a:t>Assistant  Professor</a:t>
            </a:r>
            <a:endParaRPr lang="en-IN" sz="2900" b="1" dirty="0">
              <a:solidFill>
                <a:schemeClr val="tx1"/>
              </a:solidFill>
              <a:latin typeface="Book Antiqua" panose="02040602050305030304" pitchFamily="18" charset="0"/>
              <a:cs typeface="Arial"/>
            </a:endParaRPr>
          </a:p>
          <a:p>
            <a:pPr marL="12700" algn="r">
              <a:spcBef>
                <a:spcPts val="100"/>
              </a:spcBef>
            </a:pPr>
            <a:r>
              <a:rPr lang="en-IN" sz="2900" b="1" dirty="0">
                <a:solidFill>
                  <a:schemeClr val="tx1"/>
                </a:solidFill>
                <a:latin typeface="Book Antiqua" panose="02040602050305030304" pitchFamily="18" charset="0"/>
                <a:cs typeface="Arial"/>
              </a:rPr>
              <a:t>Dept. of </a:t>
            </a:r>
            <a:r>
              <a:rPr lang="en-IN" sz="2900" b="1" dirty="0" smtClean="0">
                <a:solidFill>
                  <a:schemeClr val="tx1"/>
                </a:solidFill>
                <a:latin typeface="Book Antiqua" panose="02040602050305030304" pitchFamily="18" charset="0"/>
                <a:cs typeface="Arial"/>
              </a:rPr>
              <a:t>Mathematics</a:t>
            </a:r>
            <a:endParaRPr lang="en-IN" sz="2900" b="1" dirty="0">
              <a:solidFill>
                <a:schemeClr val="tx1"/>
              </a:solidFill>
              <a:latin typeface="Book Antiqua" panose="02040602050305030304" pitchFamily="18" charset="0"/>
              <a:cs typeface="Arial"/>
            </a:endParaRPr>
          </a:p>
          <a:p>
            <a:pPr marL="12700" algn="r">
              <a:spcBef>
                <a:spcPts val="100"/>
              </a:spcBef>
            </a:pPr>
            <a:r>
              <a:rPr lang="en-IN" sz="2900" b="1" dirty="0" err="1">
                <a:solidFill>
                  <a:schemeClr val="tx1"/>
                </a:solidFill>
                <a:latin typeface="Book Antiqua" panose="02040602050305030304" pitchFamily="18" charset="0"/>
                <a:cs typeface="Arial"/>
              </a:rPr>
              <a:t>Dr.</a:t>
            </a:r>
            <a:r>
              <a:rPr lang="en-IN" sz="2900" b="1" dirty="0">
                <a:solidFill>
                  <a:schemeClr val="tx1"/>
                </a:solidFill>
                <a:latin typeface="Book Antiqua" panose="02040602050305030304" pitchFamily="18" charset="0"/>
                <a:cs typeface="Arial"/>
              </a:rPr>
              <a:t> SNSRCAS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 descr="Mathematical Logic: Logical Connectives and their Truth ...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96752" y="1106399"/>
            <a:ext cx="13827968" cy="646329"/>
          </a:xfrm>
          <a:prstGeom prst="rect">
            <a:avLst/>
          </a:prstGeom>
        </p:spPr>
        <p:txBody>
          <a:bodyPr wrap="square" lIns="91439" tIns="45719" rIns="91439" bIns="45719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Google Shape;169;p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851545" y="355000"/>
            <a:ext cx="2148470" cy="12986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3862875" y="4217438"/>
            <a:ext cx="10021078" cy="1031049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en-US" sz="6100" b="1" dirty="0" smtClean="0"/>
              <a:t>                 </a:t>
            </a:r>
            <a:r>
              <a:rPr lang="en-US" sz="6100" b="1" dirty="0" smtClean="0">
                <a:latin typeface="Cambria" pitchFamily="18" charset="0"/>
                <a:ea typeface="Cambria" pitchFamily="18" charset="0"/>
              </a:rPr>
              <a:t>THANK YOU </a:t>
            </a:r>
            <a:endParaRPr lang="en-US" sz="61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9" name="Google Shape;101;p25"/>
          <p:cNvSpPr/>
          <p:nvPr/>
        </p:nvSpPr>
        <p:spPr>
          <a:xfrm>
            <a:off x="0" y="9505950"/>
            <a:ext cx="18288000" cy="781050"/>
          </a:xfrm>
          <a:custGeom>
            <a:avLst/>
            <a:gdLst/>
            <a:ahLst/>
            <a:cxnLst/>
            <a:rect l="l" t="t" r="r" b="b"/>
            <a:pathLst>
              <a:path w="2868730" h="302802" extrusionOk="0">
                <a:moveTo>
                  <a:pt x="0" y="0"/>
                </a:moveTo>
                <a:lnTo>
                  <a:pt x="2868730" y="0"/>
                </a:lnTo>
                <a:lnTo>
                  <a:pt x="2868730" y="302802"/>
                </a:lnTo>
                <a:lnTo>
                  <a:pt x="0" y="302802"/>
                </a:lnTo>
                <a:close/>
              </a:path>
            </a:pathLst>
          </a:custGeom>
          <a:solidFill>
            <a:srgbClr val="72C02C"/>
          </a:solidFill>
          <a:ln>
            <a:noFill/>
          </a:ln>
        </p:spPr>
      </p:sp>
      <p:sp>
        <p:nvSpPr>
          <p:cNvPr id="10" name="TextBox 9"/>
          <p:cNvSpPr txBox="1"/>
          <p:nvPr/>
        </p:nvSpPr>
        <p:spPr>
          <a:xfrm>
            <a:off x="410548" y="9521184"/>
            <a:ext cx="2295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21/1/2026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32245" y="9741159"/>
            <a:ext cx="9535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/>
              <a:t>DISCRETE MATHEMATICS WITH PRABABILITY AND HYPOTHESIS TESTING/S.REKHA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638107" y="9688286"/>
            <a:ext cx="229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10/10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/>
          <p:nvPr/>
        </p:nvSpPr>
        <p:spPr>
          <a:xfrm flipH="1">
            <a:off x="847726" y="2324100"/>
            <a:ext cx="66676" cy="7162800"/>
          </a:xfrm>
          <a:prstGeom prst="rect">
            <a:avLst/>
          </a:prstGeom>
          <a:solidFill>
            <a:srgbClr val="5F8368"/>
          </a:solidFill>
          <a:ln>
            <a:noFill/>
          </a:ln>
        </p:spPr>
        <p:txBody>
          <a:bodyPr spcFirstLastPara="1" wrap="square" lIns="91424" tIns="91424" rIns="91424" bIns="91424" anchor="ctr" anchorCtr="0">
            <a:noAutofit/>
          </a:bodyPr>
          <a:lstStyle/>
          <a:p>
            <a:endParaRPr/>
          </a:p>
        </p:txBody>
      </p:sp>
      <p:sp>
        <p:nvSpPr>
          <p:cNvPr id="101" name="Google Shape;101;p2"/>
          <p:cNvSpPr/>
          <p:nvPr/>
        </p:nvSpPr>
        <p:spPr>
          <a:xfrm>
            <a:off x="3429000" y="647701"/>
            <a:ext cx="11887200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4" tIns="45700" rIns="91424" bIns="45700" anchor="t" anchorCtr="0">
            <a:spAutoFit/>
          </a:bodyPr>
          <a:lstStyle/>
          <a:p>
            <a:pPr algn="ctr">
              <a:buSzPts val="4800"/>
            </a:pP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QUEUING THEORY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SzPts val="4800"/>
            </a:pP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AutoShape 4" descr="Rose Law Firm - Wikipedia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30" name="AutoShape 6" descr="Rose Law Firm - Wikipedia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1944204" y="1942734"/>
            <a:ext cx="15373411" cy="6001641"/>
          </a:xfrm>
          <a:prstGeom prst="rect">
            <a:avLst/>
          </a:prstGeom>
          <a:noFill/>
        </p:spPr>
        <p:txBody>
          <a:bodyPr wrap="square" lIns="91439" tIns="45719" rIns="91439" bIns="45719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Queuing theory deals with problems that involve waiting (or queuing). It is quite common that instances of queue occurs everyday in our daily life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Examples of queues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or long waiting lines might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be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Waiting for service in banks and at reservation counters.</a:t>
            </a: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Waiting for a train or a bus</a:t>
            </a: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Waiting for checking out at the Supermarket</a:t>
            </a:r>
          </a:p>
          <a:p>
            <a:pPr lvl="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Waiting at the telephone booth or a barber's saloon.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Whenever a customer arrives at a service facility, some of them usually have to wait before they receive the desired service. This forms a queue or waiting line and customers feel discomfort either mentally or physically because of long waiting queue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Google Shape;16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851545" y="355000"/>
            <a:ext cx="2148470" cy="129861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01;p25"/>
          <p:cNvSpPr/>
          <p:nvPr/>
        </p:nvSpPr>
        <p:spPr>
          <a:xfrm>
            <a:off x="0" y="9505950"/>
            <a:ext cx="18288000" cy="781050"/>
          </a:xfrm>
          <a:custGeom>
            <a:avLst/>
            <a:gdLst/>
            <a:ahLst/>
            <a:cxnLst/>
            <a:rect l="l" t="t" r="r" b="b"/>
            <a:pathLst>
              <a:path w="2868730" h="302802" extrusionOk="0">
                <a:moveTo>
                  <a:pt x="0" y="0"/>
                </a:moveTo>
                <a:lnTo>
                  <a:pt x="2868730" y="0"/>
                </a:lnTo>
                <a:lnTo>
                  <a:pt x="2868730" y="302802"/>
                </a:lnTo>
                <a:lnTo>
                  <a:pt x="0" y="302802"/>
                </a:lnTo>
                <a:close/>
              </a:path>
            </a:pathLst>
          </a:custGeom>
          <a:solidFill>
            <a:srgbClr val="72C02C"/>
          </a:solidFill>
          <a:ln>
            <a:noFill/>
          </a:ln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21/1/2026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32245" y="9741159"/>
            <a:ext cx="9535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RESOURCE MANAGEMENT </a:t>
            </a:r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TECHNIQUES/QUEUING THEORY/S.REKHA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638107" y="9688286"/>
            <a:ext cx="229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2/10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/>
          <p:nvPr/>
        </p:nvSpPr>
        <p:spPr>
          <a:xfrm flipH="1">
            <a:off x="847726" y="2324100"/>
            <a:ext cx="66676" cy="7162800"/>
          </a:xfrm>
          <a:prstGeom prst="rect">
            <a:avLst/>
          </a:prstGeom>
          <a:solidFill>
            <a:srgbClr val="5F8368"/>
          </a:solidFill>
          <a:ln>
            <a:noFill/>
          </a:ln>
        </p:spPr>
        <p:txBody>
          <a:bodyPr spcFirstLastPara="1" wrap="square" lIns="91424" tIns="91424" rIns="91424" bIns="91424" anchor="ctr" anchorCtr="0">
            <a:noAutofit/>
          </a:bodyPr>
          <a:lstStyle/>
          <a:p>
            <a:endParaRPr/>
          </a:p>
        </p:txBody>
      </p:sp>
      <p:sp>
        <p:nvSpPr>
          <p:cNvPr id="101" name="Google Shape;101;p2"/>
          <p:cNvSpPr/>
          <p:nvPr/>
        </p:nvSpPr>
        <p:spPr>
          <a:xfrm>
            <a:off x="1343609" y="647700"/>
            <a:ext cx="15264882" cy="7694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4" tIns="45700" rIns="91424" bIns="45700" anchor="t" anchorCtr="0">
            <a:sp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                BASIC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DEFINITION 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Customer :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arrival unit that requires some service to be performed. The customer may be persons, machines, vehicles etc.,</a:t>
            </a:r>
          </a:p>
          <a:p>
            <a:pPr lvl="0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Queue :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numbers of customers waiting to be serviced</a:t>
            </a:r>
          </a:p>
          <a:p>
            <a:pPr lvl="0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Arrival Distribution :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job or a person entering in the system is known as customer to the systems. The customer enter to the system is given by arrival distribution.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arrival of customer is defined by the arrived time.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No. of customer entering per unit time.</a:t>
            </a:r>
          </a:p>
          <a:p>
            <a:pPr lvl="0">
              <a:buSzPct val="100000"/>
            </a:pPr>
            <a:endParaRPr lang="en-GB" dirty="0" smtClean="0"/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1066800" y="1714502"/>
            <a:ext cx="11201400" cy="2077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4" tIns="45700" rIns="91424" bIns="45700" anchor="t" anchorCtr="0">
            <a:spAutoFit/>
          </a:bodyPr>
          <a:lstStyle/>
          <a:p>
            <a:pPr marL="514346" indent="-514346" algn="just">
              <a:lnSpc>
                <a:spcPct val="150000"/>
              </a:lnSpc>
              <a:buClr>
                <a:schemeClr val="dk1"/>
              </a:buClr>
              <a:buSzPts val="3400"/>
            </a:pPr>
            <a:r>
              <a:rPr lang="en-IN" sz="3600" dirty="0" smtClean="0">
                <a:latin typeface="Cambria" pitchFamily="18" charset="0"/>
              </a:rPr>
              <a:t> </a:t>
            </a:r>
          </a:p>
          <a:p>
            <a:pPr marL="514346" indent="-514346" algn="just">
              <a:lnSpc>
                <a:spcPct val="150000"/>
              </a:lnSpc>
              <a:buClr>
                <a:schemeClr val="dk1"/>
              </a:buClr>
              <a:buSzPts val="3400"/>
              <a:buFont typeface="Calibri"/>
              <a:buAutoNum type="arabicPeriod"/>
            </a:pPr>
            <a:endParaRPr lang="en-IN" sz="3600" dirty="0" smtClean="0">
              <a:latin typeface="Cambria" pitchFamily="18" charset="0"/>
            </a:endParaRPr>
          </a:p>
          <a:p>
            <a:pPr marL="514346" indent="-514346" algn="just">
              <a:lnSpc>
                <a:spcPct val="150000"/>
              </a:lnSpc>
              <a:buClr>
                <a:schemeClr val="dk1"/>
              </a:buClr>
              <a:buSzPts val="3400"/>
              <a:buFont typeface="Calibri"/>
              <a:buAutoNum type="arabicPeriod"/>
            </a:pPr>
            <a:endParaRPr dirty="0"/>
          </a:p>
        </p:txBody>
      </p:sp>
      <p:sp>
        <p:nvSpPr>
          <p:cNvPr id="1028" name="AutoShape 4" descr="Rose Law Firm - Wikipedia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30" name="AutoShape 6" descr="Rose Law Firm - Wikipedia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1266" name="AutoShape 2" descr="16,058,901 Industry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8" name="AutoShape 4" descr="16,058,901 Industry Images, Stock Photos &amp; Vectors | Shutterstock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" name="Google Shape;16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851545" y="355000"/>
            <a:ext cx="2148470" cy="1298612"/>
          </a:xfrm>
          <a:prstGeom prst="rect">
            <a:avLst/>
          </a:prstGeom>
          <a:noFill/>
          <a:ln>
            <a:noFill/>
          </a:ln>
        </p:spPr>
      </p:pic>
      <p:sp>
        <p:nvSpPr>
          <p:cNvPr id="9218" name="AutoShape 2" descr="negation truth table: if P is true then not P is false. also, if P is false then not P is true.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0" name="AutoShape 4" descr="negation truth table: if P is true then not P is false. also, if P is false then not P is true.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2" name="AutoShape 6" descr="Truth Tables of Five Common Logical Connectives or Operators ...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4" name="AutoShape 8" descr="Intro to Truth Tables, Statements, and Connectives | ChiliMath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Google Shape;101;p25"/>
          <p:cNvSpPr/>
          <p:nvPr/>
        </p:nvSpPr>
        <p:spPr>
          <a:xfrm>
            <a:off x="0" y="9505950"/>
            <a:ext cx="18288000" cy="781050"/>
          </a:xfrm>
          <a:custGeom>
            <a:avLst/>
            <a:gdLst/>
            <a:ahLst/>
            <a:cxnLst/>
            <a:rect l="l" t="t" r="r" b="b"/>
            <a:pathLst>
              <a:path w="2868730" h="302802" extrusionOk="0">
                <a:moveTo>
                  <a:pt x="0" y="0"/>
                </a:moveTo>
                <a:lnTo>
                  <a:pt x="2868730" y="0"/>
                </a:lnTo>
                <a:lnTo>
                  <a:pt x="2868730" y="302802"/>
                </a:lnTo>
                <a:lnTo>
                  <a:pt x="0" y="302802"/>
                </a:lnTo>
                <a:close/>
              </a:path>
            </a:pathLst>
          </a:custGeom>
          <a:solidFill>
            <a:srgbClr val="72C02C"/>
          </a:solidFill>
          <a:ln>
            <a:noFill/>
          </a:ln>
        </p:spPr>
      </p:sp>
      <p:sp>
        <p:nvSpPr>
          <p:cNvPr id="19" name="TextBox 18"/>
          <p:cNvSpPr txBox="1"/>
          <p:nvPr/>
        </p:nvSpPr>
        <p:spPr>
          <a:xfrm>
            <a:off x="391886" y="9741159"/>
            <a:ext cx="2295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21/1/2026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732245" y="9741159"/>
            <a:ext cx="9535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RESOURCE MANAGEMENT TECHNIQUES/QUEUING THEORY/S.REKHA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5638107" y="9688286"/>
            <a:ext cx="229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3/10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 descr="Mathematical Logic: Logical Connectives and their Truth ...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96752" y="1106399"/>
            <a:ext cx="14891656" cy="7478968"/>
          </a:xfrm>
          <a:prstGeom prst="rect">
            <a:avLst/>
          </a:prstGeom>
        </p:spPr>
        <p:txBody>
          <a:bodyPr wrap="square" lIns="91439" tIns="45719" rIns="91439" bIns="45719">
            <a:spAutoFit/>
          </a:bodyPr>
          <a:lstStyle/>
          <a:p>
            <a:pPr lvl="0" algn="ctr">
              <a:buSzPts val="4800"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BASIC DEFINITION 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Service distribution :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It describes the pattern by which the service is provided to the customer by which the customer leaves the system.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departure of a customer depends as a service rate.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Service rate is defined number of customer leaving the system per unit time.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service time may be constant or random variable.</a:t>
            </a:r>
          </a:p>
          <a:p>
            <a:pPr lvl="0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Service discipline :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FCFS – First come first served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LCFS – Last Come First Served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Random selected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Selection based on priority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Google Shape;169;p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851545" y="355000"/>
            <a:ext cx="2148470" cy="12986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1;p25"/>
          <p:cNvSpPr/>
          <p:nvPr/>
        </p:nvSpPr>
        <p:spPr>
          <a:xfrm>
            <a:off x="0" y="9505950"/>
            <a:ext cx="18288000" cy="781050"/>
          </a:xfrm>
          <a:custGeom>
            <a:avLst/>
            <a:gdLst/>
            <a:ahLst/>
            <a:cxnLst/>
            <a:rect l="l" t="t" r="r" b="b"/>
            <a:pathLst>
              <a:path w="2868730" h="302802" extrusionOk="0">
                <a:moveTo>
                  <a:pt x="0" y="0"/>
                </a:moveTo>
                <a:lnTo>
                  <a:pt x="2868730" y="0"/>
                </a:lnTo>
                <a:lnTo>
                  <a:pt x="2868730" y="302802"/>
                </a:lnTo>
                <a:lnTo>
                  <a:pt x="0" y="302802"/>
                </a:lnTo>
                <a:close/>
              </a:path>
            </a:pathLst>
          </a:custGeom>
          <a:solidFill>
            <a:srgbClr val="72C02C"/>
          </a:solidFill>
          <a:ln>
            <a:noFill/>
          </a:ln>
        </p:spPr>
      </p:sp>
      <p:sp>
        <p:nvSpPr>
          <p:cNvPr id="9" name="TextBox 8"/>
          <p:cNvSpPr txBox="1"/>
          <p:nvPr/>
        </p:nvSpPr>
        <p:spPr>
          <a:xfrm>
            <a:off x="391886" y="9741159"/>
            <a:ext cx="2295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21/1/2026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32245" y="9741159"/>
            <a:ext cx="9535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RESOURCE MANAGEMENT TECHNIQUES/QUEUING THEORY/S.REKHA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638107" y="9688286"/>
            <a:ext cx="229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4/10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 descr="Mathematical Logic: Logical Connectives and their Truth ...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96752" y="1106399"/>
            <a:ext cx="13827968" cy="8279188"/>
          </a:xfrm>
          <a:prstGeom prst="rect">
            <a:avLst/>
          </a:prstGeom>
        </p:spPr>
        <p:txBody>
          <a:bodyPr wrap="square" lIns="91439" tIns="45719" rIns="91439" bIns="45719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MODEL III </a:t>
            </a:r>
            <a:r>
              <a:rPr lang="en-US" sz="3600" b="1" dirty="0" smtClean="0"/>
              <a:t>(M/M/1:N/FIFO)</a:t>
            </a:r>
            <a:endParaRPr lang="en-US" sz="3600" dirty="0" smtClean="0"/>
          </a:p>
          <a:p>
            <a:endParaRPr lang="en-US" sz="3600" b="1" dirty="0" smtClean="0">
              <a:latin typeface="Cambria" pitchFamily="18" charset="0"/>
              <a:ea typeface="Cambria" pitchFamily="18" charset="0"/>
              <a:cs typeface="Times New Roman" pitchFamily="18" charset="0"/>
            </a:endParaRPr>
          </a:p>
          <a:p>
            <a:endParaRPr lang="en-US" dirty="0" smtClean="0">
              <a:latin typeface="Cambria" pitchFamily="18" charset="0"/>
              <a:ea typeface="Cambria" pitchFamily="18" charset="0"/>
            </a:endParaRPr>
          </a:p>
          <a:p>
            <a:endParaRPr lang="en-US" dirty="0" smtClean="0">
              <a:latin typeface="Cambria" pitchFamily="18" charset="0"/>
              <a:ea typeface="Cambria" pitchFamily="18" charset="0"/>
            </a:endParaRPr>
          </a:p>
          <a:p>
            <a:pPr lvl="3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Generally queuing model may be completely specified in the following symbolic from are queuing model is represented by D.J.KENDALL and A.LEE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M/M/1 N/FIFO Queue is a variation of queuing models used in Queuing Theory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first and second symbol denotes the types of distribution of inter arrival time and of inter service time respectively.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third symbol specifies the number of server.</a:t>
            </a:r>
          </a:p>
          <a:p>
            <a:pPr lvl="0"/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N represents number finite of customers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7" name="Google Shape;169;p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851545" y="355000"/>
            <a:ext cx="2148470" cy="12986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1;p25"/>
          <p:cNvSpPr/>
          <p:nvPr/>
        </p:nvSpPr>
        <p:spPr>
          <a:xfrm>
            <a:off x="0" y="9505950"/>
            <a:ext cx="18288000" cy="781050"/>
          </a:xfrm>
          <a:custGeom>
            <a:avLst/>
            <a:gdLst/>
            <a:ahLst/>
            <a:cxnLst/>
            <a:rect l="l" t="t" r="r" b="b"/>
            <a:pathLst>
              <a:path w="2868730" h="302802" extrusionOk="0">
                <a:moveTo>
                  <a:pt x="0" y="0"/>
                </a:moveTo>
                <a:lnTo>
                  <a:pt x="2868730" y="0"/>
                </a:lnTo>
                <a:lnTo>
                  <a:pt x="2868730" y="302802"/>
                </a:lnTo>
                <a:lnTo>
                  <a:pt x="0" y="302802"/>
                </a:lnTo>
                <a:close/>
              </a:path>
            </a:pathLst>
          </a:custGeom>
          <a:solidFill>
            <a:srgbClr val="72C02C"/>
          </a:solidFill>
          <a:ln>
            <a:noFill/>
          </a:ln>
        </p:spPr>
      </p:sp>
      <p:sp>
        <p:nvSpPr>
          <p:cNvPr id="9" name="TextBox 8"/>
          <p:cNvSpPr txBox="1"/>
          <p:nvPr/>
        </p:nvSpPr>
        <p:spPr>
          <a:xfrm>
            <a:off x="373224" y="9521184"/>
            <a:ext cx="2295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21/1/2026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32245" y="9741159"/>
            <a:ext cx="9535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RESOURCE MANAGEMENT TECHNIQUES/QUEUING THEORY/S.REKHA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638107" y="9688286"/>
            <a:ext cx="229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5/10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 descr="Mathematical Logic: Logical Connectives and their Truth ...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313993" y="789159"/>
            <a:ext cx="13827968" cy="7909856"/>
          </a:xfrm>
          <a:prstGeom prst="rect">
            <a:avLst/>
          </a:prstGeom>
        </p:spPr>
        <p:txBody>
          <a:bodyPr wrap="square" lIns="91439" tIns="45719" rIns="91439" bIns="45719">
            <a:spAutoFit/>
          </a:bodyPr>
          <a:lstStyle/>
          <a:p>
            <a:r>
              <a:rPr lang="en-US" sz="3600" b="1" dirty="0" smtClean="0">
                <a:latin typeface="Cambria" pitchFamily="18" charset="0"/>
                <a:ea typeface="Cambria" pitchFamily="18" charset="0"/>
                <a:cs typeface="Times New Roman" pitchFamily="18" charset="0"/>
              </a:rPr>
              <a:t>                   </a:t>
            </a:r>
            <a:endParaRPr lang="en-US" sz="3600" b="1" dirty="0" smtClean="0">
              <a:latin typeface="Cambria" pitchFamily="18" charset="0"/>
              <a:ea typeface="Cambria" pitchFamily="18" charset="0"/>
            </a:endParaRPr>
          </a:p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MODEL III </a:t>
            </a:r>
            <a:r>
              <a:rPr lang="en-US" sz="4000" b="1" dirty="0" smtClean="0"/>
              <a:t>(M/M/1:N/FIFO)</a:t>
            </a:r>
            <a:endParaRPr lang="en-US" sz="4000" dirty="0" smtClean="0"/>
          </a:p>
          <a:p>
            <a:endParaRPr lang="en-US" sz="3600" b="1" dirty="0" smtClean="0">
              <a:latin typeface="Cambria" pitchFamily="18" charset="0"/>
            </a:endParaRP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If for a period of 2 hours in a day (8to 10a.m) trains arrive at the yard every 20 minutes but the services time continuous to remain 36 minutes, then calculate for this period.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probability that the yard is empty.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Average number of trains in the system, on the assumption that the line capacity of the yard is limited to 4 trains only.</a:t>
            </a:r>
          </a:p>
          <a:p>
            <a:pPr lvl="0"/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Solution :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Arrival rate :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20 min = 1 train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1 min = 1/20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 = 1/20</a:t>
            </a:r>
          </a:p>
        </p:txBody>
      </p:sp>
      <p:pic>
        <p:nvPicPr>
          <p:cNvPr id="7" name="Google Shape;169;p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851545" y="355000"/>
            <a:ext cx="2148470" cy="12986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1;p25"/>
          <p:cNvSpPr/>
          <p:nvPr/>
        </p:nvSpPr>
        <p:spPr>
          <a:xfrm>
            <a:off x="0" y="9505950"/>
            <a:ext cx="18288000" cy="781050"/>
          </a:xfrm>
          <a:custGeom>
            <a:avLst/>
            <a:gdLst/>
            <a:ahLst/>
            <a:cxnLst/>
            <a:rect l="l" t="t" r="r" b="b"/>
            <a:pathLst>
              <a:path w="2868730" h="302802" extrusionOk="0">
                <a:moveTo>
                  <a:pt x="0" y="0"/>
                </a:moveTo>
                <a:lnTo>
                  <a:pt x="2868730" y="0"/>
                </a:lnTo>
                <a:lnTo>
                  <a:pt x="2868730" y="302802"/>
                </a:lnTo>
                <a:lnTo>
                  <a:pt x="0" y="302802"/>
                </a:lnTo>
                <a:close/>
              </a:path>
            </a:pathLst>
          </a:custGeom>
          <a:solidFill>
            <a:srgbClr val="72C02C"/>
          </a:solidFill>
          <a:ln>
            <a:noFill/>
          </a:ln>
        </p:spPr>
      </p:sp>
      <p:sp>
        <p:nvSpPr>
          <p:cNvPr id="9" name="TextBox 8"/>
          <p:cNvSpPr txBox="1"/>
          <p:nvPr/>
        </p:nvSpPr>
        <p:spPr>
          <a:xfrm>
            <a:off x="391886" y="9741159"/>
            <a:ext cx="2295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21/1/2026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32245" y="9741159"/>
            <a:ext cx="9535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RESOURCE MANAGEMENT TECHNIQUES/QUEUING THEORY/S.REKHA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638107" y="9688286"/>
            <a:ext cx="229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6/10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 descr="Mathematical Logic: Logical Connectives and their Truth ...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96752" y="1106399"/>
            <a:ext cx="13827968" cy="8956296"/>
          </a:xfrm>
          <a:prstGeom prst="rect">
            <a:avLst/>
          </a:prstGeom>
        </p:spPr>
        <p:txBody>
          <a:bodyPr wrap="square" lIns="91439" tIns="45719" rIns="91439" bIns="45719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US" sz="3600" b="1" dirty="0" smtClean="0"/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MODEL III </a:t>
            </a:r>
            <a:r>
              <a:rPr lang="en-US" sz="3600" b="1" dirty="0" smtClean="0"/>
              <a:t>(M/M/1:N/FIFO)</a:t>
            </a:r>
            <a:endParaRPr lang="en-US" sz="3600" dirty="0" smtClean="0"/>
          </a:p>
          <a:p>
            <a:endParaRPr lang="en-US" sz="3600" b="1" dirty="0" smtClean="0"/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Service rate :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36 min = 1 train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1 min = 1/36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u = 1/36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p = 1/20/1/36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= 36/20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= 9/5	P = 1.8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Po = P-1/P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N+1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– 1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Po = 1.8 – 1 / 1.8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4+1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– 1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0.8 / (1.8)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1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0.8 / 18.895 -1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0.8 / 17.895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0.04470</a:t>
            </a:r>
          </a:p>
        </p:txBody>
      </p:sp>
      <p:pic>
        <p:nvPicPr>
          <p:cNvPr id="7" name="Google Shape;169;p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851545" y="355000"/>
            <a:ext cx="2148470" cy="12986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1;p25"/>
          <p:cNvSpPr/>
          <p:nvPr/>
        </p:nvSpPr>
        <p:spPr>
          <a:xfrm>
            <a:off x="0" y="9505950"/>
            <a:ext cx="18288000" cy="781050"/>
          </a:xfrm>
          <a:custGeom>
            <a:avLst/>
            <a:gdLst/>
            <a:ahLst/>
            <a:cxnLst/>
            <a:rect l="l" t="t" r="r" b="b"/>
            <a:pathLst>
              <a:path w="2868730" h="302802" extrusionOk="0">
                <a:moveTo>
                  <a:pt x="0" y="0"/>
                </a:moveTo>
                <a:lnTo>
                  <a:pt x="2868730" y="0"/>
                </a:lnTo>
                <a:lnTo>
                  <a:pt x="2868730" y="302802"/>
                </a:lnTo>
                <a:lnTo>
                  <a:pt x="0" y="302802"/>
                </a:lnTo>
                <a:close/>
              </a:path>
            </a:pathLst>
          </a:custGeom>
          <a:solidFill>
            <a:srgbClr val="72C02C"/>
          </a:solidFill>
          <a:ln>
            <a:noFill/>
          </a:ln>
        </p:spPr>
      </p:sp>
      <p:sp>
        <p:nvSpPr>
          <p:cNvPr id="9" name="TextBox 8"/>
          <p:cNvSpPr txBox="1"/>
          <p:nvPr/>
        </p:nvSpPr>
        <p:spPr>
          <a:xfrm>
            <a:off x="373225" y="9512559"/>
            <a:ext cx="2295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21/1/2026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32245" y="9741159"/>
            <a:ext cx="9535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RESOURCE MANAGEMENT TECHNIQUES/QUEUING THEORY/S.REKHA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638107" y="9688286"/>
            <a:ext cx="229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7/10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 descr="Mathematical Logic: Logical Connectives and their Truth ...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96752" y="1106399"/>
            <a:ext cx="13827968" cy="8956296"/>
          </a:xfrm>
          <a:prstGeom prst="rect">
            <a:avLst/>
          </a:prstGeom>
        </p:spPr>
        <p:txBody>
          <a:bodyPr wrap="square" lIns="91439" tIns="45719" rIns="91439" bIns="45719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US" sz="3600" b="1" dirty="0" smtClean="0"/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MODEL III </a:t>
            </a:r>
            <a:r>
              <a:rPr lang="en-US" sz="3600" b="1" dirty="0" smtClean="0"/>
              <a:t>(M/M/1:N/FIFO)</a:t>
            </a:r>
            <a:endParaRPr lang="en-US" sz="3600" dirty="0" smtClean="0"/>
          </a:p>
          <a:p>
            <a:endParaRPr lang="en-US" sz="3600" b="1" dirty="0" smtClean="0"/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Service rate :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36 min = 1 train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1 min = 1/36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u = 1/36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p = 1/20/1/36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= 36/20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= 9/5	P = 1.8</a:t>
            </a: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Po = P-1/P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N+1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– 1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Po = 1.8 – 1 / 1.8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4+1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– 1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0.8 / (1.8)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1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0.8 / 18.895 -1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0.8 / 17.895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0.04470</a:t>
            </a:r>
          </a:p>
        </p:txBody>
      </p:sp>
      <p:pic>
        <p:nvPicPr>
          <p:cNvPr id="7" name="Google Shape;169;p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851545" y="355000"/>
            <a:ext cx="2148470" cy="12986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1;p25"/>
          <p:cNvSpPr/>
          <p:nvPr/>
        </p:nvSpPr>
        <p:spPr>
          <a:xfrm>
            <a:off x="0" y="9505950"/>
            <a:ext cx="18288000" cy="781050"/>
          </a:xfrm>
          <a:custGeom>
            <a:avLst/>
            <a:gdLst/>
            <a:ahLst/>
            <a:cxnLst/>
            <a:rect l="l" t="t" r="r" b="b"/>
            <a:pathLst>
              <a:path w="2868730" h="302802" extrusionOk="0">
                <a:moveTo>
                  <a:pt x="0" y="0"/>
                </a:moveTo>
                <a:lnTo>
                  <a:pt x="2868730" y="0"/>
                </a:lnTo>
                <a:lnTo>
                  <a:pt x="2868730" y="302802"/>
                </a:lnTo>
                <a:lnTo>
                  <a:pt x="0" y="302802"/>
                </a:lnTo>
                <a:close/>
              </a:path>
            </a:pathLst>
          </a:custGeom>
          <a:solidFill>
            <a:srgbClr val="72C02C"/>
          </a:solidFill>
          <a:ln>
            <a:noFill/>
          </a:ln>
        </p:spPr>
      </p:sp>
      <p:sp>
        <p:nvSpPr>
          <p:cNvPr id="9" name="TextBox 8"/>
          <p:cNvSpPr txBox="1"/>
          <p:nvPr/>
        </p:nvSpPr>
        <p:spPr>
          <a:xfrm>
            <a:off x="391886" y="9517224"/>
            <a:ext cx="2295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21/1/2026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32245" y="9741159"/>
            <a:ext cx="9535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RESOURCE MANAGEMENT TECHNIQUES/QUEUING THEORY/S.REKHA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638107" y="9688286"/>
            <a:ext cx="229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8/10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 descr="Mathematical Logic: Logical Connectives and their Truth ..."/>
          <p:cNvSpPr>
            <a:spLocks noChangeAspect="1" noChangeArrowheads="1"/>
          </p:cNvSpPr>
          <p:nvPr/>
        </p:nvSpPr>
        <p:spPr bwMode="auto">
          <a:xfrm>
            <a:off x="155576" y="-144463"/>
            <a:ext cx="304800" cy="304802"/>
          </a:xfrm>
          <a:prstGeom prst="rect">
            <a:avLst/>
          </a:prstGeom>
          <a:noFill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996752" y="1106399"/>
            <a:ext cx="13827968" cy="6740305"/>
          </a:xfrm>
          <a:prstGeom prst="rect">
            <a:avLst/>
          </a:prstGeom>
        </p:spPr>
        <p:txBody>
          <a:bodyPr wrap="square" lIns="91439" tIns="45719" rIns="91439" bIns="45719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endParaRPr lang="en-US" sz="3600" b="1" dirty="0" smtClean="0"/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MODEL III </a:t>
            </a:r>
            <a:r>
              <a:rPr lang="en-US" sz="3600" b="1" dirty="0" smtClean="0"/>
              <a:t>(M/M/1:N/FIFO)</a:t>
            </a:r>
            <a:endParaRPr lang="en-US" sz="3600" dirty="0" smtClean="0"/>
          </a:p>
          <a:p>
            <a:endParaRPr lang="en-US" sz="3600" b="1" dirty="0" smtClean="0"/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E(n) = E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n=0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n.po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aseline="-25000" dirty="0" smtClean="0">
                <a:latin typeface="Times New Roman" pitchFamily="18" charset="0"/>
                <a:cs typeface="Times New Roman" pitchFamily="18" charset="0"/>
              </a:rPr>
              <a:t>n=0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n.po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Po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o.p</a:t>
            </a:r>
            <a:r>
              <a:rPr lang="en-US" sz="3600" baseline="30000" dirty="0" err="1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+ 1.p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+ 2.p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+3. P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+ 4. P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0.045 (0.(1.8) + (1) (1.8) + (2) (1.8)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+ (3) (1.8)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0.458 (0(1.8) + 1.8 + 2(3.24) + 3 (5.832) + 4 (10.493))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0.458 (0+1.8+6.48+17.496+41.972)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0.458 ( 67.748)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3.102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3 trains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0.04470</a:t>
            </a:r>
          </a:p>
        </p:txBody>
      </p:sp>
      <p:pic>
        <p:nvPicPr>
          <p:cNvPr id="7" name="Google Shape;169;p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851545" y="355000"/>
            <a:ext cx="2148470" cy="129861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1;p25"/>
          <p:cNvSpPr/>
          <p:nvPr/>
        </p:nvSpPr>
        <p:spPr>
          <a:xfrm>
            <a:off x="0" y="9505950"/>
            <a:ext cx="18288000" cy="781050"/>
          </a:xfrm>
          <a:custGeom>
            <a:avLst/>
            <a:gdLst/>
            <a:ahLst/>
            <a:cxnLst/>
            <a:rect l="l" t="t" r="r" b="b"/>
            <a:pathLst>
              <a:path w="2868730" h="302802" extrusionOk="0">
                <a:moveTo>
                  <a:pt x="0" y="0"/>
                </a:moveTo>
                <a:lnTo>
                  <a:pt x="2868730" y="0"/>
                </a:lnTo>
                <a:lnTo>
                  <a:pt x="2868730" y="302802"/>
                </a:lnTo>
                <a:lnTo>
                  <a:pt x="0" y="302802"/>
                </a:lnTo>
                <a:close/>
              </a:path>
            </a:pathLst>
          </a:custGeom>
          <a:solidFill>
            <a:srgbClr val="72C02C"/>
          </a:solidFill>
          <a:ln>
            <a:noFill/>
          </a:ln>
        </p:spPr>
      </p:sp>
      <p:sp>
        <p:nvSpPr>
          <p:cNvPr id="9" name="TextBox 8"/>
          <p:cNvSpPr txBox="1"/>
          <p:nvPr/>
        </p:nvSpPr>
        <p:spPr>
          <a:xfrm>
            <a:off x="335902" y="9535886"/>
            <a:ext cx="22953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r>
              <a:rPr lang="en-GB" dirty="0" smtClean="0"/>
              <a:t>21/1/2026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32245" y="9741159"/>
            <a:ext cx="9535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RESOURCE MANAGEMENT TECHNIQUES/QUEUING THEORY/S.REKHA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638107" y="9688286"/>
            <a:ext cx="2295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9/10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9114828</TotalTime>
  <Words>618</Words>
  <Application>Microsoft Office PowerPoint</Application>
  <PresentationFormat>Custom</PresentationFormat>
  <Paragraphs>165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Rekha</cp:lastModifiedBy>
  <cp:revision>188</cp:revision>
  <dcterms:created xsi:type="dcterms:W3CDTF">2006-08-16T00:00:00Z</dcterms:created>
  <dcterms:modified xsi:type="dcterms:W3CDTF">2026-01-20T06:06:35Z</dcterms:modified>
</cp:coreProperties>
</file>