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rgbClr val="1B1B27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404154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1B1B27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404154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1B1B27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8F8FF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9193" y="4844796"/>
            <a:ext cx="1072133" cy="25603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3428999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1B1B27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8F8FF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29193" y="4844796"/>
            <a:ext cx="1072133" cy="25603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2562" y="340613"/>
            <a:ext cx="4356735" cy="384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rgbClr val="1B1B27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5891" y="1368552"/>
            <a:ext cx="4888230" cy="3406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404154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912615" y="1612613"/>
            <a:ext cx="4164329" cy="13608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6300"/>
              </a:lnSpc>
              <a:spcBef>
                <a:spcPts val="85"/>
              </a:spcBef>
            </a:pPr>
            <a:r>
              <a:rPr sz="2750" spc="65" dirty="0"/>
              <a:t>Role</a:t>
            </a:r>
            <a:r>
              <a:rPr sz="2750" spc="-185" dirty="0"/>
              <a:t> </a:t>
            </a:r>
            <a:r>
              <a:rPr sz="2750" spc="60" dirty="0"/>
              <a:t>of</a:t>
            </a:r>
            <a:r>
              <a:rPr sz="2750" spc="-185" dirty="0"/>
              <a:t> </a:t>
            </a:r>
            <a:r>
              <a:rPr sz="2750" spc="100" dirty="0"/>
              <a:t>Processing </a:t>
            </a:r>
            <a:r>
              <a:rPr sz="2750" spc="85" dirty="0"/>
              <a:t>Industries</a:t>
            </a:r>
            <a:r>
              <a:rPr sz="2750" spc="-190" dirty="0"/>
              <a:t> </a:t>
            </a:r>
            <a:r>
              <a:rPr sz="2750" spc="130" dirty="0"/>
              <a:t>in</a:t>
            </a:r>
            <a:r>
              <a:rPr sz="2750" spc="-175" dirty="0"/>
              <a:t> </a:t>
            </a:r>
            <a:r>
              <a:rPr sz="2750" spc="40" dirty="0"/>
              <a:t>Agricultural </a:t>
            </a:r>
            <a:r>
              <a:rPr sz="2750" spc="155" dirty="0"/>
              <a:t>Business</a:t>
            </a:r>
            <a:r>
              <a:rPr sz="2750" spc="-185" dirty="0"/>
              <a:t> </a:t>
            </a:r>
            <a:r>
              <a:rPr sz="2750" spc="85" dirty="0"/>
              <a:t>Management</a:t>
            </a:r>
            <a:endParaRPr sz="2750"/>
          </a:p>
        </p:txBody>
      </p:sp>
      <p:sp>
        <p:nvSpPr>
          <p:cNvPr id="3" name="object 3"/>
          <p:cNvSpPr/>
          <p:nvPr/>
        </p:nvSpPr>
        <p:spPr>
          <a:xfrm>
            <a:off x="3925061" y="3209544"/>
            <a:ext cx="2196465" cy="266065"/>
          </a:xfrm>
          <a:custGeom>
            <a:avLst/>
            <a:gdLst/>
            <a:ahLst/>
            <a:cxnLst/>
            <a:rect l="l" t="t" r="r" b="b"/>
            <a:pathLst>
              <a:path w="2196465" h="266064">
                <a:moveTo>
                  <a:pt x="2148586" y="0"/>
                </a:moveTo>
                <a:lnTo>
                  <a:pt x="47498" y="0"/>
                </a:lnTo>
                <a:lnTo>
                  <a:pt x="29039" y="3742"/>
                </a:lnTo>
                <a:lnTo>
                  <a:pt x="13938" y="13938"/>
                </a:lnTo>
                <a:lnTo>
                  <a:pt x="3742" y="29039"/>
                </a:lnTo>
                <a:lnTo>
                  <a:pt x="0" y="47498"/>
                </a:lnTo>
                <a:lnTo>
                  <a:pt x="0" y="218439"/>
                </a:lnTo>
                <a:lnTo>
                  <a:pt x="3742" y="236898"/>
                </a:lnTo>
                <a:lnTo>
                  <a:pt x="13938" y="251999"/>
                </a:lnTo>
                <a:lnTo>
                  <a:pt x="29039" y="262195"/>
                </a:lnTo>
                <a:lnTo>
                  <a:pt x="47498" y="265938"/>
                </a:lnTo>
                <a:lnTo>
                  <a:pt x="2148586" y="265938"/>
                </a:lnTo>
                <a:lnTo>
                  <a:pt x="2167044" y="262195"/>
                </a:lnTo>
                <a:lnTo>
                  <a:pt x="2182145" y="251999"/>
                </a:lnTo>
                <a:lnTo>
                  <a:pt x="2192341" y="236898"/>
                </a:lnTo>
                <a:lnTo>
                  <a:pt x="2196084" y="218439"/>
                </a:lnTo>
                <a:lnTo>
                  <a:pt x="2196084" y="47498"/>
                </a:lnTo>
                <a:lnTo>
                  <a:pt x="2192341" y="29039"/>
                </a:lnTo>
                <a:lnTo>
                  <a:pt x="2182145" y="13938"/>
                </a:lnTo>
                <a:lnTo>
                  <a:pt x="2167044" y="3742"/>
                </a:lnTo>
                <a:lnTo>
                  <a:pt x="2148586" y="0"/>
                </a:lnTo>
                <a:close/>
              </a:path>
            </a:pathLst>
          </a:custGeom>
          <a:solidFill>
            <a:srgbClr val="D2D9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97705" y="3264661"/>
            <a:ext cx="195453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404154"/>
                </a:solidFill>
                <a:latin typeface="Microsoft Sans Serif"/>
                <a:cs typeface="Microsoft Sans Serif"/>
              </a:rPr>
              <a:t>FUNCTIONAL</a:t>
            </a:r>
            <a:r>
              <a:rPr sz="850" spc="-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404154"/>
                </a:solidFill>
                <a:latin typeface="Microsoft Sans Serif"/>
                <a:cs typeface="Microsoft Sans Serif"/>
              </a:rPr>
              <a:t>RETAIL</a:t>
            </a:r>
            <a:r>
              <a:rPr sz="850" spc="-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8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MANAGEMENT</a:t>
            </a:r>
            <a:endParaRPr sz="850">
              <a:latin typeface="Microsoft Sans Serif"/>
              <a:cs typeface="Microsoft Sans Serif"/>
            </a:endParaRPr>
          </a:p>
        </p:txBody>
      </p:sp>
      <p:pic>
        <p:nvPicPr>
          <p:cNvPr id="5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0" y="209550"/>
            <a:ext cx="9144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spc="-150" dirty="0"/>
              <a:t> </a:t>
            </a:r>
            <a:r>
              <a:rPr spc="75" dirty="0"/>
              <a:t>Takeaways</a:t>
            </a:r>
            <a:r>
              <a:rPr spc="-155" dirty="0"/>
              <a:t> </a:t>
            </a:r>
            <a:r>
              <a:rPr spc="60" dirty="0"/>
              <a:t>and</a:t>
            </a:r>
            <a:r>
              <a:rPr spc="-145" dirty="0"/>
              <a:t> </a:t>
            </a:r>
            <a:r>
              <a:rPr spc="100" dirty="0"/>
              <a:t>Next</a:t>
            </a:r>
            <a:r>
              <a:rPr spc="-150" dirty="0"/>
              <a:t> </a:t>
            </a:r>
            <a:r>
              <a:rPr spc="75" dirty="0"/>
              <a:t>Steps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2722" y="948689"/>
            <a:ext cx="2688590" cy="1842135"/>
            <a:chOff x="442722" y="948689"/>
            <a:chExt cx="2688590" cy="1842135"/>
          </a:xfrm>
        </p:grpSpPr>
        <p:sp>
          <p:nvSpPr>
            <p:cNvPr id="4" name="object 4"/>
            <p:cNvSpPr/>
            <p:nvPr/>
          </p:nvSpPr>
          <p:spPr>
            <a:xfrm>
              <a:off x="445008" y="950975"/>
              <a:ext cx="2684145" cy="1837689"/>
            </a:xfrm>
            <a:custGeom>
              <a:avLst/>
              <a:gdLst/>
              <a:ahLst/>
              <a:cxnLst/>
              <a:rect l="l" t="t" r="r" b="b"/>
              <a:pathLst>
                <a:path w="2684145" h="1837689">
                  <a:moveTo>
                    <a:pt x="2633472" y="0"/>
                  </a:moveTo>
                  <a:lnTo>
                    <a:pt x="50228" y="0"/>
                  </a:lnTo>
                  <a:lnTo>
                    <a:pt x="30678" y="3946"/>
                  </a:lnTo>
                  <a:lnTo>
                    <a:pt x="14712" y="14716"/>
                  </a:lnTo>
                  <a:lnTo>
                    <a:pt x="3947" y="30700"/>
                  </a:lnTo>
                  <a:lnTo>
                    <a:pt x="0" y="50291"/>
                  </a:lnTo>
                  <a:lnTo>
                    <a:pt x="0" y="1786890"/>
                  </a:lnTo>
                  <a:lnTo>
                    <a:pt x="3947" y="1806481"/>
                  </a:lnTo>
                  <a:lnTo>
                    <a:pt x="14712" y="1822465"/>
                  </a:lnTo>
                  <a:lnTo>
                    <a:pt x="30678" y="1833235"/>
                  </a:lnTo>
                  <a:lnTo>
                    <a:pt x="50228" y="1837182"/>
                  </a:lnTo>
                  <a:lnTo>
                    <a:pt x="2633472" y="1837182"/>
                  </a:lnTo>
                  <a:lnTo>
                    <a:pt x="2653063" y="1833235"/>
                  </a:lnTo>
                  <a:lnTo>
                    <a:pt x="2669047" y="1822465"/>
                  </a:lnTo>
                  <a:lnTo>
                    <a:pt x="2679817" y="1806481"/>
                  </a:lnTo>
                  <a:lnTo>
                    <a:pt x="2683764" y="1786890"/>
                  </a:lnTo>
                  <a:lnTo>
                    <a:pt x="2683764" y="50291"/>
                  </a:lnTo>
                  <a:lnTo>
                    <a:pt x="2679817" y="30700"/>
                  </a:lnTo>
                  <a:lnTo>
                    <a:pt x="2669047" y="14716"/>
                  </a:lnTo>
                  <a:lnTo>
                    <a:pt x="2653063" y="3946"/>
                  </a:lnTo>
                  <a:lnTo>
                    <a:pt x="2633472" y="0"/>
                  </a:lnTo>
                  <a:close/>
                </a:path>
              </a:pathLst>
            </a:custGeom>
            <a:solidFill>
              <a:srgbClr val="D2D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5008" y="950975"/>
              <a:ext cx="2684145" cy="1837689"/>
            </a:xfrm>
            <a:custGeom>
              <a:avLst/>
              <a:gdLst/>
              <a:ahLst/>
              <a:cxnLst/>
              <a:rect l="l" t="t" r="r" b="b"/>
              <a:pathLst>
                <a:path w="2684145" h="1837689">
                  <a:moveTo>
                    <a:pt x="0" y="50291"/>
                  </a:moveTo>
                  <a:lnTo>
                    <a:pt x="3947" y="30700"/>
                  </a:lnTo>
                  <a:lnTo>
                    <a:pt x="14712" y="14716"/>
                  </a:lnTo>
                  <a:lnTo>
                    <a:pt x="30678" y="3946"/>
                  </a:lnTo>
                  <a:lnTo>
                    <a:pt x="50228" y="0"/>
                  </a:lnTo>
                  <a:lnTo>
                    <a:pt x="2633472" y="0"/>
                  </a:lnTo>
                  <a:lnTo>
                    <a:pt x="2653063" y="3946"/>
                  </a:lnTo>
                  <a:lnTo>
                    <a:pt x="2669047" y="14716"/>
                  </a:lnTo>
                  <a:lnTo>
                    <a:pt x="2679817" y="30700"/>
                  </a:lnTo>
                  <a:lnTo>
                    <a:pt x="2683764" y="50291"/>
                  </a:lnTo>
                  <a:lnTo>
                    <a:pt x="2683764" y="1786890"/>
                  </a:lnTo>
                  <a:lnTo>
                    <a:pt x="2679817" y="1806481"/>
                  </a:lnTo>
                  <a:lnTo>
                    <a:pt x="2669047" y="1822465"/>
                  </a:lnTo>
                  <a:lnTo>
                    <a:pt x="2653063" y="1833235"/>
                  </a:lnTo>
                  <a:lnTo>
                    <a:pt x="2633472" y="1837182"/>
                  </a:lnTo>
                  <a:lnTo>
                    <a:pt x="50228" y="1837182"/>
                  </a:lnTo>
                  <a:lnTo>
                    <a:pt x="30678" y="1833235"/>
                  </a:lnTo>
                  <a:lnTo>
                    <a:pt x="14712" y="1822465"/>
                  </a:lnTo>
                  <a:lnTo>
                    <a:pt x="3947" y="1806481"/>
                  </a:lnTo>
                  <a:lnTo>
                    <a:pt x="0" y="1786890"/>
                  </a:lnTo>
                  <a:lnTo>
                    <a:pt x="0" y="50291"/>
                  </a:lnTo>
                  <a:close/>
                </a:path>
              </a:pathLst>
            </a:custGeom>
            <a:ln w="4572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9214" y="1075181"/>
              <a:ext cx="359410" cy="359410"/>
            </a:xfrm>
            <a:custGeom>
              <a:avLst/>
              <a:gdLst/>
              <a:ahLst/>
              <a:cxnLst/>
              <a:rect l="l" t="t" r="r" b="b"/>
              <a:pathLst>
                <a:path w="359409" h="359409">
                  <a:moveTo>
                    <a:pt x="179451" y="0"/>
                  </a:moveTo>
                  <a:lnTo>
                    <a:pt x="131744" y="6413"/>
                  </a:lnTo>
                  <a:lnTo>
                    <a:pt x="88877" y="24511"/>
                  </a:lnTo>
                  <a:lnTo>
                    <a:pt x="52558" y="52577"/>
                  </a:lnTo>
                  <a:lnTo>
                    <a:pt x="24499" y="88900"/>
                  </a:lnTo>
                  <a:lnTo>
                    <a:pt x="6409" y="131762"/>
                  </a:lnTo>
                  <a:lnTo>
                    <a:pt x="0" y="179450"/>
                  </a:lnTo>
                  <a:lnTo>
                    <a:pt x="6409" y="227139"/>
                  </a:lnTo>
                  <a:lnTo>
                    <a:pt x="24499" y="270001"/>
                  </a:lnTo>
                  <a:lnTo>
                    <a:pt x="52558" y="306324"/>
                  </a:lnTo>
                  <a:lnTo>
                    <a:pt x="88877" y="334390"/>
                  </a:lnTo>
                  <a:lnTo>
                    <a:pt x="131744" y="352488"/>
                  </a:lnTo>
                  <a:lnTo>
                    <a:pt x="179451" y="358901"/>
                  </a:lnTo>
                  <a:lnTo>
                    <a:pt x="227157" y="352488"/>
                  </a:lnTo>
                  <a:lnTo>
                    <a:pt x="270024" y="334390"/>
                  </a:lnTo>
                  <a:lnTo>
                    <a:pt x="306343" y="306324"/>
                  </a:lnTo>
                  <a:lnTo>
                    <a:pt x="334402" y="270001"/>
                  </a:lnTo>
                  <a:lnTo>
                    <a:pt x="352492" y="227139"/>
                  </a:lnTo>
                  <a:lnTo>
                    <a:pt x="358902" y="179450"/>
                  </a:lnTo>
                  <a:lnTo>
                    <a:pt x="352492" y="131762"/>
                  </a:lnTo>
                  <a:lnTo>
                    <a:pt x="334402" y="88900"/>
                  </a:lnTo>
                  <a:lnTo>
                    <a:pt x="306343" y="52577"/>
                  </a:lnTo>
                  <a:lnTo>
                    <a:pt x="270024" y="24511"/>
                  </a:lnTo>
                  <a:lnTo>
                    <a:pt x="227157" y="6413"/>
                  </a:lnTo>
                  <a:lnTo>
                    <a:pt x="179451" y="0"/>
                  </a:lnTo>
                  <a:close/>
                </a:path>
              </a:pathLst>
            </a:custGeom>
            <a:solidFill>
              <a:srgbClr val="486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042" y="1177650"/>
              <a:ext cx="110167" cy="15408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57022" y="1519428"/>
            <a:ext cx="2421890" cy="96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10" dirty="0">
                <a:solidFill>
                  <a:srgbClr val="404154"/>
                </a:solidFill>
                <a:latin typeface="Palatino Linotype"/>
                <a:cs typeface="Palatino Linotype"/>
              </a:rPr>
              <a:t>Key</a:t>
            </a:r>
            <a:r>
              <a:rPr sz="1150" spc="5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150" spc="20" dirty="0">
                <a:solidFill>
                  <a:srgbClr val="404154"/>
                </a:solidFill>
                <a:latin typeface="Palatino Linotype"/>
                <a:cs typeface="Palatino Linotype"/>
              </a:rPr>
              <a:t>Learning</a:t>
            </a:r>
            <a:r>
              <a:rPr sz="1150" spc="10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150" spc="40" dirty="0">
                <a:solidFill>
                  <a:srgbClr val="404154"/>
                </a:solidFill>
                <a:latin typeface="Palatino Linotype"/>
                <a:cs typeface="Palatino Linotype"/>
              </a:rPr>
              <a:t>Points</a:t>
            </a:r>
            <a:endParaRPr sz="1150">
              <a:latin typeface="Palatino Linotype"/>
              <a:cs typeface="Palatino Linotype"/>
            </a:endParaRPr>
          </a:p>
          <a:p>
            <a:pPr marL="12700" marR="5080">
              <a:lnSpc>
                <a:spcPct val="129600"/>
              </a:lnSpc>
              <a:spcBef>
                <a:spcPts val="420"/>
              </a:spcBef>
            </a:pPr>
            <a:r>
              <a:rPr sz="9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Processing</a:t>
            </a:r>
            <a:r>
              <a:rPr sz="90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industries</a:t>
            </a:r>
            <a:r>
              <a:rPr sz="9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transform</a:t>
            </a:r>
            <a:r>
              <a:rPr sz="9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agricultural </a:t>
            </a:r>
            <a:r>
              <a:rPr sz="9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commodities,</a:t>
            </a:r>
            <a:r>
              <a:rPr sz="900" spc="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add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value,</a:t>
            </a:r>
            <a:r>
              <a:rPr sz="90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create</a:t>
            </a:r>
            <a:r>
              <a:rPr sz="900" spc="5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employment,</a:t>
            </a:r>
            <a:r>
              <a:rPr sz="9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90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strengthen</a:t>
            </a:r>
            <a:r>
              <a:rPr sz="9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supply</a:t>
            </a:r>
            <a:r>
              <a:rPr sz="9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chains </a:t>
            </a:r>
            <a:r>
              <a:rPr sz="9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whilst</a:t>
            </a:r>
            <a:r>
              <a:rPr sz="90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ensuring</a:t>
            </a:r>
            <a:r>
              <a:rPr sz="90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quality</a:t>
            </a:r>
            <a:r>
              <a:rPr sz="9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9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food</a:t>
            </a:r>
            <a:r>
              <a:rPr sz="9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safety.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27832" y="948689"/>
            <a:ext cx="2688590" cy="1842135"/>
            <a:chOff x="3227832" y="948689"/>
            <a:chExt cx="2688590" cy="1842135"/>
          </a:xfrm>
        </p:grpSpPr>
        <p:sp>
          <p:nvSpPr>
            <p:cNvPr id="10" name="object 10"/>
            <p:cNvSpPr/>
            <p:nvPr/>
          </p:nvSpPr>
          <p:spPr>
            <a:xfrm>
              <a:off x="3230118" y="950975"/>
              <a:ext cx="2684145" cy="1837689"/>
            </a:xfrm>
            <a:custGeom>
              <a:avLst/>
              <a:gdLst/>
              <a:ahLst/>
              <a:cxnLst/>
              <a:rect l="l" t="t" r="r" b="b"/>
              <a:pathLst>
                <a:path w="2684145" h="1837689">
                  <a:moveTo>
                    <a:pt x="2633472" y="0"/>
                  </a:moveTo>
                  <a:lnTo>
                    <a:pt x="50292" y="0"/>
                  </a:lnTo>
                  <a:lnTo>
                    <a:pt x="30700" y="3946"/>
                  </a:lnTo>
                  <a:lnTo>
                    <a:pt x="14716" y="14716"/>
                  </a:lnTo>
                  <a:lnTo>
                    <a:pt x="3946" y="30700"/>
                  </a:lnTo>
                  <a:lnTo>
                    <a:pt x="0" y="50291"/>
                  </a:lnTo>
                  <a:lnTo>
                    <a:pt x="0" y="1786890"/>
                  </a:lnTo>
                  <a:lnTo>
                    <a:pt x="3946" y="1806481"/>
                  </a:lnTo>
                  <a:lnTo>
                    <a:pt x="14716" y="1822465"/>
                  </a:lnTo>
                  <a:lnTo>
                    <a:pt x="30700" y="1833235"/>
                  </a:lnTo>
                  <a:lnTo>
                    <a:pt x="50292" y="1837182"/>
                  </a:lnTo>
                  <a:lnTo>
                    <a:pt x="2633472" y="1837182"/>
                  </a:lnTo>
                  <a:lnTo>
                    <a:pt x="2653063" y="1833235"/>
                  </a:lnTo>
                  <a:lnTo>
                    <a:pt x="2669047" y="1822465"/>
                  </a:lnTo>
                  <a:lnTo>
                    <a:pt x="2679817" y="1806481"/>
                  </a:lnTo>
                  <a:lnTo>
                    <a:pt x="2683764" y="1786890"/>
                  </a:lnTo>
                  <a:lnTo>
                    <a:pt x="2683764" y="50291"/>
                  </a:lnTo>
                  <a:lnTo>
                    <a:pt x="2679817" y="30700"/>
                  </a:lnTo>
                  <a:lnTo>
                    <a:pt x="2669047" y="14716"/>
                  </a:lnTo>
                  <a:lnTo>
                    <a:pt x="2653063" y="3946"/>
                  </a:lnTo>
                  <a:lnTo>
                    <a:pt x="2633472" y="0"/>
                  </a:lnTo>
                  <a:close/>
                </a:path>
              </a:pathLst>
            </a:custGeom>
            <a:solidFill>
              <a:srgbClr val="D2D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30118" y="950975"/>
              <a:ext cx="2684145" cy="1837689"/>
            </a:xfrm>
            <a:custGeom>
              <a:avLst/>
              <a:gdLst/>
              <a:ahLst/>
              <a:cxnLst/>
              <a:rect l="l" t="t" r="r" b="b"/>
              <a:pathLst>
                <a:path w="2684145" h="1837689">
                  <a:moveTo>
                    <a:pt x="0" y="50291"/>
                  </a:moveTo>
                  <a:lnTo>
                    <a:pt x="3946" y="30700"/>
                  </a:lnTo>
                  <a:lnTo>
                    <a:pt x="14716" y="14716"/>
                  </a:lnTo>
                  <a:lnTo>
                    <a:pt x="30700" y="3946"/>
                  </a:lnTo>
                  <a:lnTo>
                    <a:pt x="50292" y="0"/>
                  </a:lnTo>
                  <a:lnTo>
                    <a:pt x="2633472" y="0"/>
                  </a:lnTo>
                  <a:lnTo>
                    <a:pt x="2653063" y="3946"/>
                  </a:lnTo>
                  <a:lnTo>
                    <a:pt x="2669047" y="14716"/>
                  </a:lnTo>
                  <a:lnTo>
                    <a:pt x="2679817" y="30700"/>
                  </a:lnTo>
                  <a:lnTo>
                    <a:pt x="2683764" y="50291"/>
                  </a:lnTo>
                  <a:lnTo>
                    <a:pt x="2683764" y="1786890"/>
                  </a:lnTo>
                  <a:lnTo>
                    <a:pt x="2679817" y="1806481"/>
                  </a:lnTo>
                  <a:lnTo>
                    <a:pt x="2669047" y="1822465"/>
                  </a:lnTo>
                  <a:lnTo>
                    <a:pt x="2653063" y="1833235"/>
                  </a:lnTo>
                  <a:lnTo>
                    <a:pt x="2633472" y="1837182"/>
                  </a:lnTo>
                  <a:lnTo>
                    <a:pt x="50292" y="1837182"/>
                  </a:lnTo>
                  <a:lnTo>
                    <a:pt x="30700" y="1833235"/>
                  </a:lnTo>
                  <a:lnTo>
                    <a:pt x="14716" y="1822465"/>
                  </a:lnTo>
                  <a:lnTo>
                    <a:pt x="3946" y="1806481"/>
                  </a:lnTo>
                  <a:lnTo>
                    <a:pt x="0" y="1786890"/>
                  </a:lnTo>
                  <a:lnTo>
                    <a:pt x="0" y="50291"/>
                  </a:lnTo>
                  <a:close/>
                </a:path>
              </a:pathLst>
            </a:custGeom>
            <a:ln w="4572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54324" y="1075181"/>
              <a:ext cx="359410" cy="359410"/>
            </a:xfrm>
            <a:custGeom>
              <a:avLst/>
              <a:gdLst/>
              <a:ahLst/>
              <a:cxnLst/>
              <a:rect l="l" t="t" r="r" b="b"/>
              <a:pathLst>
                <a:path w="359410" h="359409">
                  <a:moveTo>
                    <a:pt x="179450" y="0"/>
                  </a:moveTo>
                  <a:lnTo>
                    <a:pt x="131762" y="6413"/>
                  </a:lnTo>
                  <a:lnTo>
                    <a:pt x="88900" y="24511"/>
                  </a:lnTo>
                  <a:lnTo>
                    <a:pt x="52577" y="52577"/>
                  </a:lnTo>
                  <a:lnTo>
                    <a:pt x="24511" y="88900"/>
                  </a:lnTo>
                  <a:lnTo>
                    <a:pt x="6413" y="131762"/>
                  </a:lnTo>
                  <a:lnTo>
                    <a:pt x="0" y="179450"/>
                  </a:lnTo>
                  <a:lnTo>
                    <a:pt x="6413" y="227139"/>
                  </a:lnTo>
                  <a:lnTo>
                    <a:pt x="24511" y="270001"/>
                  </a:lnTo>
                  <a:lnTo>
                    <a:pt x="52577" y="306324"/>
                  </a:lnTo>
                  <a:lnTo>
                    <a:pt x="88900" y="334390"/>
                  </a:lnTo>
                  <a:lnTo>
                    <a:pt x="131762" y="352488"/>
                  </a:lnTo>
                  <a:lnTo>
                    <a:pt x="179450" y="358901"/>
                  </a:lnTo>
                  <a:lnTo>
                    <a:pt x="227139" y="352488"/>
                  </a:lnTo>
                  <a:lnTo>
                    <a:pt x="270001" y="334390"/>
                  </a:lnTo>
                  <a:lnTo>
                    <a:pt x="306324" y="306324"/>
                  </a:lnTo>
                  <a:lnTo>
                    <a:pt x="334390" y="270001"/>
                  </a:lnTo>
                  <a:lnTo>
                    <a:pt x="352488" y="227139"/>
                  </a:lnTo>
                  <a:lnTo>
                    <a:pt x="358901" y="179450"/>
                  </a:lnTo>
                  <a:lnTo>
                    <a:pt x="352488" y="131762"/>
                  </a:lnTo>
                  <a:lnTo>
                    <a:pt x="334390" y="88900"/>
                  </a:lnTo>
                  <a:lnTo>
                    <a:pt x="306324" y="52577"/>
                  </a:lnTo>
                  <a:lnTo>
                    <a:pt x="270001" y="24511"/>
                  </a:lnTo>
                  <a:lnTo>
                    <a:pt x="227139" y="6413"/>
                  </a:lnTo>
                  <a:lnTo>
                    <a:pt x="179450" y="0"/>
                  </a:lnTo>
                  <a:close/>
                </a:path>
              </a:pathLst>
            </a:custGeom>
            <a:solidFill>
              <a:srgbClr val="486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6801" y="1177449"/>
              <a:ext cx="154120" cy="15431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341878" y="1519428"/>
            <a:ext cx="2319655" cy="96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solidFill>
                  <a:srgbClr val="404154"/>
                </a:solidFill>
                <a:latin typeface="Palatino Linotype"/>
                <a:cs typeface="Palatino Linotype"/>
              </a:rPr>
              <a:t>Case</a:t>
            </a:r>
            <a:r>
              <a:rPr sz="1150" spc="75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150" dirty="0">
                <a:solidFill>
                  <a:srgbClr val="404154"/>
                </a:solidFill>
                <a:latin typeface="Palatino Linotype"/>
                <a:cs typeface="Palatino Linotype"/>
              </a:rPr>
              <a:t>Study</a:t>
            </a:r>
            <a:r>
              <a:rPr sz="1150" spc="85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15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Assignment</a:t>
            </a:r>
            <a:endParaRPr sz="1150">
              <a:latin typeface="Palatino Linotype"/>
              <a:cs typeface="Palatino Linotype"/>
            </a:endParaRPr>
          </a:p>
          <a:p>
            <a:pPr marL="12700" marR="5080" algn="just">
              <a:lnSpc>
                <a:spcPct val="129700"/>
              </a:lnSpc>
              <a:spcBef>
                <a:spcPts val="420"/>
              </a:spcBef>
            </a:pPr>
            <a:r>
              <a:rPr sz="9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Analyse</a:t>
            </a:r>
            <a:r>
              <a:rPr sz="90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a</a:t>
            </a:r>
            <a:r>
              <a:rPr sz="9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local</a:t>
            </a:r>
            <a:r>
              <a:rPr sz="9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processing</a:t>
            </a:r>
            <a:r>
              <a:rPr sz="900" spc="10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unit:</a:t>
            </a:r>
            <a:r>
              <a:rPr sz="90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document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their</a:t>
            </a:r>
            <a:r>
              <a:rPr sz="90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operations,</a:t>
            </a:r>
            <a:r>
              <a:rPr sz="90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identify</a:t>
            </a:r>
            <a:r>
              <a:rPr sz="9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three</a:t>
            </a:r>
            <a:r>
              <a:rPr sz="90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challenges, </a:t>
            </a:r>
            <a:r>
              <a:rPr sz="9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900" spc="1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propose</a:t>
            </a:r>
            <a:r>
              <a:rPr sz="900" spc="1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evidence-based</a:t>
            </a:r>
            <a:r>
              <a:rPr sz="900" spc="1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solutions.</a:t>
            </a:r>
            <a:endParaRPr sz="9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320"/>
              </a:spcBef>
            </a:pP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Submit</a:t>
            </a:r>
            <a:r>
              <a:rPr sz="9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in</a:t>
            </a:r>
            <a:r>
              <a:rPr sz="9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one</a:t>
            </a:r>
            <a:r>
              <a:rPr sz="9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404154"/>
                </a:solidFill>
                <a:latin typeface="Microsoft Sans Serif"/>
                <a:cs typeface="Microsoft Sans Serif"/>
              </a:rPr>
              <a:t>week.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012179" y="948689"/>
            <a:ext cx="2689225" cy="1842135"/>
            <a:chOff x="6012179" y="948689"/>
            <a:chExt cx="2689225" cy="1842135"/>
          </a:xfrm>
        </p:grpSpPr>
        <p:sp>
          <p:nvSpPr>
            <p:cNvPr id="16" name="object 16"/>
            <p:cNvSpPr/>
            <p:nvPr/>
          </p:nvSpPr>
          <p:spPr>
            <a:xfrm>
              <a:off x="6014465" y="950975"/>
              <a:ext cx="2684780" cy="1837689"/>
            </a:xfrm>
            <a:custGeom>
              <a:avLst/>
              <a:gdLst/>
              <a:ahLst/>
              <a:cxnLst/>
              <a:rect l="l" t="t" r="r" b="b"/>
              <a:pathLst>
                <a:path w="2684779" h="1837689">
                  <a:moveTo>
                    <a:pt x="2634234" y="0"/>
                  </a:moveTo>
                  <a:lnTo>
                    <a:pt x="50292" y="0"/>
                  </a:lnTo>
                  <a:lnTo>
                    <a:pt x="30700" y="3946"/>
                  </a:lnTo>
                  <a:lnTo>
                    <a:pt x="14716" y="14716"/>
                  </a:lnTo>
                  <a:lnTo>
                    <a:pt x="3946" y="30700"/>
                  </a:lnTo>
                  <a:lnTo>
                    <a:pt x="0" y="50291"/>
                  </a:lnTo>
                  <a:lnTo>
                    <a:pt x="0" y="1786890"/>
                  </a:lnTo>
                  <a:lnTo>
                    <a:pt x="3946" y="1806481"/>
                  </a:lnTo>
                  <a:lnTo>
                    <a:pt x="14716" y="1822465"/>
                  </a:lnTo>
                  <a:lnTo>
                    <a:pt x="30700" y="1833235"/>
                  </a:lnTo>
                  <a:lnTo>
                    <a:pt x="50292" y="1837182"/>
                  </a:lnTo>
                  <a:lnTo>
                    <a:pt x="2634234" y="1837182"/>
                  </a:lnTo>
                  <a:lnTo>
                    <a:pt x="2653825" y="1833235"/>
                  </a:lnTo>
                  <a:lnTo>
                    <a:pt x="2669809" y="1822465"/>
                  </a:lnTo>
                  <a:lnTo>
                    <a:pt x="2680579" y="1806481"/>
                  </a:lnTo>
                  <a:lnTo>
                    <a:pt x="2684526" y="1786890"/>
                  </a:lnTo>
                  <a:lnTo>
                    <a:pt x="2684526" y="50291"/>
                  </a:lnTo>
                  <a:lnTo>
                    <a:pt x="2680579" y="30700"/>
                  </a:lnTo>
                  <a:lnTo>
                    <a:pt x="2669809" y="14716"/>
                  </a:lnTo>
                  <a:lnTo>
                    <a:pt x="2653825" y="3946"/>
                  </a:lnTo>
                  <a:lnTo>
                    <a:pt x="2634234" y="0"/>
                  </a:lnTo>
                  <a:close/>
                </a:path>
              </a:pathLst>
            </a:custGeom>
            <a:solidFill>
              <a:srgbClr val="D2D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14465" y="950975"/>
              <a:ext cx="2684780" cy="1837689"/>
            </a:xfrm>
            <a:custGeom>
              <a:avLst/>
              <a:gdLst/>
              <a:ahLst/>
              <a:cxnLst/>
              <a:rect l="l" t="t" r="r" b="b"/>
              <a:pathLst>
                <a:path w="2684779" h="1837689">
                  <a:moveTo>
                    <a:pt x="0" y="50291"/>
                  </a:moveTo>
                  <a:lnTo>
                    <a:pt x="3946" y="30700"/>
                  </a:lnTo>
                  <a:lnTo>
                    <a:pt x="14716" y="14716"/>
                  </a:lnTo>
                  <a:lnTo>
                    <a:pt x="30700" y="3946"/>
                  </a:lnTo>
                  <a:lnTo>
                    <a:pt x="50292" y="0"/>
                  </a:lnTo>
                  <a:lnTo>
                    <a:pt x="2634234" y="0"/>
                  </a:lnTo>
                  <a:lnTo>
                    <a:pt x="2653825" y="3946"/>
                  </a:lnTo>
                  <a:lnTo>
                    <a:pt x="2669809" y="14716"/>
                  </a:lnTo>
                  <a:lnTo>
                    <a:pt x="2680579" y="30700"/>
                  </a:lnTo>
                  <a:lnTo>
                    <a:pt x="2684526" y="50291"/>
                  </a:lnTo>
                  <a:lnTo>
                    <a:pt x="2684526" y="1786890"/>
                  </a:lnTo>
                  <a:lnTo>
                    <a:pt x="2680579" y="1806481"/>
                  </a:lnTo>
                  <a:lnTo>
                    <a:pt x="2669809" y="1822465"/>
                  </a:lnTo>
                  <a:lnTo>
                    <a:pt x="2653825" y="1833235"/>
                  </a:lnTo>
                  <a:lnTo>
                    <a:pt x="2634234" y="1837182"/>
                  </a:lnTo>
                  <a:lnTo>
                    <a:pt x="50292" y="1837182"/>
                  </a:lnTo>
                  <a:lnTo>
                    <a:pt x="30700" y="1833235"/>
                  </a:lnTo>
                  <a:lnTo>
                    <a:pt x="14716" y="1822465"/>
                  </a:lnTo>
                  <a:lnTo>
                    <a:pt x="3946" y="1806481"/>
                  </a:lnTo>
                  <a:lnTo>
                    <a:pt x="0" y="1786890"/>
                  </a:lnTo>
                  <a:lnTo>
                    <a:pt x="0" y="50291"/>
                  </a:lnTo>
                  <a:close/>
                </a:path>
              </a:pathLst>
            </a:custGeom>
            <a:ln w="4572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39433" y="1075181"/>
              <a:ext cx="359410" cy="359410"/>
            </a:xfrm>
            <a:custGeom>
              <a:avLst/>
              <a:gdLst/>
              <a:ahLst/>
              <a:cxnLst/>
              <a:rect l="l" t="t" r="r" b="b"/>
              <a:pathLst>
                <a:path w="359410" h="359409">
                  <a:moveTo>
                    <a:pt x="179450" y="0"/>
                  </a:moveTo>
                  <a:lnTo>
                    <a:pt x="131762" y="6413"/>
                  </a:lnTo>
                  <a:lnTo>
                    <a:pt x="88900" y="24511"/>
                  </a:lnTo>
                  <a:lnTo>
                    <a:pt x="52577" y="52577"/>
                  </a:lnTo>
                  <a:lnTo>
                    <a:pt x="24511" y="88900"/>
                  </a:lnTo>
                  <a:lnTo>
                    <a:pt x="6413" y="131762"/>
                  </a:lnTo>
                  <a:lnTo>
                    <a:pt x="0" y="179450"/>
                  </a:lnTo>
                  <a:lnTo>
                    <a:pt x="6413" y="227139"/>
                  </a:lnTo>
                  <a:lnTo>
                    <a:pt x="24511" y="270001"/>
                  </a:lnTo>
                  <a:lnTo>
                    <a:pt x="52577" y="306324"/>
                  </a:lnTo>
                  <a:lnTo>
                    <a:pt x="88900" y="334390"/>
                  </a:lnTo>
                  <a:lnTo>
                    <a:pt x="131762" y="352488"/>
                  </a:lnTo>
                  <a:lnTo>
                    <a:pt x="179450" y="358901"/>
                  </a:lnTo>
                  <a:lnTo>
                    <a:pt x="227139" y="352488"/>
                  </a:lnTo>
                  <a:lnTo>
                    <a:pt x="270001" y="334390"/>
                  </a:lnTo>
                  <a:lnTo>
                    <a:pt x="306324" y="306324"/>
                  </a:lnTo>
                  <a:lnTo>
                    <a:pt x="334390" y="270001"/>
                  </a:lnTo>
                  <a:lnTo>
                    <a:pt x="352488" y="227139"/>
                  </a:lnTo>
                  <a:lnTo>
                    <a:pt x="358901" y="179450"/>
                  </a:lnTo>
                  <a:lnTo>
                    <a:pt x="352488" y="131762"/>
                  </a:lnTo>
                  <a:lnTo>
                    <a:pt x="334390" y="88900"/>
                  </a:lnTo>
                  <a:lnTo>
                    <a:pt x="306323" y="52577"/>
                  </a:lnTo>
                  <a:lnTo>
                    <a:pt x="270001" y="24511"/>
                  </a:lnTo>
                  <a:lnTo>
                    <a:pt x="227139" y="6413"/>
                  </a:lnTo>
                  <a:lnTo>
                    <a:pt x="179450" y="0"/>
                  </a:lnTo>
                  <a:close/>
                </a:path>
              </a:pathLst>
            </a:custGeom>
            <a:solidFill>
              <a:srgbClr val="486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1943" y="1177689"/>
              <a:ext cx="153212" cy="15398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126988" y="1519428"/>
            <a:ext cx="2239010" cy="96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solidFill>
                  <a:srgbClr val="404154"/>
                </a:solidFill>
                <a:latin typeface="Palatino Linotype"/>
                <a:cs typeface="Palatino Linotype"/>
              </a:rPr>
              <a:t>Take-Home</a:t>
            </a:r>
            <a:r>
              <a:rPr sz="1150" spc="290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150" spc="40" dirty="0">
                <a:solidFill>
                  <a:srgbClr val="404154"/>
                </a:solidFill>
                <a:latin typeface="Palatino Linotype"/>
                <a:cs typeface="Palatino Linotype"/>
              </a:rPr>
              <a:t>Task</a:t>
            </a:r>
            <a:endParaRPr sz="1150">
              <a:latin typeface="Palatino Linotype"/>
              <a:cs typeface="Palatino Linotype"/>
            </a:endParaRPr>
          </a:p>
          <a:p>
            <a:pPr marL="12700" marR="5080">
              <a:lnSpc>
                <a:spcPct val="129600"/>
              </a:lnSpc>
              <a:spcBef>
                <a:spcPts val="420"/>
              </a:spcBef>
            </a:pPr>
            <a:r>
              <a:rPr sz="900" dirty="0">
                <a:solidFill>
                  <a:srgbClr val="404154"/>
                </a:solidFill>
                <a:latin typeface="Microsoft Sans Serif"/>
                <a:cs typeface="Microsoft Sans Serif"/>
              </a:rPr>
              <a:t>Research</a:t>
            </a:r>
            <a:r>
              <a:rPr sz="900" spc="1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two</a:t>
            </a:r>
            <a:r>
              <a:rPr sz="900" spc="1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04154"/>
                </a:solidFill>
                <a:latin typeface="Microsoft Sans Serif"/>
                <a:cs typeface="Microsoft Sans Serif"/>
              </a:rPr>
              <a:t>successful</a:t>
            </a:r>
            <a:r>
              <a:rPr sz="900" spc="2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04154"/>
                </a:solidFill>
                <a:latin typeface="Microsoft Sans Serif"/>
                <a:cs typeface="Microsoft Sans Serif"/>
              </a:rPr>
              <a:t>agri-</a:t>
            </a:r>
            <a:r>
              <a:rPr sz="9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processing </a:t>
            </a:r>
            <a:r>
              <a:rPr sz="9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enterprises</a:t>
            </a:r>
            <a:r>
              <a:rPr sz="9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in</a:t>
            </a:r>
            <a:r>
              <a:rPr sz="9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the </a:t>
            </a:r>
            <a:r>
              <a:rPr sz="9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UK.</a:t>
            </a:r>
            <a:r>
              <a:rPr sz="9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Compare</a:t>
            </a:r>
            <a:r>
              <a:rPr sz="9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their </a:t>
            </a:r>
            <a:r>
              <a:rPr sz="9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business</a:t>
            </a:r>
            <a:r>
              <a:rPr sz="9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models,</a:t>
            </a:r>
            <a:r>
              <a:rPr sz="9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market</a:t>
            </a:r>
            <a:r>
              <a:rPr sz="9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strategies,</a:t>
            </a:r>
            <a:r>
              <a:rPr sz="9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404154"/>
                </a:solidFill>
                <a:latin typeface="Microsoft Sans Serif"/>
                <a:cs typeface="Microsoft Sans Serif"/>
              </a:rPr>
              <a:t>and </a:t>
            </a:r>
            <a:r>
              <a:rPr sz="9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sustainability</a:t>
            </a:r>
            <a:r>
              <a:rPr sz="9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practices.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5008" y="2931414"/>
            <a:ext cx="8254365" cy="9525"/>
          </a:xfrm>
          <a:custGeom>
            <a:avLst/>
            <a:gdLst/>
            <a:ahLst/>
            <a:cxnLst/>
            <a:rect l="l" t="t" r="r" b="b"/>
            <a:pathLst>
              <a:path w="8254365" h="9525">
                <a:moveTo>
                  <a:pt x="8253983" y="0"/>
                </a:moveTo>
                <a:lnTo>
                  <a:pt x="0" y="0"/>
                </a:lnTo>
                <a:lnTo>
                  <a:pt x="0" y="9143"/>
                </a:lnTo>
                <a:lnTo>
                  <a:pt x="8253983" y="9143"/>
                </a:lnTo>
                <a:lnTo>
                  <a:pt x="8253983" y="0"/>
                </a:lnTo>
                <a:close/>
              </a:path>
            </a:pathLst>
          </a:custGeom>
          <a:solidFill>
            <a:srgbClr val="40415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442722" y="3081527"/>
            <a:ext cx="821690" cy="227329"/>
            <a:chOff x="442722" y="3081527"/>
            <a:chExt cx="821690" cy="227329"/>
          </a:xfrm>
        </p:grpSpPr>
        <p:sp>
          <p:nvSpPr>
            <p:cNvPr id="23" name="object 23"/>
            <p:cNvSpPr/>
            <p:nvPr/>
          </p:nvSpPr>
          <p:spPr>
            <a:xfrm>
              <a:off x="445008" y="3083813"/>
              <a:ext cx="817244" cy="222885"/>
            </a:xfrm>
            <a:custGeom>
              <a:avLst/>
              <a:gdLst/>
              <a:ahLst/>
              <a:cxnLst/>
              <a:rect l="l" t="t" r="r" b="b"/>
              <a:pathLst>
                <a:path w="817244" h="222885">
                  <a:moveTo>
                    <a:pt x="0" y="40259"/>
                  </a:moveTo>
                  <a:lnTo>
                    <a:pt x="3160" y="24592"/>
                  </a:lnTo>
                  <a:lnTo>
                    <a:pt x="11780" y="11795"/>
                  </a:lnTo>
                  <a:lnTo>
                    <a:pt x="24565" y="3165"/>
                  </a:lnTo>
                  <a:lnTo>
                    <a:pt x="40220" y="0"/>
                  </a:lnTo>
                  <a:lnTo>
                    <a:pt x="776643" y="0"/>
                  </a:lnTo>
                  <a:lnTo>
                    <a:pt x="792298" y="3165"/>
                  </a:lnTo>
                  <a:lnTo>
                    <a:pt x="805083" y="11795"/>
                  </a:lnTo>
                  <a:lnTo>
                    <a:pt x="813703" y="24592"/>
                  </a:lnTo>
                  <a:lnTo>
                    <a:pt x="816863" y="40259"/>
                  </a:lnTo>
                  <a:lnTo>
                    <a:pt x="816863" y="182244"/>
                  </a:lnTo>
                  <a:lnTo>
                    <a:pt x="813703" y="197911"/>
                  </a:lnTo>
                  <a:lnTo>
                    <a:pt x="805083" y="210708"/>
                  </a:lnTo>
                  <a:lnTo>
                    <a:pt x="792298" y="219338"/>
                  </a:lnTo>
                  <a:lnTo>
                    <a:pt x="776643" y="222504"/>
                  </a:lnTo>
                  <a:lnTo>
                    <a:pt x="40220" y="222504"/>
                  </a:lnTo>
                  <a:lnTo>
                    <a:pt x="24565" y="219338"/>
                  </a:lnTo>
                  <a:lnTo>
                    <a:pt x="11780" y="210708"/>
                  </a:lnTo>
                  <a:lnTo>
                    <a:pt x="3160" y="197911"/>
                  </a:lnTo>
                  <a:lnTo>
                    <a:pt x="0" y="182244"/>
                  </a:lnTo>
                  <a:lnTo>
                    <a:pt x="0" y="40259"/>
                  </a:lnTo>
                  <a:close/>
                </a:path>
              </a:pathLst>
            </a:custGeom>
            <a:ln w="4571">
              <a:solidFill>
                <a:srgbClr val="4867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981" y="3154564"/>
              <a:ext cx="91282" cy="8110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52526" y="3122422"/>
            <a:ext cx="54292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4867E9"/>
                </a:solidFill>
                <a:latin typeface="Microsoft Sans Serif"/>
                <a:cs typeface="Microsoft Sans Serif"/>
              </a:rPr>
              <a:t>2</a:t>
            </a:r>
            <a:r>
              <a:rPr sz="750" spc="-30" dirty="0">
                <a:solidFill>
                  <a:srgbClr val="4867E9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4867E9"/>
                </a:solidFill>
                <a:latin typeface="Microsoft Sans Serif"/>
                <a:cs typeface="Microsoft Sans Serif"/>
              </a:rPr>
              <a:t>MINUTES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2562" y="3328415"/>
            <a:ext cx="21424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60" dirty="0">
                <a:solidFill>
                  <a:srgbClr val="1B1B27"/>
                </a:solidFill>
                <a:latin typeface="Palatino Linotype"/>
                <a:cs typeface="Palatino Linotype"/>
              </a:rPr>
              <a:t>Final</a:t>
            </a:r>
            <a:r>
              <a:rPr sz="1400" spc="-20" dirty="0">
                <a:solidFill>
                  <a:srgbClr val="1B1B27"/>
                </a:solidFill>
                <a:latin typeface="Palatino Linotype"/>
                <a:cs typeface="Palatino Linotype"/>
              </a:rPr>
              <a:t> </a:t>
            </a:r>
            <a:r>
              <a:rPr sz="1400" spc="20" dirty="0">
                <a:solidFill>
                  <a:srgbClr val="1B1B27"/>
                </a:solidFill>
                <a:latin typeface="Palatino Linotype"/>
                <a:cs typeface="Palatino Linotype"/>
              </a:rPr>
              <a:t>Reflection</a:t>
            </a:r>
            <a:r>
              <a:rPr sz="1400" spc="-40" dirty="0">
                <a:solidFill>
                  <a:srgbClr val="1B1B27"/>
                </a:solidFill>
                <a:latin typeface="Palatino Linotype"/>
                <a:cs typeface="Palatino Linotype"/>
              </a:rPr>
              <a:t> </a:t>
            </a:r>
            <a:r>
              <a:rPr sz="1400" spc="20" dirty="0">
                <a:solidFill>
                  <a:srgbClr val="1B1B27"/>
                </a:solidFill>
                <a:latin typeface="Palatino Linotype"/>
                <a:cs typeface="Palatino Linotype"/>
              </a:rPr>
              <a:t>and</a:t>
            </a:r>
            <a:r>
              <a:rPr sz="1400" spc="-30" dirty="0">
                <a:solidFill>
                  <a:srgbClr val="1B1B27"/>
                </a:solidFill>
                <a:latin typeface="Palatino Linotype"/>
                <a:cs typeface="Palatino Linotype"/>
              </a:rPr>
              <a:t> </a:t>
            </a:r>
            <a:r>
              <a:rPr sz="1400" spc="-25" dirty="0">
                <a:solidFill>
                  <a:srgbClr val="1B1B27"/>
                </a:solidFill>
                <a:latin typeface="Palatino Linotype"/>
                <a:cs typeface="Palatino Linotype"/>
              </a:rPr>
              <a:t>QCA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2562" y="3688841"/>
            <a:ext cx="8276590" cy="960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0355">
              <a:lnSpc>
                <a:spcPct val="129400"/>
              </a:lnSpc>
              <a:spcBef>
                <a:spcPts val="100"/>
              </a:spcBef>
            </a:pPr>
            <a:r>
              <a:rPr sz="900" dirty="0">
                <a:solidFill>
                  <a:srgbClr val="404154"/>
                </a:solidFill>
                <a:latin typeface="Microsoft Sans Serif"/>
                <a:cs typeface="Microsoft Sans Serif"/>
              </a:rPr>
              <a:t>Share</a:t>
            </a:r>
            <a:r>
              <a:rPr sz="900" spc="1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04154"/>
                </a:solidFill>
                <a:latin typeface="Microsoft Sans Serif"/>
                <a:cs typeface="Microsoft Sans Serif"/>
              </a:rPr>
              <a:t>one</a:t>
            </a:r>
            <a:r>
              <a:rPr sz="900" spc="1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04154"/>
                </a:solidFill>
                <a:latin typeface="Microsoft Sans Serif"/>
                <a:cs typeface="Microsoft Sans Serif"/>
              </a:rPr>
              <a:t>insight</a:t>
            </a:r>
            <a:r>
              <a:rPr sz="900" spc="1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04154"/>
                </a:solidFill>
                <a:latin typeface="Microsoft Sans Serif"/>
                <a:cs typeface="Microsoft Sans Serif"/>
              </a:rPr>
              <a:t>you</a:t>
            </a:r>
            <a:r>
              <a:rPr sz="900" spc="1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04154"/>
                </a:solidFill>
                <a:latin typeface="Microsoft Sans Serif"/>
                <a:cs typeface="Microsoft Sans Serif"/>
              </a:rPr>
              <a:t>gained</a:t>
            </a:r>
            <a:r>
              <a:rPr sz="900" spc="1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today</a:t>
            </a:r>
            <a:r>
              <a:rPr sz="900" spc="1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900" spc="1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04154"/>
                </a:solidFill>
                <a:latin typeface="Microsoft Sans Serif"/>
                <a:cs typeface="Microsoft Sans Serif"/>
              </a:rPr>
              <a:t>one</a:t>
            </a:r>
            <a:r>
              <a:rPr sz="900" spc="1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04154"/>
                </a:solidFill>
                <a:latin typeface="Microsoft Sans Serif"/>
                <a:cs typeface="Microsoft Sans Serif"/>
              </a:rPr>
              <a:t>question</a:t>
            </a:r>
            <a:r>
              <a:rPr sz="900" spc="1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04154"/>
                </a:solidFill>
                <a:latin typeface="Microsoft Sans Serif"/>
                <a:cs typeface="Microsoft Sans Serif"/>
              </a:rPr>
              <a:t>you</a:t>
            </a:r>
            <a:r>
              <a:rPr sz="900" spc="1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04154"/>
                </a:solidFill>
                <a:latin typeface="Microsoft Sans Serif"/>
                <a:cs typeface="Microsoft Sans Serif"/>
              </a:rPr>
              <a:t>still</a:t>
            </a:r>
            <a:r>
              <a:rPr sz="900" spc="1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04154"/>
                </a:solidFill>
                <a:latin typeface="Microsoft Sans Serif"/>
                <a:cs typeface="Microsoft Sans Serif"/>
              </a:rPr>
              <a:t>have</a:t>
            </a:r>
            <a:r>
              <a:rPr sz="900" spc="1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about</a:t>
            </a:r>
            <a:r>
              <a:rPr sz="900" spc="1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04154"/>
                </a:solidFill>
                <a:latin typeface="Microsoft Sans Serif"/>
                <a:cs typeface="Microsoft Sans Serif"/>
              </a:rPr>
              <a:t>agricultural</a:t>
            </a:r>
            <a:r>
              <a:rPr sz="900" spc="1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04154"/>
                </a:solidFill>
                <a:latin typeface="Microsoft Sans Serif"/>
                <a:cs typeface="Microsoft Sans Serif"/>
              </a:rPr>
              <a:t>processing</a:t>
            </a:r>
            <a:r>
              <a:rPr sz="900" spc="18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04154"/>
                </a:solidFill>
                <a:latin typeface="Microsoft Sans Serif"/>
                <a:cs typeface="Microsoft Sans Serif"/>
              </a:rPr>
              <a:t>industries.</a:t>
            </a:r>
            <a:r>
              <a:rPr sz="900" spc="1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04154"/>
                </a:solidFill>
                <a:latin typeface="Microsoft Sans Serif"/>
                <a:cs typeface="Microsoft Sans Serif"/>
              </a:rPr>
              <a:t>Your</a:t>
            </a:r>
            <a:r>
              <a:rPr sz="900" spc="1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04154"/>
                </a:solidFill>
                <a:latin typeface="Microsoft Sans Serif"/>
                <a:cs typeface="Microsoft Sans Serif"/>
              </a:rPr>
              <a:t>reflections</a:t>
            </a:r>
            <a:r>
              <a:rPr sz="900" spc="3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04154"/>
                </a:solidFill>
                <a:latin typeface="Microsoft Sans Serif"/>
                <a:cs typeface="Microsoft Sans Serif"/>
              </a:rPr>
              <a:t>help</a:t>
            </a:r>
            <a:r>
              <a:rPr sz="900" spc="1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04154"/>
                </a:solidFill>
                <a:latin typeface="Microsoft Sans Serif"/>
                <a:cs typeface="Microsoft Sans Serif"/>
              </a:rPr>
              <a:t>shape</a:t>
            </a:r>
            <a:r>
              <a:rPr sz="900" spc="1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04154"/>
                </a:solidFill>
                <a:latin typeface="Microsoft Sans Serif"/>
                <a:cs typeface="Microsoft Sans Serif"/>
              </a:rPr>
              <a:t>our</a:t>
            </a:r>
            <a:r>
              <a:rPr sz="900" spc="1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future </a:t>
            </a:r>
            <a:r>
              <a:rPr sz="9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sessions.</a:t>
            </a:r>
            <a:endParaRPr sz="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Microsoft Sans Serif"/>
              <a:cs typeface="Microsoft Sans Serif"/>
            </a:endParaRPr>
          </a:p>
          <a:p>
            <a:pPr marL="191770">
              <a:lnSpc>
                <a:spcPct val="100000"/>
              </a:lnSpc>
              <a:spcBef>
                <a:spcPts val="5"/>
              </a:spcBef>
            </a:pP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Thank</a:t>
            </a:r>
            <a:r>
              <a:rPr sz="90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you</a:t>
            </a:r>
            <a:r>
              <a:rPr sz="9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for</a:t>
            </a:r>
            <a:r>
              <a:rPr sz="9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your</a:t>
            </a:r>
            <a:r>
              <a:rPr sz="9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active</a:t>
            </a:r>
            <a:r>
              <a:rPr sz="9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participation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9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thoughtful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engagement.</a:t>
            </a:r>
            <a:r>
              <a:rPr sz="9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Your</a:t>
            </a:r>
            <a:r>
              <a:rPr sz="9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curiosity</a:t>
            </a:r>
            <a:r>
              <a:rPr sz="9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9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questions</a:t>
            </a:r>
            <a:r>
              <a:rPr sz="90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drive</a:t>
            </a:r>
            <a:r>
              <a:rPr sz="9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our</a:t>
            </a:r>
            <a:r>
              <a:rPr sz="9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collective</a:t>
            </a:r>
            <a:r>
              <a:rPr sz="9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learning</a:t>
            </a:r>
            <a:r>
              <a:rPr sz="900" spc="2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journey</a:t>
            </a:r>
            <a:r>
              <a:rPr sz="9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in</a:t>
            </a:r>
            <a:r>
              <a:rPr sz="9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agricultural</a:t>
            </a:r>
            <a:endParaRPr sz="900">
              <a:latin typeface="Microsoft Sans Serif"/>
              <a:cs typeface="Microsoft Sans Serif"/>
            </a:endParaRPr>
          </a:p>
          <a:p>
            <a:pPr marL="191770">
              <a:lnSpc>
                <a:spcPct val="100000"/>
              </a:lnSpc>
              <a:spcBef>
                <a:spcPts val="315"/>
              </a:spcBef>
            </a:pPr>
            <a:r>
              <a:rPr sz="900" dirty="0">
                <a:solidFill>
                  <a:srgbClr val="404154"/>
                </a:solidFill>
                <a:latin typeface="Microsoft Sans Serif"/>
                <a:cs typeface="Microsoft Sans Serif"/>
              </a:rPr>
              <a:t>business</a:t>
            </a:r>
            <a:r>
              <a:rPr sz="90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management.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45008" y="4188714"/>
            <a:ext cx="14604" cy="579120"/>
          </a:xfrm>
          <a:custGeom>
            <a:avLst/>
            <a:gdLst/>
            <a:ahLst/>
            <a:cxnLst/>
            <a:rect l="l" t="t" r="r" b="b"/>
            <a:pathLst>
              <a:path w="14604" h="579120">
                <a:moveTo>
                  <a:pt x="14478" y="0"/>
                </a:moveTo>
                <a:lnTo>
                  <a:pt x="0" y="0"/>
                </a:lnTo>
                <a:lnTo>
                  <a:pt x="0" y="579120"/>
                </a:lnTo>
                <a:lnTo>
                  <a:pt x="14478" y="579120"/>
                </a:lnTo>
                <a:lnTo>
                  <a:pt x="14478" y="0"/>
                </a:lnTo>
                <a:close/>
              </a:path>
            </a:pathLst>
          </a:custGeom>
          <a:solidFill>
            <a:srgbClr val="486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24800" y="209550"/>
            <a:ext cx="9144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">
              <a:lnSpc>
                <a:spcPct val="100000"/>
              </a:lnSpc>
              <a:spcBef>
                <a:spcPts val="95"/>
              </a:spcBef>
            </a:pPr>
            <a:r>
              <a:rPr sz="2450" dirty="0"/>
              <a:t>Today's</a:t>
            </a:r>
            <a:r>
              <a:rPr sz="2450" spc="-85" dirty="0"/>
              <a:t> </a:t>
            </a:r>
            <a:r>
              <a:rPr sz="2450" spc="85" dirty="0"/>
              <a:t>Learning</a:t>
            </a:r>
            <a:r>
              <a:rPr sz="2450" spc="-85" dirty="0"/>
              <a:t> </a:t>
            </a:r>
            <a:r>
              <a:rPr sz="2450" spc="60" dirty="0"/>
              <a:t>Journey</a:t>
            </a:r>
            <a:endParaRPr sz="2450"/>
          </a:p>
        </p:txBody>
      </p:sp>
      <p:pic>
        <p:nvPicPr>
          <p:cNvPr id="3" name="object 3" descr="preencode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718" y="1335786"/>
            <a:ext cx="4561332" cy="30350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03797" y="1042162"/>
            <a:ext cx="1787525" cy="247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dirty="0">
                <a:solidFill>
                  <a:srgbClr val="1B1B27"/>
                </a:solidFill>
                <a:latin typeface="Palatino Linotype"/>
                <a:cs typeface="Palatino Linotype"/>
              </a:rPr>
              <a:t>Topics</a:t>
            </a:r>
            <a:r>
              <a:rPr sz="1450" spc="-25" dirty="0">
                <a:solidFill>
                  <a:srgbClr val="1B1B27"/>
                </a:solidFill>
                <a:latin typeface="Palatino Linotype"/>
                <a:cs typeface="Palatino Linotype"/>
              </a:rPr>
              <a:t> </a:t>
            </a:r>
            <a:r>
              <a:rPr sz="1450" spc="60" dirty="0">
                <a:solidFill>
                  <a:srgbClr val="1B1B27"/>
                </a:solidFill>
                <a:latin typeface="Palatino Linotype"/>
                <a:cs typeface="Palatino Linotype"/>
              </a:rPr>
              <a:t>We'll</a:t>
            </a:r>
            <a:r>
              <a:rPr sz="1450" spc="-25" dirty="0">
                <a:solidFill>
                  <a:srgbClr val="1B1B27"/>
                </a:solidFill>
                <a:latin typeface="Palatino Linotype"/>
                <a:cs typeface="Palatino Linotype"/>
              </a:rPr>
              <a:t> </a:t>
            </a:r>
            <a:r>
              <a:rPr sz="1450" spc="-10" dirty="0">
                <a:solidFill>
                  <a:srgbClr val="1B1B27"/>
                </a:solidFill>
                <a:latin typeface="Palatino Linotype"/>
                <a:cs typeface="Palatino Linotype"/>
              </a:rPr>
              <a:t>Explore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03797" y="1797557"/>
            <a:ext cx="10604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240" dirty="0">
                <a:solidFill>
                  <a:srgbClr val="404154"/>
                </a:solidFill>
                <a:latin typeface="Microsoft Sans Serif"/>
                <a:cs typeface="Microsoft Sans Serif"/>
              </a:rPr>
              <a:t>•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3797" y="2179066"/>
            <a:ext cx="10541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240" dirty="0">
                <a:solidFill>
                  <a:srgbClr val="404154"/>
                </a:solidFill>
                <a:latin typeface="Microsoft Sans Serif"/>
                <a:cs typeface="Microsoft Sans Serif"/>
              </a:rPr>
              <a:t>•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03797" y="2560066"/>
            <a:ext cx="10541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240" dirty="0">
                <a:solidFill>
                  <a:srgbClr val="404154"/>
                </a:solidFill>
                <a:latin typeface="Microsoft Sans Serif"/>
                <a:cs typeface="Microsoft Sans Serif"/>
              </a:rPr>
              <a:t>•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3797" y="2941066"/>
            <a:ext cx="10541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240" dirty="0">
                <a:solidFill>
                  <a:srgbClr val="404154"/>
                </a:solidFill>
                <a:latin typeface="Microsoft Sans Serif"/>
                <a:cs typeface="Microsoft Sans Serif"/>
              </a:rPr>
              <a:t>•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03797" y="1370025"/>
            <a:ext cx="2604770" cy="1932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321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9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Understanding</a:t>
            </a:r>
            <a:r>
              <a:rPr sz="9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processing</a:t>
            </a:r>
            <a:r>
              <a:rPr sz="9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industries</a:t>
            </a:r>
            <a:r>
              <a:rPr sz="950" spc="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404154"/>
                </a:solidFill>
                <a:latin typeface="Microsoft Sans Serif"/>
                <a:cs typeface="Microsoft Sans Serif"/>
              </a:rPr>
              <a:t>in </a:t>
            </a:r>
            <a:r>
              <a:rPr sz="9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agribusiness</a:t>
            </a:r>
            <a:endParaRPr sz="95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355"/>
              </a:spcBef>
            </a:pP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Value</a:t>
            </a:r>
            <a:r>
              <a:rPr sz="9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addition</a:t>
            </a:r>
            <a:r>
              <a:rPr sz="95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95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product</a:t>
            </a:r>
            <a:endParaRPr sz="95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365"/>
              </a:spcBef>
            </a:pPr>
            <a:r>
              <a:rPr sz="9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transformation</a:t>
            </a:r>
            <a:endParaRPr sz="950">
              <a:latin typeface="Microsoft Sans Serif"/>
              <a:cs typeface="Microsoft Sans Serif"/>
            </a:endParaRPr>
          </a:p>
          <a:p>
            <a:pPr marL="355600" marR="436880">
              <a:lnSpc>
                <a:spcPts val="1510"/>
              </a:lnSpc>
              <a:spcBef>
                <a:spcPts val="95"/>
              </a:spcBef>
            </a:pP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Quality</a:t>
            </a:r>
            <a:r>
              <a:rPr sz="9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control</a:t>
            </a:r>
            <a:r>
              <a:rPr sz="95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95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food</a:t>
            </a:r>
            <a:r>
              <a:rPr sz="9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safety </a:t>
            </a:r>
            <a:r>
              <a:rPr sz="9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standards</a:t>
            </a:r>
            <a:endParaRPr sz="95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240"/>
              </a:spcBef>
            </a:pP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Supply</a:t>
            </a:r>
            <a:r>
              <a:rPr sz="950" spc="1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chain</a:t>
            </a:r>
            <a:r>
              <a:rPr sz="950" spc="114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integration</a:t>
            </a:r>
            <a:r>
              <a:rPr sz="95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950" spc="1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market</a:t>
            </a:r>
            <a:endParaRPr sz="95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365"/>
              </a:spcBef>
            </a:pPr>
            <a:r>
              <a:rPr sz="9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linkages</a:t>
            </a:r>
            <a:endParaRPr sz="950">
              <a:latin typeface="Microsoft Sans Serif"/>
              <a:cs typeface="Microsoft Sans Serif"/>
            </a:endParaRPr>
          </a:p>
          <a:p>
            <a:pPr marL="355600" marR="227329">
              <a:lnSpc>
                <a:spcPts val="1510"/>
              </a:lnSpc>
              <a:spcBef>
                <a:spcPts val="80"/>
              </a:spcBef>
            </a:pP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Economic</a:t>
            </a:r>
            <a:r>
              <a:rPr sz="95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impact</a:t>
            </a:r>
            <a:r>
              <a:rPr sz="95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95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employment </a:t>
            </a:r>
            <a:r>
              <a:rPr sz="95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generation</a:t>
            </a:r>
            <a:endParaRPr sz="95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4015" y="3666109"/>
            <a:ext cx="95250" cy="762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7936" y="3666109"/>
            <a:ext cx="95250" cy="762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003797" y="3573779"/>
            <a:ext cx="2678430" cy="88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1B1B27"/>
                </a:solidFill>
                <a:latin typeface="Palatino Linotype"/>
                <a:cs typeface="Palatino Linotype"/>
              </a:rPr>
              <a:t>Interactie</a:t>
            </a:r>
            <a:r>
              <a:rPr sz="1200" spc="-30" dirty="0">
                <a:solidFill>
                  <a:srgbClr val="1B1B27"/>
                </a:solidFill>
                <a:latin typeface="Palatino Linotype"/>
                <a:cs typeface="Palatino Linotype"/>
              </a:rPr>
              <a:t> </a:t>
            </a:r>
            <a:r>
              <a:rPr sz="1200" dirty="0">
                <a:solidFill>
                  <a:srgbClr val="1B1B27"/>
                </a:solidFill>
                <a:latin typeface="Palatino Linotype"/>
                <a:cs typeface="Palatino Linotype"/>
              </a:rPr>
              <a:t>Acti</a:t>
            </a:r>
            <a:r>
              <a:rPr sz="1200" spc="100" dirty="0">
                <a:solidFill>
                  <a:srgbClr val="1B1B27"/>
                </a:solidFill>
                <a:latin typeface="Palatino Linotype"/>
                <a:cs typeface="Palatino Linotype"/>
              </a:rPr>
              <a:t>  </a:t>
            </a:r>
            <a:r>
              <a:rPr sz="1200" spc="-10" dirty="0">
                <a:solidFill>
                  <a:srgbClr val="1B1B27"/>
                </a:solidFill>
                <a:latin typeface="Palatino Linotype"/>
                <a:cs typeface="Palatino Linotype"/>
              </a:rPr>
              <a:t>ities</a:t>
            </a:r>
            <a:endParaRPr sz="1200">
              <a:latin typeface="Palatino Linotype"/>
              <a:cs typeface="Palatino Linotype"/>
            </a:endParaRPr>
          </a:p>
          <a:p>
            <a:pPr marL="12700" marR="5080">
              <a:lnSpc>
                <a:spcPct val="131800"/>
              </a:lnSpc>
              <a:spcBef>
                <a:spcPts val="810"/>
              </a:spcBef>
            </a:pP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We'll</a:t>
            </a:r>
            <a:r>
              <a:rPr sz="95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engage</a:t>
            </a:r>
            <a:r>
              <a:rPr sz="95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through</a:t>
            </a:r>
            <a:r>
              <a:rPr sz="95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polls,</a:t>
            </a:r>
            <a:r>
              <a:rPr sz="95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group</a:t>
            </a:r>
            <a:r>
              <a:rPr sz="95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discussions, </a:t>
            </a:r>
            <a:r>
              <a:rPr sz="95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word</a:t>
            </a:r>
            <a:r>
              <a:rPr sz="95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clouds,</a:t>
            </a:r>
            <a:r>
              <a:rPr sz="95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95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hands-</a:t>
            </a:r>
            <a:r>
              <a:rPr sz="9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on</a:t>
            </a:r>
            <a:r>
              <a:rPr sz="95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design</a:t>
            </a:r>
            <a:r>
              <a:rPr sz="9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thinking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exercises </a:t>
            </a:r>
            <a:r>
              <a:rPr sz="95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throughout</a:t>
            </a: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this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session.</a:t>
            </a:r>
            <a:endParaRPr sz="950">
              <a:latin typeface="Microsoft Sans Serif"/>
              <a:cs typeface="Microsoft Sans Serif"/>
            </a:endParaRPr>
          </a:p>
        </p:txBody>
      </p:sp>
      <p:pic>
        <p:nvPicPr>
          <p:cNvPr id="13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4800" y="209550"/>
            <a:ext cx="9144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83362" y="617982"/>
            <a:ext cx="7443470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245" dirty="0"/>
              <a:t>What</a:t>
            </a:r>
            <a:r>
              <a:rPr sz="2750" spc="-40" dirty="0"/>
              <a:t> </a:t>
            </a:r>
            <a:r>
              <a:rPr sz="2750" spc="-25" dirty="0"/>
              <a:t>Are</a:t>
            </a:r>
            <a:r>
              <a:rPr sz="2750" spc="-30" dirty="0"/>
              <a:t> </a:t>
            </a:r>
            <a:r>
              <a:rPr sz="2750" dirty="0"/>
              <a:t>Agricultural</a:t>
            </a:r>
            <a:r>
              <a:rPr sz="2750" spc="-30" dirty="0"/>
              <a:t> </a:t>
            </a:r>
            <a:r>
              <a:rPr sz="2750" spc="110" dirty="0"/>
              <a:t>Processing</a:t>
            </a:r>
            <a:r>
              <a:rPr sz="2750" spc="-45" dirty="0"/>
              <a:t> </a:t>
            </a:r>
            <a:r>
              <a:rPr sz="2750" spc="50" dirty="0"/>
              <a:t>Industries?</a:t>
            </a:r>
            <a:endParaRPr sz="2750"/>
          </a:p>
        </p:txBody>
      </p:sp>
      <p:pic>
        <p:nvPicPr>
          <p:cNvPr id="3" name="object 3" descr="preencode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062" y="1372361"/>
            <a:ext cx="1507236" cy="15072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3362" y="3035554"/>
            <a:ext cx="16230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0" dirty="0">
                <a:solidFill>
                  <a:srgbClr val="404154"/>
                </a:solidFill>
                <a:latin typeface="Palatino Linotype"/>
                <a:cs typeface="Palatino Linotype"/>
              </a:rPr>
              <a:t>Primary</a:t>
            </a:r>
            <a:r>
              <a:rPr sz="1350" spc="-70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350" spc="40" dirty="0">
                <a:solidFill>
                  <a:srgbClr val="404154"/>
                </a:solidFill>
                <a:latin typeface="Palatino Linotype"/>
                <a:cs typeface="Palatino Linotype"/>
              </a:rPr>
              <a:t>Processing</a:t>
            </a:r>
            <a:endParaRPr sz="135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3362" y="3322015"/>
            <a:ext cx="260159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11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Initial</a:t>
            </a:r>
            <a:r>
              <a:rPr sz="1100" spc="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transformation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of</a:t>
            </a:r>
            <a:r>
              <a:rPr sz="1100" spc="-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raw 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agricultural</a:t>
            </a:r>
            <a:r>
              <a:rPr sz="1100" spc="2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produce—cleaning,</a:t>
            </a:r>
            <a:r>
              <a:rPr sz="1100" spc="2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sorting, </a:t>
            </a:r>
            <a:r>
              <a:rPr sz="11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grading,</a:t>
            </a:r>
            <a:r>
              <a:rPr sz="1100" spc="2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1100" spc="1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packaging—</a:t>
            </a:r>
            <a:r>
              <a:rPr sz="1100" spc="105" dirty="0">
                <a:solidFill>
                  <a:srgbClr val="404154"/>
                </a:solidFill>
                <a:latin typeface="Microsoft Sans Serif"/>
                <a:cs typeface="Microsoft Sans Serif"/>
              </a:rPr>
              <a:t>to</a:t>
            </a:r>
            <a:r>
              <a:rPr sz="1100" spc="2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prepare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commodities</a:t>
            </a:r>
            <a:r>
              <a:rPr sz="1100" spc="-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for</a:t>
            </a:r>
            <a:r>
              <a:rPr sz="11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market</a:t>
            </a:r>
            <a:r>
              <a:rPr sz="1100" spc="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or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further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processing.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6" name="object 6" descr="preencode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2790" y="1372361"/>
            <a:ext cx="1507236" cy="15072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60090" y="3035554"/>
            <a:ext cx="17919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0" dirty="0">
                <a:solidFill>
                  <a:srgbClr val="404154"/>
                </a:solidFill>
                <a:latin typeface="Palatino Linotype"/>
                <a:cs typeface="Palatino Linotype"/>
              </a:rPr>
              <a:t>Secondary</a:t>
            </a:r>
            <a:r>
              <a:rPr sz="1350" spc="110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350" spc="40" dirty="0">
                <a:solidFill>
                  <a:srgbClr val="404154"/>
                </a:solidFill>
                <a:latin typeface="Palatino Linotype"/>
                <a:cs typeface="Palatino Linotype"/>
              </a:rPr>
              <a:t>Processing</a:t>
            </a:r>
            <a:endParaRPr sz="13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60090" y="3322015"/>
            <a:ext cx="25901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Converting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primary</a:t>
            </a:r>
            <a:r>
              <a:rPr sz="110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products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into </a:t>
            </a:r>
            <a:r>
              <a:rPr sz="11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consumer-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ready</a:t>
            </a:r>
            <a:r>
              <a:rPr sz="1100" spc="1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goods</a:t>
            </a:r>
            <a:r>
              <a:rPr sz="1100" spc="1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such</a:t>
            </a:r>
            <a:r>
              <a:rPr sz="1100" spc="1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as</a:t>
            </a:r>
            <a:r>
              <a:rPr sz="1100" spc="1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juices,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jams,</a:t>
            </a:r>
            <a:r>
              <a:rPr sz="11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dairy</a:t>
            </a:r>
            <a:r>
              <a:rPr sz="1100" spc="10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products,</a:t>
            </a:r>
            <a:r>
              <a:rPr sz="110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110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frozen</a:t>
            </a:r>
            <a:r>
              <a:rPr sz="11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foods </a:t>
            </a:r>
            <a:r>
              <a:rPr sz="110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that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add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significant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value.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9" name="object 9" descr="preencoded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48755" y="1372361"/>
            <a:ext cx="1507236" cy="150723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036564" y="3035554"/>
            <a:ext cx="151892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solidFill>
                  <a:srgbClr val="404154"/>
                </a:solidFill>
                <a:latin typeface="Palatino Linotype"/>
                <a:cs typeface="Palatino Linotype"/>
              </a:rPr>
              <a:t>Quality</a:t>
            </a:r>
            <a:r>
              <a:rPr sz="1350" spc="145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35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Assurance</a:t>
            </a:r>
            <a:endParaRPr sz="135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36564" y="3322015"/>
            <a:ext cx="2423160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Ensuring</a:t>
            </a:r>
            <a:r>
              <a:rPr sz="1100" spc="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products</a:t>
            </a:r>
            <a:r>
              <a:rPr sz="11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meet</a:t>
            </a:r>
            <a:r>
              <a:rPr sz="11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safety 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standards</a:t>
            </a:r>
            <a:r>
              <a:rPr sz="110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110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quality</a:t>
            </a:r>
            <a:r>
              <a:rPr sz="110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specifications </a:t>
            </a:r>
            <a:r>
              <a:rPr sz="11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through</a:t>
            </a:r>
            <a:r>
              <a:rPr sz="1100" spc="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systematic</a:t>
            </a:r>
            <a:r>
              <a:rPr sz="1100" spc="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testing,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certification,</a:t>
            </a:r>
            <a:r>
              <a:rPr sz="1100" spc="1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1100" spc="10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compliance</a:t>
            </a:r>
            <a:r>
              <a:rPr sz="1100" spc="114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with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regulations.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12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77200" y="133350"/>
            <a:ext cx="9144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9580" y="404622"/>
            <a:ext cx="869950" cy="234315"/>
            <a:chOff x="449580" y="404622"/>
            <a:chExt cx="869950" cy="234315"/>
          </a:xfrm>
        </p:grpSpPr>
        <p:sp>
          <p:nvSpPr>
            <p:cNvPr id="3" name="object 3"/>
            <p:cNvSpPr/>
            <p:nvPr/>
          </p:nvSpPr>
          <p:spPr>
            <a:xfrm>
              <a:off x="449580" y="404622"/>
              <a:ext cx="869950" cy="234315"/>
            </a:xfrm>
            <a:custGeom>
              <a:avLst/>
              <a:gdLst/>
              <a:ahLst/>
              <a:cxnLst/>
              <a:rect l="l" t="t" r="r" b="b"/>
              <a:pathLst>
                <a:path w="869950" h="234315">
                  <a:moveTo>
                    <a:pt x="826262" y="0"/>
                  </a:moveTo>
                  <a:lnTo>
                    <a:pt x="43218" y="0"/>
                  </a:lnTo>
                  <a:lnTo>
                    <a:pt x="26397" y="3389"/>
                  </a:lnTo>
                  <a:lnTo>
                    <a:pt x="12660" y="12636"/>
                  </a:lnTo>
                  <a:lnTo>
                    <a:pt x="3397" y="26360"/>
                  </a:lnTo>
                  <a:lnTo>
                    <a:pt x="0" y="43179"/>
                  </a:lnTo>
                  <a:lnTo>
                    <a:pt x="0" y="190753"/>
                  </a:lnTo>
                  <a:lnTo>
                    <a:pt x="3397" y="207573"/>
                  </a:lnTo>
                  <a:lnTo>
                    <a:pt x="12660" y="221297"/>
                  </a:lnTo>
                  <a:lnTo>
                    <a:pt x="26397" y="230544"/>
                  </a:lnTo>
                  <a:lnTo>
                    <a:pt x="43218" y="233933"/>
                  </a:lnTo>
                  <a:lnTo>
                    <a:pt x="826262" y="233933"/>
                  </a:lnTo>
                  <a:lnTo>
                    <a:pt x="843081" y="230544"/>
                  </a:lnTo>
                  <a:lnTo>
                    <a:pt x="856805" y="221297"/>
                  </a:lnTo>
                  <a:lnTo>
                    <a:pt x="866052" y="207573"/>
                  </a:lnTo>
                  <a:lnTo>
                    <a:pt x="869442" y="190753"/>
                  </a:lnTo>
                  <a:lnTo>
                    <a:pt x="869442" y="43179"/>
                  </a:lnTo>
                  <a:lnTo>
                    <a:pt x="866052" y="26360"/>
                  </a:lnTo>
                  <a:lnTo>
                    <a:pt x="856805" y="12636"/>
                  </a:lnTo>
                  <a:lnTo>
                    <a:pt x="843081" y="3389"/>
                  </a:lnTo>
                  <a:lnTo>
                    <a:pt x="826262" y="0"/>
                  </a:lnTo>
                  <a:close/>
                </a:path>
              </a:pathLst>
            </a:custGeom>
            <a:solidFill>
              <a:srgbClr val="D2D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368" y="472338"/>
              <a:ext cx="85277" cy="9785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68019" y="443483"/>
            <a:ext cx="58102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404154"/>
                </a:solidFill>
                <a:latin typeface="Microsoft Sans Serif"/>
                <a:cs typeface="Microsoft Sans Serif"/>
              </a:rPr>
              <a:t>3</a:t>
            </a:r>
            <a:r>
              <a:rPr sz="800" spc="-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MINUTES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436880" y="659384"/>
            <a:ext cx="505523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85" dirty="0"/>
              <a:t>Classroom</a:t>
            </a:r>
            <a:r>
              <a:rPr sz="2500" spc="-185" dirty="0"/>
              <a:t> </a:t>
            </a:r>
            <a:r>
              <a:rPr sz="2500" spc="70" dirty="0"/>
              <a:t>Interaction:</a:t>
            </a:r>
            <a:r>
              <a:rPr sz="2500" spc="-175" dirty="0"/>
              <a:t> </a:t>
            </a:r>
            <a:r>
              <a:rPr sz="2500" spc="145" dirty="0"/>
              <a:t>Quick</a:t>
            </a:r>
            <a:r>
              <a:rPr sz="2500" spc="-170" dirty="0"/>
              <a:t> </a:t>
            </a:r>
            <a:r>
              <a:rPr sz="2500" spc="30" dirty="0"/>
              <a:t>Poll</a:t>
            </a:r>
            <a:endParaRPr sz="2500"/>
          </a:p>
        </p:txBody>
      </p:sp>
      <p:sp>
        <p:nvSpPr>
          <p:cNvPr id="7" name="object 7"/>
          <p:cNvSpPr/>
          <p:nvPr/>
        </p:nvSpPr>
        <p:spPr>
          <a:xfrm>
            <a:off x="357377" y="1261110"/>
            <a:ext cx="4150995" cy="3477895"/>
          </a:xfrm>
          <a:custGeom>
            <a:avLst/>
            <a:gdLst/>
            <a:ahLst/>
            <a:cxnLst/>
            <a:rect l="l" t="t" r="r" b="b"/>
            <a:pathLst>
              <a:path w="4150995" h="3477895">
                <a:moveTo>
                  <a:pt x="4058158" y="0"/>
                </a:moveTo>
                <a:lnTo>
                  <a:pt x="92506" y="0"/>
                </a:lnTo>
                <a:lnTo>
                  <a:pt x="56498" y="7266"/>
                </a:lnTo>
                <a:lnTo>
                  <a:pt x="27093" y="27082"/>
                </a:lnTo>
                <a:lnTo>
                  <a:pt x="7269" y="56471"/>
                </a:lnTo>
                <a:lnTo>
                  <a:pt x="0" y="92455"/>
                </a:lnTo>
                <a:lnTo>
                  <a:pt x="0" y="3385261"/>
                </a:lnTo>
                <a:lnTo>
                  <a:pt x="7269" y="3421269"/>
                </a:lnTo>
                <a:lnTo>
                  <a:pt x="27093" y="3450674"/>
                </a:lnTo>
                <a:lnTo>
                  <a:pt x="56498" y="3470498"/>
                </a:lnTo>
                <a:lnTo>
                  <a:pt x="92506" y="3477767"/>
                </a:lnTo>
                <a:lnTo>
                  <a:pt x="4058158" y="3477767"/>
                </a:lnTo>
                <a:lnTo>
                  <a:pt x="4094142" y="3470498"/>
                </a:lnTo>
                <a:lnTo>
                  <a:pt x="4123531" y="3450674"/>
                </a:lnTo>
                <a:lnTo>
                  <a:pt x="4143347" y="3421269"/>
                </a:lnTo>
                <a:lnTo>
                  <a:pt x="4150614" y="3385261"/>
                </a:lnTo>
                <a:lnTo>
                  <a:pt x="4150614" y="92455"/>
                </a:lnTo>
                <a:lnTo>
                  <a:pt x="4143347" y="56471"/>
                </a:lnTo>
                <a:lnTo>
                  <a:pt x="4123531" y="27082"/>
                </a:lnTo>
                <a:lnTo>
                  <a:pt x="4094142" y="7266"/>
                </a:lnTo>
                <a:lnTo>
                  <a:pt x="4058158" y="0"/>
                </a:lnTo>
                <a:close/>
              </a:path>
            </a:pathLst>
          </a:custGeom>
          <a:solidFill>
            <a:srgbClr val="4867E9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2948" y="1355597"/>
            <a:ext cx="15049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Palatino Linotype"/>
                <a:cs typeface="Palatino Linotype"/>
              </a:rPr>
              <a:t>Your</a:t>
            </a:r>
            <a:r>
              <a:rPr sz="1500" spc="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Palatino Linotype"/>
                <a:cs typeface="Palatino Linotype"/>
              </a:rPr>
              <a:t>Experience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948" y="1699564"/>
            <a:ext cx="3729354" cy="598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200"/>
              </a:lnSpc>
              <a:spcBef>
                <a:spcPts val="95"/>
              </a:spcBef>
            </a:pP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Have</a:t>
            </a:r>
            <a:r>
              <a:rPr sz="1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you</a:t>
            </a:r>
            <a:r>
              <a:rPr sz="1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visited</a:t>
            </a:r>
            <a:r>
              <a:rPr sz="1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an</a:t>
            </a:r>
            <a:r>
              <a:rPr sz="1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agricultural 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processing</a:t>
            </a:r>
            <a:r>
              <a:rPr sz="1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facility? </a:t>
            </a:r>
            <a:r>
              <a:rPr sz="1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What </a:t>
            </a:r>
            <a:r>
              <a:rPr sz="1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products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are</a:t>
            </a:r>
            <a:r>
              <a:rPr sz="1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commonly</a:t>
            </a:r>
            <a:r>
              <a:rPr sz="1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processed</a:t>
            </a:r>
            <a:r>
              <a:rPr sz="1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in</a:t>
            </a:r>
            <a:r>
              <a:rPr sz="1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your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region?</a:t>
            </a:r>
            <a:r>
              <a:rPr sz="1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Share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your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observations!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5480" y="2417622"/>
            <a:ext cx="3467735" cy="408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499"/>
              </a:lnSpc>
              <a:spcBef>
                <a:spcPts val="100"/>
              </a:spcBef>
            </a:pP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Think</a:t>
            </a:r>
            <a:r>
              <a:rPr sz="10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about</a:t>
            </a:r>
            <a:r>
              <a:rPr sz="10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local</a:t>
            </a:r>
            <a:r>
              <a:rPr sz="10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examples:</a:t>
            </a:r>
            <a:r>
              <a:rPr sz="10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dairy</a:t>
            </a:r>
            <a:r>
              <a:rPr sz="1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plants,</a:t>
            </a:r>
            <a:r>
              <a:rPr sz="10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grain</a:t>
            </a:r>
            <a:r>
              <a:rPr sz="10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mills,</a:t>
            </a:r>
            <a:r>
              <a:rPr sz="10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fruit 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processing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units,</a:t>
            </a:r>
            <a:r>
              <a:rPr sz="1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or</a:t>
            </a:r>
            <a:r>
              <a:rPr sz="1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vegetable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packaging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centres.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5394" y="2453639"/>
            <a:ext cx="14604" cy="391795"/>
          </a:xfrm>
          <a:custGeom>
            <a:avLst/>
            <a:gdLst/>
            <a:ahLst/>
            <a:cxnLst/>
            <a:rect l="l" t="t" r="r" b="b"/>
            <a:pathLst>
              <a:path w="14604" h="391794">
                <a:moveTo>
                  <a:pt x="14478" y="0"/>
                </a:moveTo>
                <a:lnTo>
                  <a:pt x="0" y="0"/>
                </a:lnTo>
                <a:lnTo>
                  <a:pt x="0" y="391668"/>
                </a:lnTo>
                <a:lnTo>
                  <a:pt x="14478" y="391668"/>
                </a:lnTo>
                <a:lnTo>
                  <a:pt x="14478" y="0"/>
                </a:lnTo>
                <a:close/>
              </a:path>
            </a:pathLst>
          </a:custGeom>
          <a:solidFill>
            <a:srgbClr val="486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719065" y="1385316"/>
            <a:ext cx="3987800" cy="1009015"/>
            <a:chOff x="4719065" y="1385316"/>
            <a:chExt cx="3987800" cy="1009015"/>
          </a:xfrm>
        </p:grpSpPr>
        <p:sp>
          <p:nvSpPr>
            <p:cNvPr id="13" name="object 13"/>
            <p:cNvSpPr/>
            <p:nvPr/>
          </p:nvSpPr>
          <p:spPr>
            <a:xfrm>
              <a:off x="4733924" y="1392555"/>
              <a:ext cx="3965575" cy="994410"/>
            </a:xfrm>
            <a:custGeom>
              <a:avLst/>
              <a:gdLst/>
              <a:ahLst/>
              <a:cxnLst/>
              <a:rect l="l" t="t" r="r" b="b"/>
              <a:pathLst>
                <a:path w="3965575" h="994410">
                  <a:moveTo>
                    <a:pt x="3896868" y="0"/>
                  </a:moveTo>
                  <a:lnTo>
                    <a:pt x="68579" y="0"/>
                  </a:lnTo>
                  <a:lnTo>
                    <a:pt x="41898" y="5393"/>
                  </a:lnTo>
                  <a:lnTo>
                    <a:pt x="20097" y="20097"/>
                  </a:lnTo>
                  <a:lnTo>
                    <a:pt x="5393" y="41898"/>
                  </a:lnTo>
                  <a:lnTo>
                    <a:pt x="0" y="68580"/>
                  </a:lnTo>
                  <a:lnTo>
                    <a:pt x="0" y="925830"/>
                  </a:lnTo>
                  <a:lnTo>
                    <a:pt x="5393" y="952511"/>
                  </a:lnTo>
                  <a:lnTo>
                    <a:pt x="20097" y="974312"/>
                  </a:lnTo>
                  <a:lnTo>
                    <a:pt x="41898" y="989016"/>
                  </a:lnTo>
                  <a:lnTo>
                    <a:pt x="68579" y="994410"/>
                  </a:lnTo>
                  <a:lnTo>
                    <a:pt x="3896868" y="994410"/>
                  </a:lnTo>
                  <a:lnTo>
                    <a:pt x="3923549" y="989016"/>
                  </a:lnTo>
                  <a:lnTo>
                    <a:pt x="3945350" y="974312"/>
                  </a:lnTo>
                  <a:lnTo>
                    <a:pt x="3960054" y="952511"/>
                  </a:lnTo>
                  <a:lnTo>
                    <a:pt x="3965448" y="925830"/>
                  </a:lnTo>
                  <a:lnTo>
                    <a:pt x="3965448" y="68580"/>
                  </a:lnTo>
                  <a:lnTo>
                    <a:pt x="3960054" y="41898"/>
                  </a:lnTo>
                  <a:lnTo>
                    <a:pt x="3945350" y="20097"/>
                  </a:lnTo>
                  <a:lnTo>
                    <a:pt x="3923549" y="5393"/>
                  </a:lnTo>
                  <a:lnTo>
                    <a:pt x="3896868" y="0"/>
                  </a:lnTo>
                  <a:close/>
                </a:path>
              </a:pathLst>
            </a:custGeom>
            <a:solidFill>
              <a:srgbClr val="F8F8FF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33924" y="1392555"/>
              <a:ext cx="3965575" cy="994410"/>
            </a:xfrm>
            <a:custGeom>
              <a:avLst/>
              <a:gdLst/>
              <a:ahLst/>
              <a:cxnLst/>
              <a:rect l="l" t="t" r="r" b="b"/>
              <a:pathLst>
                <a:path w="3965575" h="994410">
                  <a:moveTo>
                    <a:pt x="0" y="68580"/>
                  </a:moveTo>
                  <a:lnTo>
                    <a:pt x="5393" y="41898"/>
                  </a:lnTo>
                  <a:lnTo>
                    <a:pt x="20097" y="20097"/>
                  </a:lnTo>
                  <a:lnTo>
                    <a:pt x="41898" y="5393"/>
                  </a:lnTo>
                  <a:lnTo>
                    <a:pt x="68579" y="0"/>
                  </a:lnTo>
                  <a:lnTo>
                    <a:pt x="3896868" y="0"/>
                  </a:lnTo>
                  <a:lnTo>
                    <a:pt x="3923549" y="5393"/>
                  </a:lnTo>
                  <a:lnTo>
                    <a:pt x="3945350" y="20097"/>
                  </a:lnTo>
                  <a:lnTo>
                    <a:pt x="3960054" y="41898"/>
                  </a:lnTo>
                  <a:lnTo>
                    <a:pt x="3965448" y="68580"/>
                  </a:lnTo>
                  <a:lnTo>
                    <a:pt x="3965448" y="925830"/>
                  </a:lnTo>
                  <a:lnTo>
                    <a:pt x="3960054" y="952511"/>
                  </a:lnTo>
                  <a:lnTo>
                    <a:pt x="3945350" y="974312"/>
                  </a:lnTo>
                  <a:lnTo>
                    <a:pt x="3923549" y="989016"/>
                  </a:lnTo>
                  <a:lnTo>
                    <a:pt x="3896868" y="994410"/>
                  </a:lnTo>
                  <a:lnTo>
                    <a:pt x="68579" y="994410"/>
                  </a:lnTo>
                  <a:lnTo>
                    <a:pt x="41898" y="989016"/>
                  </a:lnTo>
                  <a:lnTo>
                    <a:pt x="20097" y="974312"/>
                  </a:lnTo>
                  <a:lnTo>
                    <a:pt x="5393" y="952511"/>
                  </a:lnTo>
                  <a:lnTo>
                    <a:pt x="0" y="925830"/>
                  </a:lnTo>
                  <a:lnTo>
                    <a:pt x="0" y="68580"/>
                  </a:lnTo>
                  <a:close/>
                </a:path>
              </a:pathLst>
            </a:custGeom>
            <a:ln w="14478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19065" y="1392174"/>
              <a:ext cx="57150" cy="994410"/>
            </a:xfrm>
            <a:custGeom>
              <a:avLst/>
              <a:gdLst/>
              <a:ahLst/>
              <a:cxnLst/>
              <a:rect l="l" t="t" r="r" b="b"/>
              <a:pathLst>
                <a:path w="57150" h="994410">
                  <a:moveTo>
                    <a:pt x="28575" y="0"/>
                  </a:moveTo>
                  <a:lnTo>
                    <a:pt x="17466" y="2250"/>
                  </a:lnTo>
                  <a:lnTo>
                    <a:pt x="8382" y="8382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0" y="965834"/>
                  </a:lnTo>
                  <a:lnTo>
                    <a:pt x="2250" y="976943"/>
                  </a:lnTo>
                  <a:lnTo>
                    <a:pt x="8382" y="986027"/>
                  </a:lnTo>
                  <a:lnTo>
                    <a:pt x="17466" y="992159"/>
                  </a:lnTo>
                  <a:lnTo>
                    <a:pt x="28575" y="994409"/>
                  </a:lnTo>
                  <a:lnTo>
                    <a:pt x="39683" y="992159"/>
                  </a:lnTo>
                  <a:lnTo>
                    <a:pt x="48767" y="986027"/>
                  </a:lnTo>
                  <a:lnTo>
                    <a:pt x="54899" y="976943"/>
                  </a:lnTo>
                  <a:lnTo>
                    <a:pt x="57150" y="965834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7" y="8382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486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06771" y="1516125"/>
            <a:ext cx="110934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20" dirty="0">
                <a:solidFill>
                  <a:srgbClr val="404154"/>
                </a:solidFill>
                <a:latin typeface="Palatino Linotype"/>
                <a:cs typeface="Palatino Linotype"/>
              </a:rPr>
              <a:t>Poll</a:t>
            </a:r>
            <a:r>
              <a:rPr sz="1250" spc="5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250" spc="20" dirty="0">
                <a:solidFill>
                  <a:srgbClr val="404154"/>
                </a:solidFill>
                <a:latin typeface="Palatino Linotype"/>
                <a:cs typeface="Palatino Linotype"/>
              </a:rPr>
              <a:t>Question</a:t>
            </a:r>
            <a:r>
              <a:rPr sz="1250" spc="40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250" spc="-315" dirty="0">
                <a:solidFill>
                  <a:srgbClr val="404154"/>
                </a:solidFill>
                <a:latin typeface="Palatino Linotype"/>
                <a:cs typeface="Palatino Linotype"/>
              </a:rPr>
              <a:t>1</a:t>
            </a:r>
            <a:endParaRPr sz="125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06771" y="1815896"/>
            <a:ext cx="3408045" cy="408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499"/>
              </a:lnSpc>
              <a:spcBef>
                <a:spcPts val="100"/>
              </a:spcBef>
            </a:pPr>
            <a:r>
              <a:rPr sz="10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Which</a:t>
            </a:r>
            <a:r>
              <a:rPr sz="100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processing</a:t>
            </a:r>
            <a:r>
              <a:rPr sz="10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sector</a:t>
            </a:r>
            <a:r>
              <a:rPr sz="10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interests</a:t>
            </a:r>
            <a:r>
              <a:rPr sz="100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you</a:t>
            </a:r>
            <a:r>
              <a:rPr sz="10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most:</a:t>
            </a:r>
            <a:r>
              <a:rPr sz="10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dairy,</a:t>
            </a:r>
            <a:r>
              <a:rPr sz="10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fruits </a:t>
            </a:r>
            <a:r>
              <a:rPr sz="10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100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vegetables,</a:t>
            </a:r>
            <a:r>
              <a:rPr sz="10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grains,</a:t>
            </a:r>
            <a:r>
              <a:rPr sz="10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or</a:t>
            </a:r>
            <a:r>
              <a:rPr sz="10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meat</a:t>
            </a:r>
            <a:r>
              <a:rPr sz="100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products?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719065" y="2495550"/>
            <a:ext cx="3987800" cy="1009015"/>
            <a:chOff x="4719065" y="2495550"/>
            <a:chExt cx="3987800" cy="1009015"/>
          </a:xfrm>
        </p:grpSpPr>
        <p:sp>
          <p:nvSpPr>
            <p:cNvPr id="19" name="object 19"/>
            <p:cNvSpPr/>
            <p:nvPr/>
          </p:nvSpPr>
          <p:spPr>
            <a:xfrm>
              <a:off x="4733924" y="2502788"/>
              <a:ext cx="3965575" cy="994410"/>
            </a:xfrm>
            <a:custGeom>
              <a:avLst/>
              <a:gdLst/>
              <a:ahLst/>
              <a:cxnLst/>
              <a:rect l="l" t="t" r="r" b="b"/>
              <a:pathLst>
                <a:path w="3965575" h="994410">
                  <a:moveTo>
                    <a:pt x="3896868" y="0"/>
                  </a:moveTo>
                  <a:lnTo>
                    <a:pt x="68579" y="0"/>
                  </a:lnTo>
                  <a:lnTo>
                    <a:pt x="41898" y="5393"/>
                  </a:lnTo>
                  <a:lnTo>
                    <a:pt x="20097" y="20097"/>
                  </a:lnTo>
                  <a:lnTo>
                    <a:pt x="5393" y="41898"/>
                  </a:lnTo>
                  <a:lnTo>
                    <a:pt x="0" y="68580"/>
                  </a:lnTo>
                  <a:lnTo>
                    <a:pt x="0" y="925830"/>
                  </a:lnTo>
                  <a:lnTo>
                    <a:pt x="5393" y="952511"/>
                  </a:lnTo>
                  <a:lnTo>
                    <a:pt x="20097" y="974312"/>
                  </a:lnTo>
                  <a:lnTo>
                    <a:pt x="41898" y="989016"/>
                  </a:lnTo>
                  <a:lnTo>
                    <a:pt x="68579" y="994410"/>
                  </a:lnTo>
                  <a:lnTo>
                    <a:pt x="3896868" y="994410"/>
                  </a:lnTo>
                  <a:lnTo>
                    <a:pt x="3923549" y="989016"/>
                  </a:lnTo>
                  <a:lnTo>
                    <a:pt x="3945350" y="974312"/>
                  </a:lnTo>
                  <a:lnTo>
                    <a:pt x="3960054" y="952511"/>
                  </a:lnTo>
                  <a:lnTo>
                    <a:pt x="3965448" y="925830"/>
                  </a:lnTo>
                  <a:lnTo>
                    <a:pt x="3965448" y="68580"/>
                  </a:lnTo>
                  <a:lnTo>
                    <a:pt x="3960054" y="41898"/>
                  </a:lnTo>
                  <a:lnTo>
                    <a:pt x="3945350" y="20097"/>
                  </a:lnTo>
                  <a:lnTo>
                    <a:pt x="3923549" y="5393"/>
                  </a:lnTo>
                  <a:lnTo>
                    <a:pt x="3896868" y="0"/>
                  </a:lnTo>
                  <a:close/>
                </a:path>
              </a:pathLst>
            </a:custGeom>
            <a:solidFill>
              <a:srgbClr val="F8F8FF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33924" y="2502788"/>
              <a:ext cx="3965575" cy="994410"/>
            </a:xfrm>
            <a:custGeom>
              <a:avLst/>
              <a:gdLst/>
              <a:ahLst/>
              <a:cxnLst/>
              <a:rect l="l" t="t" r="r" b="b"/>
              <a:pathLst>
                <a:path w="3965575" h="994410">
                  <a:moveTo>
                    <a:pt x="0" y="68580"/>
                  </a:moveTo>
                  <a:lnTo>
                    <a:pt x="5393" y="41898"/>
                  </a:lnTo>
                  <a:lnTo>
                    <a:pt x="20097" y="20097"/>
                  </a:lnTo>
                  <a:lnTo>
                    <a:pt x="41898" y="5393"/>
                  </a:lnTo>
                  <a:lnTo>
                    <a:pt x="68579" y="0"/>
                  </a:lnTo>
                  <a:lnTo>
                    <a:pt x="3896868" y="0"/>
                  </a:lnTo>
                  <a:lnTo>
                    <a:pt x="3923549" y="5393"/>
                  </a:lnTo>
                  <a:lnTo>
                    <a:pt x="3945350" y="20097"/>
                  </a:lnTo>
                  <a:lnTo>
                    <a:pt x="3960054" y="41898"/>
                  </a:lnTo>
                  <a:lnTo>
                    <a:pt x="3965448" y="68580"/>
                  </a:lnTo>
                  <a:lnTo>
                    <a:pt x="3965448" y="925830"/>
                  </a:lnTo>
                  <a:lnTo>
                    <a:pt x="3960054" y="952511"/>
                  </a:lnTo>
                  <a:lnTo>
                    <a:pt x="3945350" y="974312"/>
                  </a:lnTo>
                  <a:lnTo>
                    <a:pt x="3923549" y="989016"/>
                  </a:lnTo>
                  <a:lnTo>
                    <a:pt x="3896868" y="994410"/>
                  </a:lnTo>
                  <a:lnTo>
                    <a:pt x="68579" y="994410"/>
                  </a:lnTo>
                  <a:lnTo>
                    <a:pt x="41898" y="989016"/>
                  </a:lnTo>
                  <a:lnTo>
                    <a:pt x="20097" y="974312"/>
                  </a:lnTo>
                  <a:lnTo>
                    <a:pt x="5393" y="952511"/>
                  </a:lnTo>
                  <a:lnTo>
                    <a:pt x="0" y="925830"/>
                  </a:lnTo>
                  <a:lnTo>
                    <a:pt x="0" y="68580"/>
                  </a:lnTo>
                  <a:close/>
                </a:path>
              </a:pathLst>
            </a:custGeom>
            <a:ln w="14478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19065" y="2502408"/>
              <a:ext cx="57150" cy="994410"/>
            </a:xfrm>
            <a:custGeom>
              <a:avLst/>
              <a:gdLst/>
              <a:ahLst/>
              <a:cxnLst/>
              <a:rect l="l" t="t" r="r" b="b"/>
              <a:pathLst>
                <a:path w="57150" h="994410">
                  <a:moveTo>
                    <a:pt x="28575" y="0"/>
                  </a:moveTo>
                  <a:lnTo>
                    <a:pt x="17466" y="2250"/>
                  </a:lnTo>
                  <a:lnTo>
                    <a:pt x="8382" y="8381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0" y="965835"/>
                  </a:lnTo>
                  <a:lnTo>
                    <a:pt x="2250" y="976943"/>
                  </a:lnTo>
                  <a:lnTo>
                    <a:pt x="8382" y="986028"/>
                  </a:lnTo>
                  <a:lnTo>
                    <a:pt x="17466" y="992159"/>
                  </a:lnTo>
                  <a:lnTo>
                    <a:pt x="28575" y="994410"/>
                  </a:lnTo>
                  <a:lnTo>
                    <a:pt x="39683" y="992159"/>
                  </a:lnTo>
                  <a:lnTo>
                    <a:pt x="48767" y="986028"/>
                  </a:lnTo>
                  <a:lnTo>
                    <a:pt x="54899" y="976943"/>
                  </a:lnTo>
                  <a:lnTo>
                    <a:pt x="57150" y="965835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7" y="8381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486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906771" y="2626868"/>
            <a:ext cx="114490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20" dirty="0">
                <a:solidFill>
                  <a:srgbClr val="404154"/>
                </a:solidFill>
                <a:latin typeface="Palatino Linotype"/>
                <a:cs typeface="Palatino Linotype"/>
              </a:rPr>
              <a:t>Poll</a:t>
            </a:r>
            <a:r>
              <a:rPr sz="1250" spc="5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250" spc="20" dirty="0">
                <a:solidFill>
                  <a:srgbClr val="404154"/>
                </a:solidFill>
                <a:latin typeface="Palatino Linotype"/>
                <a:cs typeface="Palatino Linotype"/>
              </a:rPr>
              <a:t>Question</a:t>
            </a:r>
            <a:r>
              <a:rPr sz="1250" spc="40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250" spc="-50" dirty="0">
                <a:solidFill>
                  <a:srgbClr val="404154"/>
                </a:solidFill>
                <a:latin typeface="Palatino Linotype"/>
                <a:cs typeface="Palatino Linotype"/>
              </a:rPr>
              <a:t>2</a:t>
            </a:r>
            <a:endParaRPr sz="1250">
              <a:latin typeface="Palatino Linotype"/>
              <a:cs typeface="Palatino Linotyp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06771" y="2926892"/>
            <a:ext cx="3275965" cy="408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499"/>
              </a:lnSpc>
              <a:spcBef>
                <a:spcPts val="100"/>
              </a:spcBef>
            </a:pPr>
            <a:r>
              <a:rPr sz="10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What</a:t>
            </a:r>
            <a:r>
              <a:rPr sz="10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challenges</a:t>
            </a:r>
            <a:r>
              <a:rPr sz="10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do</a:t>
            </a:r>
            <a:r>
              <a:rPr sz="10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you</a:t>
            </a:r>
            <a:r>
              <a:rPr sz="100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think</a:t>
            </a:r>
            <a:r>
              <a:rPr sz="100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processors</a:t>
            </a:r>
            <a:r>
              <a:rPr sz="1000" spc="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face:</a:t>
            </a:r>
            <a:r>
              <a:rPr sz="10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quality </a:t>
            </a:r>
            <a:r>
              <a:rPr sz="10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control,</a:t>
            </a:r>
            <a:r>
              <a:rPr sz="100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supply</a:t>
            </a:r>
            <a:r>
              <a:rPr sz="10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consistency,</a:t>
            </a:r>
            <a:r>
              <a:rPr sz="10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or</a:t>
            </a:r>
            <a:r>
              <a:rPr sz="10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market</a:t>
            </a:r>
            <a:r>
              <a:rPr sz="10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access?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719065" y="3606546"/>
            <a:ext cx="3987800" cy="1009015"/>
            <a:chOff x="4719065" y="3606546"/>
            <a:chExt cx="3987800" cy="1009015"/>
          </a:xfrm>
        </p:grpSpPr>
        <p:sp>
          <p:nvSpPr>
            <p:cNvPr id="25" name="object 25"/>
            <p:cNvSpPr/>
            <p:nvPr/>
          </p:nvSpPr>
          <p:spPr>
            <a:xfrm>
              <a:off x="4733924" y="3613785"/>
              <a:ext cx="3965575" cy="994410"/>
            </a:xfrm>
            <a:custGeom>
              <a:avLst/>
              <a:gdLst/>
              <a:ahLst/>
              <a:cxnLst/>
              <a:rect l="l" t="t" r="r" b="b"/>
              <a:pathLst>
                <a:path w="3965575" h="994410">
                  <a:moveTo>
                    <a:pt x="3896868" y="0"/>
                  </a:moveTo>
                  <a:lnTo>
                    <a:pt x="68579" y="0"/>
                  </a:lnTo>
                  <a:lnTo>
                    <a:pt x="41898" y="5393"/>
                  </a:lnTo>
                  <a:lnTo>
                    <a:pt x="20097" y="20097"/>
                  </a:lnTo>
                  <a:lnTo>
                    <a:pt x="5393" y="41898"/>
                  </a:lnTo>
                  <a:lnTo>
                    <a:pt x="0" y="68579"/>
                  </a:lnTo>
                  <a:lnTo>
                    <a:pt x="0" y="925829"/>
                  </a:lnTo>
                  <a:lnTo>
                    <a:pt x="5393" y="952522"/>
                  </a:lnTo>
                  <a:lnTo>
                    <a:pt x="20097" y="974321"/>
                  </a:lnTo>
                  <a:lnTo>
                    <a:pt x="41898" y="989020"/>
                  </a:lnTo>
                  <a:lnTo>
                    <a:pt x="68579" y="994409"/>
                  </a:lnTo>
                  <a:lnTo>
                    <a:pt x="3896868" y="994409"/>
                  </a:lnTo>
                  <a:lnTo>
                    <a:pt x="3923549" y="989020"/>
                  </a:lnTo>
                  <a:lnTo>
                    <a:pt x="3945350" y="974321"/>
                  </a:lnTo>
                  <a:lnTo>
                    <a:pt x="3960054" y="952522"/>
                  </a:lnTo>
                  <a:lnTo>
                    <a:pt x="3965448" y="925829"/>
                  </a:lnTo>
                  <a:lnTo>
                    <a:pt x="3965448" y="68579"/>
                  </a:lnTo>
                  <a:lnTo>
                    <a:pt x="3960054" y="41898"/>
                  </a:lnTo>
                  <a:lnTo>
                    <a:pt x="3945350" y="20097"/>
                  </a:lnTo>
                  <a:lnTo>
                    <a:pt x="3923549" y="5393"/>
                  </a:lnTo>
                  <a:lnTo>
                    <a:pt x="3896868" y="0"/>
                  </a:lnTo>
                  <a:close/>
                </a:path>
              </a:pathLst>
            </a:custGeom>
            <a:solidFill>
              <a:srgbClr val="F8F8FF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33924" y="3613785"/>
              <a:ext cx="3965575" cy="994410"/>
            </a:xfrm>
            <a:custGeom>
              <a:avLst/>
              <a:gdLst/>
              <a:ahLst/>
              <a:cxnLst/>
              <a:rect l="l" t="t" r="r" b="b"/>
              <a:pathLst>
                <a:path w="3965575" h="994410">
                  <a:moveTo>
                    <a:pt x="0" y="68579"/>
                  </a:moveTo>
                  <a:lnTo>
                    <a:pt x="5393" y="41898"/>
                  </a:lnTo>
                  <a:lnTo>
                    <a:pt x="20097" y="20097"/>
                  </a:lnTo>
                  <a:lnTo>
                    <a:pt x="41898" y="5393"/>
                  </a:lnTo>
                  <a:lnTo>
                    <a:pt x="68579" y="0"/>
                  </a:lnTo>
                  <a:lnTo>
                    <a:pt x="3896868" y="0"/>
                  </a:lnTo>
                  <a:lnTo>
                    <a:pt x="3923549" y="5393"/>
                  </a:lnTo>
                  <a:lnTo>
                    <a:pt x="3945350" y="20097"/>
                  </a:lnTo>
                  <a:lnTo>
                    <a:pt x="3960054" y="41898"/>
                  </a:lnTo>
                  <a:lnTo>
                    <a:pt x="3965448" y="68579"/>
                  </a:lnTo>
                  <a:lnTo>
                    <a:pt x="3965448" y="925829"/>
                  </a:lnTo>
                  <a:lnTo>
                    <a:pt x="3960054" y="952522"/>
                  </a:lnTo>
                  <a:lnTo>
                    <a:pt x="3945350" y="974321"/>
                  </a:lnTo>
                  <a:lnTo>
                    <a:pt x="3923549" y="989020"/>
                  </a:lnTo>
                  <a:lnTo>
                    <a:pt x="3896868" y="994409"/>
                  </a:lnTo>
                  <a:lnTo>
                    <a:pt x="68579" y="994409"/>
                  </a:lnTo>
                  <a:lnTo>
                    <a:pt x="41898" y="989020"/>
                  </a:lnTo>
                  <a:lnTo>
                    <a:pt x="20097" y="974321"/>
                  </a:lnTo>
                  <a:lnTo>
                    <a:pt x="5393" y="952522"/>
                  </a:lnTo>
                  <a:lnTo>
                    <a:pt x="0" y="925829"/>
                  </a:lnTo>
                  <a:lnTo>
                    <a:pt x="0" y="68579"/>
                  </a:lnTo>
                  <a:close/>
                </a:path>
              </a:pathLst>
            </a:custGeom>
            <a:ln w="14478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19065" y="3613404"/>
              <a:ext cx="57150" cy="994410"/>
            </a:xfrm>
            <a:custGeom>
              <a:avLst/>
              <a:gdLst/>
              <a:ahLst/>
              <a:cxnLst/>
              <a:rect l="l" t="t" r="r" b="b"/>
              <a:pathLst>
                <a:path w="57150" h="994410">
                  <a:moveTo>
                    <a:pt x="28575" y="0"/>
                  </a:moveTo>
                  <a:lnTo>
                    <a:pt x="17466" y="2250"/>
                  </a:lnTo>
                  <a:lnTo>
                    <a:pt x="8382" y="8382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0" y="965835"/>
                  </a:lnTo>
                  <a:lnTo>
                    <a:pt x="2250" y="976959"/>
                  </a:lnTo>
                  <a:lnTo>
                    <a:pt x="8382" y="986042"/>
                  </a:lnTo>
                  <a:lnTo>
                    <a:pt x="17466" y="992165"/>
                  </a:lnTo>
                  <a:lnTo>
                    <a:pt x="28575" y="994410"/>
                  </a:lnTo>
                  <a:lnTo>
                    <a:pt x="39683" y="992165"/>
                  </a:lnTo>
                  <a:lnTo>
                    <a:pt x="48767" y="986042"/>
                  </a:lnTo>
                  <a:lnTo>
                    <a:pt x="54899" y="976959"/>
                  </a:lnTo>
                  <a:lnTo>
                    <a:pt x="57150" y="965835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7" y="8382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486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906771" y="3737864"/>
            <a:ext cx="3627120" cy="517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20" dirty="0">
                <a:solidFill>
                  <a:srgbClr val="404154"/>
                </a:solidFill>
                <a:latin typeface="Palatino Linotype"/>
                <a:cs typeface="Palatino Linotype"/>
              </a:rPr>
              <a:t>Poll</a:t>
            </a:r>
            <a:r>
              <a:rPr sz="1250" spc="5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250" spc="20" dirty="0">
                <a:solidFill>
                  <a:srgbClr val="404154"/>
                </a:solidFill>
                <a:latin typeface="Palatino Linotype"/>
                <a:cs typeface="Palatino Linotype"/>
              </a:rPr>
              <a:t>Question</a:t>
            </a:r>
            <a:r>
              <a:rPr sz="1250" spc="40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250" spc="25" dirty="0">
                <a:solidFill>
                  <a:srgbClr val="404154"/>
                </a:solidFill>
                <a:latin typeface="Palatino Linotype"/>
                <a:cs typeface="Palatino Linotype"/>
              </a:rPr>
              <a:t>3</a:t>
            </a:r>
            <a:endParaRPr sz="12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000" dirty="0">
                <a:solidFill>
                  <a:srgbClr val="404154"/>
                </a:solidFill>
                <a:latin typeface="Microsoft Sans Serif"/>
                <a:cs typeface="Microsoft Sans Serif"/>
              </a:rPr>
              <a:t>Rate</a:t>
            </a:r>
            <a:r>
              <a:rPr sz="1000" spc="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404154"/>
                </a:solidFill>
                <a:latin typeface="Microsoft Sans Serif"/>
                <a:cs typeface="Microsoft Sans Serif"/>
              </a:rPr>
              <a:t>your</a:t>
            </a:r>
            <a:r>
              <a:rPr sz="1000" spc="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understanding</a:t>
            </a:r>
            <a:r>
              <a:rPr sz="1000" spc="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of</a:t>
            </a:r>
            <a:r>
              <a:rPr sz="10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food</a:t>
            </a:r>
            <a:r>
              <a:rPr sz="10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safety</a:t>
            </a:r>
            <a:r>
              <a:rPr sz="1000" spc="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standards</a:t>
            </a:r>
            <a:r>
              <a:rPr sz="1000" spc="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from</a:t>
            </a:r>
            <a:r>
              <a:rPr sz="1000" spc="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404154"/>
                </a:solidFill>
                <a:latin typeface="Microsoft Sans Serif"/>
                <a:cs typeface="Microsoft Sans Serif"/>
              </a:rPr>
              <a:t>1-</a:t>
            </a:r>
            <a:r>
              <a:rPr sz="1000" spc="-25" dirty="0">
                <a:solidFill>
                  <a:srgbClr val="404154"/>
                </a:solidFill>
                <a:latin typeface="Microsoft Sans Serif"/>
                <a:cs typeface="Microsoft Sans Serif"/>
              </a:rPr>
              <a:t>5.</a:t>
            </a:r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29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4800" y="209550"/>
            <a:ext cx="9144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reencode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-1"/>
            <a:ext cx="3429000" cy="51434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05891" y="328675"/>
            <a:ext cx="3388995" cy="7543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3400"/>
              </a:lnSpc>
              <a:spcBef>
                <a:spcPts val="5"/>
              </a:spcBef>
            </a:pPr>
            <a:r>
              <a:rPr spc="70" dirty="0"/>
              <a:t>Value</a:t>
            </a:r>
            <a:r>
              <a:rPr spc="-80" dirty="0"/>
              <a:t> </a:t>
            </a:r>
            <a:r>
              <a:rPr dirty="0"/>
              <a:t>Addition</a:t>
            </a:r>
            <a:r>
              <a:rPr spc="-30" dirty="0"/>
              <a:t> </a:t>
            </a:r>
            <a:r>
              <a:rPr spc="-10" dirty="0"/>
              <a:t>Through </a:t>
            </a:r>
            <a:r>
              <a:rPr spc="85" dirty="0"/>
              <a:t>Processing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337" y="1264919"/>
            <a:ext cx="598169" cy="287045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Raw</a:t>
            </a:r>
            <a:r>
              <a:rPr spc="-70" dirty="0"/>
              <a:t> </a:t>
            </a:r>
            <a:r>
              <a:rPr spc="-10" dirty="0"/>
              <a:t>Material</a:t>
            </a:r>
          </a:p>
          <a:p>
            <a:pPr marL="711200">
              <a:lnSpc>
                <a:spcPct val="100000"/>
              </a:lnSpc>
              <a:spcBef>
                <a:spcPts val="740"/>
              </a:spcBef>
            </a:pPr>
            <a:r>
              <a:rPr sz="900" spc="10" dirty="0">
                <a:latin typeface="Microsoft Sans Serif"/>
                <a:cs typeface="Microsoft Sans Serif"/>
              </a:rPr>
              <a:t>Fresh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spc="10" dirty="0">
                <a:latin typeface="Microsoft Sans Serif"/>
                <a:cs typeface="Microsoft Sans Serif"/>
              </a:rPr>
              <a:t>produce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spc="75" dirty="0">
                <a:latin typeface="Microsoft Sans Serif"/>
                <a:cs typeface="Microsoft Sans Serif"/>
              </a:rPr>
              <a:t>from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50" dirty="0">
                <a:latin typeface="Microsoft Sans Serif"/>
                <a:cs typeface="Microsoft Sans Serif"/>
              </a:rPr>
              <a:t>farms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65" dirty="0">
                <a:latin typeface="Microsoft Sans Serif"/>
                <a:cs typeface="Microsoft Sans Serif"/>
              </a:rPr>
              <a:t>with</a:t>
            </a:r>
            <a:r>
              <a:rPr sz="900" spc="10" dirty="0">
                <a:latin typeface="Microsoft Sans Serif"/>
                <a:cs typeface="Microsoft Sans Serif"/>
              </a:rPr>
              <a:t> basic </a:t>
            </a:r>
            <a:r>
              <a:rPr sz="900" spc="60" dirty="0">
                <a:latin typeface="Microsoft Sans Serif"/>
                <a:cs typeface="Microsoft Sans Serif"/>
              </a:rPr>
              <a:t>market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value</a:t>
            </a:r>
            <a:endParaRPr sz="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900">
              <a:latin typeface="Microsoft Sans Serif"/>
              <a:cs typeface="Microsoft Sans Serif"/>
            </a:endParaRPr>
          </a:p>
          <a:p>
            <a:pPr marL="711200">
              <a:lnSpc>
                <a:spcPct val="100000"/>
              </a:lnSpc>
            </a:pPr>
            <a:r>
              <a:rPr spc="-10" dirty="0"/>
              <a:t>Processing</a:t>
            </a:r>
          </a:p>
          <a:p>
            <a:pPr marL="711200">
              <a:lnSpc>
                <a:spcPct val="100000"/>
              </a:lnSpc>
              <a:spcBef>
                <a:spcPts val="740"/>
              </a:spcBef>
            </a:pPr>
            <a:r>
              <a:rPr sz="900" spc="45" dirty="0">
                <a:latin typeface="Microsoft Sans Serif"/>
                <a:cs typeface="Microsoft Sans Serif"/>
              </a:rPr>
              <a:t>Transformation</a:t>
            </a:r>
            <a:r>
              <a:rPr sz="900" spc="80" dirty="0">
                <a:latin typeface="Microsoft Sans Serif"/>
                <a:cs typeface="Microsoft Sans Serif"/>
              </a:rPr>
              <a:t> </a:t>
            </a:r>
            <a:r>
              <a:rPr sz="900" spc="10" dirty="0">
                <a:latin typeface="Microsoft Sans Serif"/>
                <a:cs typeface="Microsoft Sans Serif"/>
              </a:rPr>
              <a:t>adding</a:t>
            </a:r>
            <a:r>
              <a:rPr sz="900" spc="80" dirty="0">
                <a:latin typeface="Microsoft Sans Serif"/>
                <a:cs typeface="Microsoft Sans Serif"/>
              </a:rPr>
              <a:t> </a:t>
            </a:r>
            <a:r>
              <a:rPr sz="900" spc="10" dirty="0">
                <a:latin typeface="Microsoft Sans Serif"/>
                <a:cs typeface="Microsoft Sans Serif"/>
              </a:rPr>
              <a:t>shelf</a:t>
            </a:r>
            <a:r>
              <a:rPr sz="900" spc="100" dirty="0">
                <a:latin typeface="Microsoft Sans Serif"/>
                <a:cs typeface="Microsoft Sans Serif"/>
              </a:rPr>
              <a:t> </a:t>
            </a:r>
            <a:r>
              <a:rPr sz="900" spc="10" dirty="0">
                <a:latin typeface="Microsoft Sans Serif"/>
                <a:cs typeface="Microsoft Sans Serif"/>
              </a:rPr>
              <a:t>life,</a:t>
            </a:r>
            <a:r>
              <a:rPr sz="900" spc="90" dirty="0">
                <a:latin typeface="Microsoft Sans Serif"/>
                <a:cs typeface="Microsoft Sans Serif"/>
              </a:rPr>
              <a:t> </a:t>
            </a:r>
            <a:r>
              <a:rPr sz="900" spc="10" dirty="0">
                <a:latin typeface="Microsoft Sans Serif"/>
                <a:cs typeface="Microsoft Sans Serif"/>
              </a:rPr>
              <a:t>convenience,</a:t>
            </a:r>
            <a:r>
              <a:rPr sz="900" spc="135" dirty="0">
                <a:latin typeface="Microsoft Sans Serif"/>
                <a:cs typeface="Microsoft Sans Serif"/>
              </a:rPr>
              <a:t> </a:t>
            </a:r>
            <a:r>
              <a:rPr sz="900" spc="10" dirty="0">
                <a:latin typeface="Microsoft Sans Serif"/>
                <a:cs typeface="Microsoft Sans Serif"/>
              </a:rPr>
              <a:t>and</a:t>
            </a:r>
            <a:r>
              <a:rPr sz="900" spc="95" dirty="0">
                <a:latin typeface="Microsoft Sans Serif"/>
                <a:cs typeface="Microsoft Sans Serif"/>
              </a:rPr>
              <a:t> </a:t>
            </a:r>
            <a:r>
              <a:rPr sz="900" spc="45" dirty="0">
                <a:latin typeface="Microsoft Sans Serif"/>
                <a:cs typeface="Microsoft Sans Serif"/>
              </a:rPr>
              <a:t>nutrition</a:t>
            </a:r>
            <a:endParaRPr sz="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900">
              <a:latin typeface="Microsoft Sans Serif"/>
              <a:cs typeface="Microsoft Sans Serif"/>
            </a:endParaRPr>
          </a:p>
          <a:p>
            <a:pPr marL="711200">
              <a:lnSpc>
                <a:spcPct val="100000"/>
              </a:lnSpc>
            </a:pPr>
            <a:r>
              <a:rPr spc="20" dirty="0"/>
              <a:t>Finished</a:t>
            </a:r>
            <a:r>
              <a:rPr spc="65" dirty="0"/>
              <a:t> </a:t>
            </a:r>
            <a:r>
              <a:rPr spc="-10" dirty="0"/>
              <a:t>Product</a:t>
            </a:r>
          </a:p>
          <a:p>
            <a:pPr marL="711200">
              <a:lnSpc>
                <a:spcPct val="100000"/>
              </a:lnSpc>
              <a:spcBef>
                <a:spcPts val="740"/>
              </a:spcBef>
            </a:pPr>
            <a:r>
              <a:rPr sz="900" spc="65" dirty="0">
                <a:latin typeface="Microsoft Sans Serif"/>
                <a:cs typeface="Microsoft Sans Serif"/>
              </a:rPr>
              <a:t>Market-</a:t>
            </a:r>
            <a:r>
              <a:rPr sz="900" spc="10" dirty="0">
                <a:latin typeface="Microsoft Sans Serif"/>
                <a:cs typeface="Microsoft Sans Serif"/>
              </a:rPr>
              <a:t>ready</a:t>
            </a:r>
            <a:r>
              <a:rPr sz="900" spc="60" dirty="0">
                <a:latin typeface="Microsoft Sans Serif"/>
                <a:cs typeface="Microsoft Sans Serif"/>
              </a:rPr>
              <a:t> </a:t>
            </a:r>
            <a:r>
              <a:rPr sz="900" spc="10" dirty="0">
                <a:latin typeface="Microsoft Sans Serif"/>
                <a:cs typeface="Microsoft Sans Serif"/>
              </a:rPr>
              <a:t>goods</a:t>
            </a:r>
            <a:r>
              <a:rPr sz="900" spc="90" dirty="0">
                <a:latin typeface="Microsoft Sans Serif"/>
                <a:cs typeface="Microsoft Sans Serif"/>
              </a:rPr>
              <a:t> </a:t>
            </a:r>
            <a:r>
              <a:rPr sz="900" spc="65" dirty="0">
                <a:latin typeface="Microsoft Sans Serif"/>
                <a:cs typeface="Microsoft Sans Serif"/>
              </a:rPr>
              <a:t>with</a:t>
            </a:r>
            <a:r>
              <a:rPr sz="900" spc="100" dirty="0">
                <a:latin typeface="Microsoft Sans Serif"/>
                <a:cs typeface="Microsoft Sans Serif"/>
              </a:rPr>
              <a:t> </a:t>
            </a:r>
            <a:r>
              <a:rPr sz="900" spc="10" dirty="0">
                <a:latin typeface="Microsoft Sans Serif"/>
                <a:cs typeface="Microsoft Sans Serif"/>
              </a:rPr>
              <a:t>enhanced</a:t>
            </a:r>
            <a:r>
              <a:rPr sz="900" spc="125" dirty="0">
                <a:latin typeface="Microsoft Sans Serif"/>
                <a:cs typeface="Microsoft Sans Serif"/>
              </a:rPr>
              <a:t> </a:t>
            </a:r>
            <a:r>
              <a:rPr sz="900" spc="10" dirty="0">
                <a:latin typeface="Microsoft Sans Serif"/>
                <a:cs typeface="Microsoft Sans Serif"/>
              </a:rPr>
              <a:t>value</a:t>
            </a:r>
            <a:r>
              <a:rPr sz="900" spc="95" dirty="0">
                <a:latin typeface="Microsoft Sans Serif"/>
                <a:cs typeface="Microsoft Sans Serif"/>
              </a:rPr>
              <a:t> </a:t>
            </a:r>
            <a:r>
              <a:rPr sz="900" spc="10" dirty="0">
                <a:latin typeface="Microsoft Sans Serif"/>
                <a:cs typeface="Microsoft Sans Serif"/>
              </a:rPr>
              <a:t>and</a:t>
            </a:r>
            <a:r>
              <a:rPr sz="900" spc="95" dirty="0">
                <a:latin typeface="Microsoft Sans Serif"/>
                <a:cs typeface="Microsoft Sans Serif"/>
              </a:rPr>
              <a:t> </a:t>
            </a:r>
            <a:r>
              <a:rPr sz="900" spc="10" dirty="0">
                <a:latin typeface="Microsoft Sans Serif"/>
                <a:cs typeface="Microsoft Sans Serif"/>
              </a:rPr>
              <a:t>consumer</a:t>
            </a:r>
            <a:r>
              <a:rPr sz="900" spc="1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appeal</a:t>
            </a:r>
            <a:endParaRPr sz="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900">
              <a:latin typeface="Microsoft Sans Serif"/>
              <a:cs typeface="Microsoft Sans Serif"/>
            </a:endParaRPr>
          </a:p>
          <a:p>
            <a:pPr marL="711200">
              <a:lnSpc>
                <a:spcPct val="100000"/>
              </a:lnSpc>
            </a:pPr>
            <a:r>
              <a:rPr spc="10" dirty="0"/>
              <a:t>Retail</a:t>
            </a:r>
            <a:r>
              <a:rPr spc="120" dirty="0"/>
              <a:t> </a:t>
            </a:r>
            <a:r>
              <a:rPr spc="-10" dirty="0"/>
              <a:t>Distribution</a:t>
            </a:r>
          </a:p>
          <a:p>
            <a:pPr marL="711200">
              <a:lnSpc>
                <a:spcPct val="100000"/>
              </a:lnSpc>
              <a:spcBef>
                <a:spcPts val="740"/>
              </a:spcBef>
            </a:pPr>
            <a:r>
              <a:rPr sz="900" spc="10" dirty="0">
                <a:latin typeface="Microsoft Sans Serif"/>
                <a:cs typeface="Microsoft Sans Serif"/>
              </a:rPr>
              <a:t>Products</a:t>
            </a:r>
            <a:r>
              <a:rPr sz="900" spc="90" dirty="0">
                <a:latin typeface="Microsoft Sans Serif"/>
                <a:cs typeface="Microsoft Sans Serif"/>
              </a:rPr>
              <a:t> </a:t>
            </a:r>
            <a:r>
              <a:rPr sz="900" spc="10" dirty="0">
                <a:latin typeface="Microsoft Sans Serif"/>
                <a:cs typeface="Microsoft Sans Serif"/>
              </a:rPr>
              <a:t>reach</a:t>
            </a:r>
            <a:r>
              <a:rPr sz="900" spc="100" dirty="0">
                <a:latin typeface="Microsoft Sans Serif"/>
                <a:cs typeface="Microsoft Sans Serif"/>
              </a:rPr>
              <a:t> </a:t>
            </a:r>
            <a:r>
              <a:rPr sz="900" spc="10" dirty="0">
                <a:latin typeface="Microsoft Sans Serif"/>
                <a:cs typeface="Microsoft Sans Serif"/>
              </a:rPr>
              <a:t>consumers</a:t>
            </a:r>
            <a:r>
              <a:rPr sz="900" spc="120" dirty="0">
                <a:latin typeface="Microsoft Sans Serif"/>
                <a:cs typeface="Microsoft Sans Serif"/>
              </a:rPr>
              <a:t> </a:t>
            </a:r>
            <a:r>
              <a:rPr sz="900" spc="55" dirty="0">
                <a:latin typeface="Microsoft Sans Serif"/>
                <a:cs typeface="Microsoft Sans Serif"/>
              </a:rPr>
              <a:t>through</a:t>
            </a:r>
            <a:r>
              <a:rPr sz="900" spc="90" dirty="0">
                <a:latin typeface="Microsoft Sans Serif"/>
                <a:cs typeface="Microsoft Sans Serif"/>
              </a:rPr>
              <a:t> </a:t>
            </a:r>
            <a:r>
              <a:rPr sz="900" spc="10" dirty="0">
                <a:latin typeface="Microsoft Sans Serif"/>
                <a:cs typeface="Microsoft Sans Serif"/>
              </a:rPr>
              <a:t>diverse</a:t>
            </a:r>
            <a:r>
              <a:rPr sz="900" spc="8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channels</a:t>
            </a:r>
            <a:endParaRPr sz="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900">
              <a:latin typeface="Microsoft Sans Serif"/>
              <a:cs typeface="Microsoft Sans Serif"/>
            </a:endParaRPr>
          </a:p>
          <a:p>
            <a:pPr marL="12700" marR="5080">
              <a:lnSpc>
                <a:spcPct val="129700"/>
              </a:lnSpc>
              <a:spcBef>
                <a:spcPts val="5"/>
              </a:spcBef>
            </a:pPr>
            <a:r>
              <a:rPr sz="900" spc="20" dirty="0">
                <a:latin typeface="Microsoft Sans Serif"/>
                <a:cs typeface="Microsoft Sans Serif"/>
              </a:rPr>
              <a:t>Processing</a:t>
            </a:r>
            <a:r>
              <a:rPr sz="900" spc="25" dirty="0">
                <a:latin typeface="Microsoft Sans Serif"/>
                <a:cs typeface="Microsoft Sans Serif"/>
              </a:rPr>
              <a:t> </a:t>
            </a:r>
            <a:r>
              <a:rPr sz="900" spc="30" dirty="0">
                <a:latin typeface="Microsoft Sans Serif"/>
                <a:cs typeface="Microsoft Sans Serif"/>
              </a:rPr>
              <a:t>industries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spc="60" dirty="0">
                <a:latin typeface="Microsoft Sans Serif"/>
                <a:cs typeface="Microsoft Sans Serif"/>
              </a:rPr>
              <a:t>transform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30" dirty="0">
                <a:latin typeface="Microsoft Sans Serif"/>
                <a:cs typeface="Microsoft Sans Serif"/>
              </a:rPr>
              <a:t>commodities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65" dirty="0">
                <a:latin typeface="Microsoft Sans Serif"/>
                <a:cs typeface="Microsoft Sans Serif"/>
              </a:rPr>
              <a:t>worth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spc="20" dirty="0">
                <a:latin typeface="Microsoft Sans Serif"/>
                <a:cs typeface="Microsoft Sans Serif"/>
              </a:rPr>
              <a:t>pennies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60" dirty="0">
                <a:latin typeface="Microsoft Sans Serif"/>
                <a:cs typeface="Microsoft Sans Serif"/>
              </a:rPr>
              <a:t>into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spc="45" dirty="0">
                <a:latin typeface="Microsoft Sans Serif"/>
                <a:cs typeface="Microsoft Sans Serif"/>
              </a:rPr>
              <a:t>products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spc="65" dirty="0">
                <a:latin typeface="Microsoft Sans Serif"/>
                <a:cs typeface="Microsoft Sans Serif"/>
              </a:rPr>
              <a:t>worth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pounds, </a:t>
            </a:r>
            <a:r>
              <a:rPr sz="900" spc="20" dirty="0">
                <a:latin typeface="Microsoft Sans Serif"/>
                <a:cs typeface="Microsoft Sans Serif"/>
              </a:rPr>
              <a:t>creating</a:t>
            </a:r>
            <a:r>
              <a:rPr sz="900" spc="75" dirty="0">
                <a:latin typeface="Microsoft Sans Serif"/>
                <a:cs typeface="Microsoft Sans Serif"/>
              </a:rPr>
              <a:t> </a:t>
            </a:r>
            <a:r>
              <a:rPr sz="900" spc="50" dirty="0">
                <a:latin typeface="Microsoft Sans Serif"/>
                <a:cs typeface="Microsoft Sans Serif"/>
              </a:rPr>
              <a:t>employment</a:t>
            </a:r>
            <a:r>
              <a:rPr sz="900" spc="75" dirty="0">
                <a:latin typeface="Microsoft Sans Serif"/>
                <a:cs typeface="Microsoft Sans Serif"/>
              </a:rPr>
              <a:t> </a:t>
            </a:r>
            <a:r>
              <a:rPr sz="900" spc="20" dirty="0">
                <a:latin typeface="Microsoft Sans Serif"/>
                <a:cs typeface="Microsoft Sans Serif"/>
              </a:rPr>
              <a:t>and</a:t>
            </a:r>
            <a:r>
              <a:rPr sz="900" spc="85" dirty="0">
                <a:latin typeface="Microsoft Sans Serif"/>
                <a:cs typeface="Microsoft Sans Serif"/>
              </a:rPr>
              <a:t> </a:t>
            </a:r>
            <a:r>
              <a:rPr sz="900" spc="20" dirty="0">
                <a:latin typeface="Microsoft Sans Serif"/>
                <a:cs typeface="Microsoft Sans Serif"/>
              </a:rPr>
              <a:t>economic</a:t>
            </a:r>
            <a:r>
              <a:rPr sz="900" spc="95" dirty="0">
                <a:latin typeface="Microsoft Sans Serif"/>
                <a:cs typeface="Microsoft Sans Serif"/>
              </a:rPr>
              <a:t> </a:t>
            </a:r>
            <a:r>
              <a:rPr sz="900" spc="60" dirty="0">
                <a:latin typeface="Microsoft Sans Serif"/>
                <a:cs typeface="Microsoft Sans Serif"/>
              </a:rPr>
              <a:t>growth</a:t>
            </a:r>
            <a:r>
              <a:rPr sz="900" spc="80" dirty="0">
                <a:latin typeface="Microsoft Sans Serif"/>
                <a:cs typeface="Microsoft Sans Serif"/>
              </a:rPr>
              <a:t> </a:t>
            </a:r>
            <a:r>
              <a:rPr sz="900" spc="20" dirty="0">
                <a:latin typeface="Microsoft Sans Serif"/>
                <a:cs typeface="Microsoft Sans Serif"/>
              </a:rPr>
              <a:t>whilst</a:t>
            </a:r>
            <a:r>
              <a:rPr sz="900" spc="100" dirty="0">
                <a:latin typeface="Microsoft Sans Serif"/>
                <a:cs typeface="Microsoft Sans Serif"/>
              </a:rPr>
              <a:t> </a:t>
            </a:r>
            <a:r>
              <a:rPr sz="900" spc="20" dirty="0">
                <a:latin typeface="Microsoft Sans Serif"/>
                <a:cs typeface="Microsoft Sans Serif"/>
              </a:rPr>
              <a:t>reducing</a:t>
            </a:r>
            <a:r>
              <a:rPr sz="900" spc="85" dirty="0">
                <a:latin typeface="Microsoft Sans Serif"/>
                <a:cs typeface="Microsoft Sans Serif"/>
              </a:rPr>
              <a:t> </a:t>
            </a:r>
            <a:r>
              <a:rPr sz="900" spc="70" dirty="0">
                <a:latin typeface="Microsoft Sans Serif"/>
                <a:cs typeface="Microsoft Sans Serif"/>
              </a:rPr>
              <a:t>post-</a:t>
            </a:r>
            <a:r>
              <a:rPr sz="900" spc="20" dirty="0">
                <a:latin typeface="Microsoft Sans Serif"/>
                <a:cs typeface="Microsoft Sans Serif"/>
              </a:rPr>
              <a:t>harvest</a:t>
            </a:r>
            <a:r>
              <a:rPr sz="900" spc="8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losses significantly.</a:t>
            </a:r>
            <a:endParaRPr sz="900">
              <a:latin typeface="Microsoft Sans Serif"/>
              <a:cs typeface="Microsoft Sans Serif"/>
            </a:endParaRPr>
          </a:p>
        </p:txBody>
      </p:sp>
      <p:pic>
        <p:nvPicPr>
          <p:cNvPr id="6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7200" y="361950"/>
            <a:ext cx="9144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2054" y="352806"/>
            <a:ext cx="852805" cy="238125"/>
            <a:chOff x="432054" y="352806"/>
            <a:chExt cx="852805" cy="238125"/>
          </a:xfrm>
        </p:grpSpPr>
        <p:sp>
          <p:nvSpPr>
            <p:cNvPr id="3" name="object 3"/>
            <p:cNvSpPr/>
            <p:nvPr/>
          </p:nvSpPr>
          <p:spPr>
            <a:xfrm>
              <a:off x="434340" y="355092"/>
              <a:ext cx="848360" cy="233679"/>
            </a:xfrm>
            <a:custGeom>
              <a:avLst/>
              <a:gdLst/>
              <a:ahLst/>
              <a:cxnLst/>
              <a:rect l="l" t="t" r="r" b="b"/>
              <a:pathLst>
                <a:path w="848360" h="233679">
                  <a:moveTo>
                    <a:pt x="0" y="41783"/>
                  </a:moveTo>
                  <a:lnTo>
                    <a:pt x="3279" y="25503"/>
                  </a:lnTo>
                  <a:lnTo>
                    <a:pt x="12222" y="12223"/>
                  </a:lnTo>
                  <a:lnTo>
                    <a:pt x="25487" y="3278"/>
                  </a:lnTo>
                  <a:lnTo>
                    <a:pt x="41732" y="0"/>
                  </a:lnTo>
                  <a:lnTo>
                    <a:pt x="806373" y="0"/>
                  </a:lnTo>
                  <a:lnTo>
                    <a:pt x="822618" y="3278"/>
                  </a:lnTo>
                  <a:lnTo>
                    <a:pt x="835883" y="12223"/>
                  </a:lnTo>
                  <a:lnTo>
                    <a:pt x="844826" y="25503"/>
                  </a:lnTo>
                  <a:lnTo>
                    <a:pt x="848106" y="41783"/>
                  </a:lnTo>
                  <a:lnTo>
                    <a:pt x="848106" y="191388"/>
                  </a:lnTo>
                  <a:lnTo>
                    <a:pt x="844826" y="207668"/>
                  </a:lnTo>
                  <a:lnTo>
                    <a:pt x="835883" y="220948"/>
                  </a:lnTo>
                  <a:lnTo>
                    <a:pt x="822618" y="229893"/>
                  </a:lnTo>
                  <a:lnTo>
                    <a:pt x="806373" y="233172"/>
                  </a:lnTo>
                  <a:lnTo>
                    <a:pt x="41732" y="233172"/>
                  </a:lnTo>
                  <a:lnTo>
                    <a:pt x="25487" y="229893"/>
                  </a:lnTo>
                  <a:lnTo>
                    <a:pt x="12222" y="220948"/>
                  </a:lnTo>
                  <a:lnTo>
                    <a:pt x="3279" y="207668"/>
                  </a:lnTo>
                  <a:lnTo>
                    <a:pt x="0" y="191388"/>
                  </a:lnTo>
                  <a:lnTo>
                    <a:pt x="0" y="41783"/>
                  </a:lnTo>
                  <a:close/>
                </a:path>
              </a:pathLst>
            </a:custGeom>
            <a:ln w="4572">
              <a:solidFill>
                <a:srgbClr val="4867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142" y="424254"/>
              <a:ext cx="81772" cy="9490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49477" y="403605"/>
            <a:ext cx="54419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4867E9"/>
                </a:solidFill>
                <a:latin typeface="Microsoft Sans Serif"/>
                <a:cs typeface="Microsoft Sans Serif"/>
              </a:rPr>
              <a:t>3</a:t>
            </a:r>
            <a:r>
              <a:rPr sz="750" spc="-20" dirty="0">
                <a:solidFill>
                  <a:srgbClr val="4867E9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4867E9"/>
                </a:solidFill>
                <a:latin typeface="Microsoft Sans Serif"/>
                <a:cs typeface="Microsoft Sans Serif"/>
              </a:rPr>
              <a:t>MINUTES</a:t>
            </a:r>
            <a:endParaRPr sz="75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6777" y="781304"/>
            <a:ext cx="190500" cy="152400"/>
          </a:xfrm>
          <a:prstGeom prst="rect">
            <a:avLst/>
          </a:prstGeom>
        </p:spPr>
      </p:pic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421386" y="609853"/>
            <a:ext cx="3790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5" dirty="0"/>
              <a:t>Think–</a:t>
            </a:r>
            <a:r>
              <a:rPr sz="2400" spc="50" dirty="0"/>
              <a:t>Pair–</a:t>
            </a:r>
            <a:r>
              <a:rPr sz="2400" spc="114" dirty="0"/>
              <a:t>Share</a:t>
            </a:r>
            <a:r>
              <a:rPr sz="2400" spc="-125" dirty="0"/>
              <a:t> </a:t>
            </a:r>
            <a:r>
              <a:rPr sz="2400" spc="-75" dirty="0"/>
              <a:t>Actiity</a:t>
            </a:r>
            <a:endParaRPr sz="2400"/>
          </a:p>
        </p:txBody>
      </p:sp>
      <p:pic>
        <p:nvPicPr>
          <p:cNvPr id="8" name="object 8" descr="preencoded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177" y="1494282"/>
            <a:ext cx="4054602" cy="298170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2528" y="1264919"/>
            <a:ext cx="1691639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65" dirty="0">
                <a:solidFill>
                  <a:srgbClr val="1B1B27"/>
                </a:solidFill>
                <a:latin typeface="Palatino Linotype"/>
                <a:cs typeface="Palatino Linotype"/>
              </a:rPr>
              <a:t>Discussion</a:t>
            </a:r>
            <a:r>
              <a:rPr sz="1450" spc="-95" dirty="0">
                <a:solidFill>
                  <a:srgbClr val="1B1B27"/>
                </a:solidFill>
                <a:latin typeface="Palatino Linotype"/>
                <a:cs typeface="Palatino Linotype"/>
              </a:rPr>
              <a:t> </a:t>
            </a:r>
            <a:r>
              <a:rPr sz="1450" spc="-10" dirty="0">
                <a:solidFill>
                  <a:srgbClr val="1B1B27"/>
                </a:solidFill>
                <a:latin typeface="Palatino Linotype"/>
                <a:cs typeface="Palatino Linotype"/>
              </a:rPr>
              <a:t>Prompt</a:t>
            </a:r>
            <a:endParaRPr sz="1450">
              <a:latin typeface="Palatino Linotype"/>
              <a:cs typeface="Palatino Linotyp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14465" y="3809238"/>
            <a:ext cx="2700020" cy="857250"/>
            <a:chOff x="6014465" y="3809238"/>
            <a:chExt cx="2700020" cy="857250"/>
          </a:xfrm>
        </p:grpSpPr>
        <p:sp>
          <p:nvSpPr>
            <p:cNvPr id="11" name="object 11"/>
            <p:cNvSpPr/>
            <p:nvPr/>
          </p:nvSpPr>
          <p:spPr>
            <a:xfrm>
              <a:off x="6014465" y="3809238"/>
              <a:ext cx="2700020" cy="857250"/>
            </a:xfrm>
            <a:custGeom>
              <a:avLst/>
              <a:gdLst/>
              <a:ahLst/>
              <a:cxnLst/>
              <a:rect l="l" t="t" r="r" b="b"/>
              <a:pathLst>
                <a:path w="2700020" h="857250">
                  <a:moveTo>
                    <a:pt x="2647695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805141"/>
                  </a:lnTo>
                  <a:lnTo>
                    <a:pt x="4099" y="825424"/>
                  </a:lnTo>
                  <a:lnTo>
                    <a:pt x="15271" y="841987"/>
                  </a:lnTo>
                  <a:lnTo>
                    <a:pt x="31825" y="853155"/>
                  </a:lnTo>
                  <a:lnTo>
                    <a:pt x="52070" y="857250"/>
                  </a:lnTo>
                  <a:lnTo>
                    <a:pt x="2647695" y="857250"/>
                  </a:lnTo>
                  <a:lnTo>
                    <a:pt x="2667940" y="853155"/>
                  </a:lnTo>
                  <a:lnTo>
                    <a:pt x="2684494" y="841987"/>
                  </a:lnTo>
                  <a:lnTo>
                    <a:pt x="2695666" y="825424"/>
                  </a:lnTo>
                  <a:lnTo>
                    <a:pt x="2699766" y="805141"/>
                  </a:lnTo>
                  <a:lnTo>
                    <a:pt x="2699766" y="52070"/>
                  </a:lnTo>
                  <a:lnTo>
                    <a:pt x="2695666" y="31825"/>
                  </a:lnTo>
                  <a:lnTo>
                    <a:pt x="2684494" y="15271"/>
                  </a:lnTo>
                  <a:lnTo>
                    <a:pt x="2667940" y="4099"/>
                  </a:lnTo>
                  <a:lnTo>
                    <a:pt x="2647695" y="0"/>
                  </a:lnTo>
                  <a:close/>
                </a:path>
              </a:pathLst>
            </a:custGeom>
            <a:solidFill>
              <a:srgbClr val="BAC5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 descr="preencoded.pn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8671" y="3983736"/>
              <a:ext cx="154686" cy="12420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002528" y="1594260"/>
            <a:ext cx="2620645" cy="291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2235">
              <a:lnSpc>
                <a:spcPct val="1318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04154"/>
                </a:solidFill>
                <a:latin typeface="Arial"/>
                <a:cs typeface="Arial"/>
              </a:rPr>
              <a:t>Think:</a:t>
            </a:r>
            <a:r>
              <a:rPr sz="950" b="1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Consider</a:t>
            </a:r>
            <a:r>
              <a:rPr sz="95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how</a:t>
            </a:r>
            <a:r>
              <a:rPr sz="95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processing</a:t>
            </a:r>
            <a:r>
              <a:rPr sz="95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industries </a:t>
            </a:r>
            <a:r>
              <a:rPr sz="9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impact</a:t>
            </a:r>
            <a:r>
              <a:rPr sz="95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farmers'</a:t>
            </a:r>
            <a:r>
              <a:rPr sz="95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income</a:t>
            </a:r>
            <a:r>
              <a:rPr sz="95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95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404154"/>
                </a:solidFill>
                <a:latin typeface="Microsoft Sans Serif"/>
                <a:cs typeface="Microsoft Sans Serif"/>
              </a:rPr>
              <a:t>rural </a:t>
            </a:r>
            <a:r>
              <a:rPr sz="9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employment.</a:t>
            </a: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What</a:t>
            </a:r>
            <a:r>
              <a:rPr sz="95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benefits</a:t>
            </a:r>
            <a:r>
              <a:rPr sz="9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95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challenges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can</a:t>
            </a:r>
            <a:r>
              <a:rPr sz="950" spc="1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you</a:t>
            </a:r>
            <a:r>
              <a:rPr sz="95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identify?</a:t>
            </a:r>
            <a:endParaRPr sz="950">
              <a:latin typeface="Microsoft Sans Serif"/>
              <a:cs typeface="Microsoft Sans Serif"/>
            </a:endParaRPr>
          </a:p>
          <a:p>
            <a:pPr marL="12700" marR="149860">
              <a:lnSpc>
                <a:spcPct val="131800"/>
              </a:lnSpc>
              <a:spcBef>
                <a:spcPts val="620"/>
              </a:spcBef>
            </a:pPr>
            <a:r>
              <a:rPr sz="950" b="1" spc="-20" dirty="0">
                <a:solidFill>
                  <a:srgbClr val="404154"/>
                </a:solidFill>
                <a:latin typeface="Arial"/>
                <a:cs typeface="Arial"/>
              </a:rPr>
              <a:t>Pair:</a:t>
            </a:r>
            <a:r>
              <a:rPr sz="950" b="1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Turn</a:t>
            </a:r>
            <a:r>
              <a:rPr sz="95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to</a:t>
            </a:r>
            <a:r>
              <a:rPr sz="95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your</a:t>
            </a:r>
            <a:r>
              <a:rPr sz="95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partner</a:t>
            </a:r>
            <a:r>
              <a:rPr sz="95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95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discuss</a:t>
            </a:r>
            <a:r>
              <a:rPr sz="9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404154"/>
                </a:solidFill>
                <a:latin typeface="Microsoft Sans Serif"/>
                <a:cs typeface="Microsoft Sans Serif"/>
              </a:rPr>
              <a:t>your </a:t>
            </a:r>
            <a:r>
              <a:rPr sz="9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thoughts</a:t>
            </a:r>
            <a:r>
              <a:rPr sz="950" spc="-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for</a:t>
            </a:r>
            <a:r>
              <a:rPr sz="95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90</a:t>
            </a:r>
            <a:r>
              <a:rPr sz="9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seconds.</a:t>
            </a:r>
            <a:r>
              <a:rPr sz="950" spc="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Share</a:t>
            </a:r>
            <a:r>
              <a:rPr sz="950" spc="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specific </a:t>
            </a: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examples</a:t>
            </a:r>
            <a:r>
              <a:rPr sz="95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from</a:t>
            </a:r>
            <a:r>
              <a:rPr sz="95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your</a:t>
            </a:r>
            <a:r>
              <a:rPr sz="95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local</a:t>
            </a:r>
            <a:r>
              <a:rPr sz="950" spc="1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context.</a:t>
            </a:r>
            <a:endParaRPr sz="950">
              <a:latin typeface="Microsoft Sans Serif"/>
              <a:cs typeface="Microsoft Sans Serif"/>
            </a:endParaRPr>
          </a:p>
          <a:p>
            <a:pPr marL="12700" marR="5080">
              <a:lnSpc>
                <a:spcPct val="131800"/>
              </a:lnSpc>
              <a:spcBef>
                <a:spcPts val="655"/>
              </a:spcBef>
            </a:pPr>
            <a:r>
              <a:rPr sz="950" b="1" spc="-20" dirty="0">
                <a:solidFill>
                  <a:srgbClr val="404154"/>
                </a:solidFill>
                <a:latin typeface="Arial"/>
                <a:cs typeface="Arial"/>
              </a:rPr>
              <a:t>Share:</a:t>
            </a:r>
            <a:r>
              <a:rPr sz="950" b="1" spc="10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Selected</a:t>
            </a:r>
            <a:r>
              <a:rPr sz="950" spc="10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pairs</a:t>
            </a:r>
            <a:r>
              <a:rPr sz="950" spc="1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will</a:t>
            </a:r>
            <a:r>
              <a:rPr sz="950" spc="1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present</a:t>
            </a:r>
            <a:r>
              <a:rPr sz="950" spc="10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key</a:t>
            </a:r>
            <a:r>
              <a:rPr sz="950" spc="1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insights </a:t>
            </a:r>
            <a:r>
              <a:rPr sz="95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to</a:t>
            </a: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the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class. Focus</a:t>
            </a:r>
            <a:r>
              <a:rPr sz="950" spc="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on</a:t>
            </a:r>
            <a:r>
              <a:rPr sz="950" spc="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practical</a:t>
            </a:r>
            <a:r>
              <a:rPr sz="95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implications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9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innovative</a:t>
            </a:r>
            <a:r>
              <a:rPr sz="9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solutions.</a:t>
            </a:r>
            <a:endParaRPr sz="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sz="950">
              <a:latin typeface="Microsoft Sans Serif"/>
              <a:cs typeface="Microsoft Sans Serif"/>
            </a:endParaRPr>
          </a:p>
          <a:p>
            <a:pPr marL="415290" marR="79375" algn="just">
              <a:lnSpc>
                <a:spcPct val="131800"/>
              </a:lnSpc>
            </a:pPr>
            <a:r>
              <a:rPr sz="950" dirty="0">
                <a:latin typeface="Microsoft Sans Serif"/>
                <a:cs typeface="Microsoft Sans Serif"/>
              </a:rPr>
              <a:t>Consider</a:t>
            </a:r>
            <a:r>
              <a:rPr sz="950" spc="75" dirty="0">
                <a:latin typeface="Microsoft Sans Serif"/>
                <a:cs typeface="Microsoft Sans Serif"/>
              </a:rPr>
              <a:t> </a:t>
            </a:r>
            <a:r>
              <a:rPr sz="950" dirty="0">
                <a:latin typeface="Microsoft Sans Serif"/>
                <a:cs typeface="Microsoft Sans Serif"/>
              </a:rPr>
              <a:t>aspects</a:t>
            </a:r>
            <a:r>
              <a:rPr sz="950" spc="75" dirty="0">
                <a:latin typeface="Microsoft Sans Serif"/>
                <a:cs typeface="Microsoft Sans Serif"/>
              </a:rPr>
              <a:t> </a:t>
            </a:r>
            <a:r>
              <a:rPr sz="950" dirty="0">
                <a:latin typeface="Microsoft Sans Serif"/>
                <a:cs typeface="Microsoft Sans Serif"/>
              </a:rPr>
              <a:t>like</a:t>
            </a:r>
            <a:r>
              <a:rPr sz="950" spc="85" dirty="0">
                <a:latin typeface="Microsoft Sans Serif"/>
                <a:cs typeface="Microsoft Sans Serif"/>
              </a:rPr>
              <a:t> </a:t>
            </a:r>
            <a:r>
              <a:rPr sz="950" spc="65" dirty="0">
                <a:latin typeface="Microsoft Sans Serif"/>
                <a:cs typeface="Microsoft Sans Serif"/>
              </a:rPr>
              <a:t>market</a:t>
            </a:r>
            <a:r>
              <a:rPr sz="950" spc="90" dirty="0">
                <a:latin typeface="Microsoft Sans Serif"/>
                <a:cs typeface="Microsoft Sans Serif"/>
              </a:rPr>
              <a:t> </a:t>
            </a:r>
            <a:r>
              <a:rPr sz="950" spc="-10" dirty="0">
                <a:latin typeface="Microsoft Sans Serif"/>
                <a:cs typeface="Microsoft Sans Serif"/>
              </a:rPr>
              <a:t>access, </a:t>
            </a:r>
            <a:r>
              <a:rPr sz="950" spc="20" dirty="0">
                <a:latin typeface="Microsoft Sans Serif"/>
                <a:cs typeface="Microsoft Sans Serif"/>
              </a:rPr>
              <a:t>price</a:t>
            </a:r>
            <a:r>
              <a:rPr sz="950" spc="80" dirty="0">
                <a:latin typeface="Microsoft Sans Serif"/>
                <a:cs typeface="Microsoft Sans Serif"/>
              </a:rPr>
              <a:t> </a:t>
            </a:r>
            <a:r>
              <a:rPr sz="950" spc="20" dirty="0">
                <a:latin typeface="Microsoft Sans Serif"/>
                <a:cs typeface="Microsoft Sans Serif"/>
              </a:rPr>
              <a:t>stability,</a:t>
            </a:r>
            <a:r>
              <a:rPr sz="950" spc="85" dirty="0">
                <a:latin typeface="Microsoft Sans Serif"/>
                <a:cs typeface="Microsoft Sans Serif"/>
              </a:rPr>
              <a:t> </a:t>
            </a:r>
            <a:r>
              <a:rPr sz="950" spc="45" dirty="0">
                <a:latin typeface="Microsoft Sans Serif"/>
                <a:cs typeface="Microsoft Sans Serif"/>
              </a:rPr>
              <a:t>quality</a:t>
            </a:r>
            <a:r>
              <a:rPr sz="950" spc="85" dirty="0">
                <a:latin typeface="Microsoft Sans Serif"/>
                <a:cs typeface="Microsoft Sans Serif"/>
              </a:rPr>
              <a:t> </a:t>
            </a:r>
            <a:r>
              <a:rPr sz="950" spc="-10" dirty="0">
                <a:latin typeface="Microsoft Sans Serif"/>
                <a:cs typeface="Microsoft Sans Serif"/>
              </a:rPr>
              <a:t>requirements, </a:t>
            </a:r>
            <a:r>
              <a:rPr sz="950" dirty="0">
                <a:latin typeface="Microsoft Sans Serif"/>
                <a:cs typeface="Microsoft Sans Serif"/>
              </a:rPr>
              <a:t>and</a:t>
            </a:r>
            <a:r>
              <a:rPr sz="950" spc="35" dirty="0">
                <a:latin typeface="Microsoft Sans Serif"/>
                <a:cs typeface="Microsoft Sans Serif"/>
              </a:rPr>
              <a:t> </a:t>
            </a:r>
            <a:r>
              <a:rPr sz="950" spc="60" dirty="0">
                <a:latin typeface="Microsoft Sans Serif"/>
                <a:cs typeface="Microsoft Sans Serif"/>
              </a:rPr>
              <a:t>contract</a:t>
            </a:r>
            <a:r>
              <a:rPr sz="950" spc="65" dirty="0">
                <a:latin typeface="Microsoft Sans Serif"/>
                <a:cs typeface="Microsoft Sans Serif"/>
              </a:rPr>
              <a:t> </a:t>
            </a:r>
            <a:r>
              <a:rPr sz="950" spc="60" dirty="0">
                <a:latin typeface="Microsoft Sans Serif"/>
                <a:cs typeface="Microsoft Sans Serif"/>
              </a:rPr>
              <a:t>farming</a:t>
            </a:r>
            <a:r>
              <a:rPr sz="950" spc="40" dirty="0">
                <a:latin typeface="Microsoft Sans Serif"/>
                <a:cs typeface="Microsoft Sans Serif"/>
              </a:rPr>
              <a:t> </a:t>
            </a:r>
            <a:r>
              <a:rPr sz="950" spc="-10" dirty="0">
                <a:latin typeface="Microsoft Sans Serif"/>
                <a:cs typeface="Microsoft Sans Serif"/>
              </a:rPr>
              <a:t>arrangements.</a:t>
            </a:r>
            <a:endParaRPr sz="950">
              <a:latin typeface="Microsoft Sans Serif"/>
              <a:cs typeface="Microsoft Sans Serif"/>
            </a:endParaRPr>
          </a:p>
        </p:txBody>
      </p:sp>
      <p:pic>
        <p:nvPicPr>
          <p:cNvPr id="1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24800" y="209550"/>
            <a:ext cx="9144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32562" y="299211"/>
            <a:ext cx="6590030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Supply</a:t>
            </a:r>
            <a:r>
              <a:rPr spc="-165" dirty="0"/>
              <a:t> </a:t>
            </a:r>
            <a:r>
              <a:rPr spc="100" dirty="0"/>
              <a:t>Chain</a:t>
            </a:r>
            <a:r>
              <a:rPr spc="-140" dirty="0"/>
              <a:t> </a:t>
            </a:r>
            <a:r>
              <a:rPr spc="60" dirty="0"/>
              <a:t>Integration</a:t>
            </a:r>
            <a:r>
              <a:rPr spc="-114" dirty="0"/>
              <a:t> </a:t>
            </a:r>
            <a:r>
              <a:rPr spc="60" dirty="0"/>
              <a:t>and</a:t>
            </a:r>
            <a:r>
              <a:rPr spc="-140" dirty="0"/>
              <a:t> </a:t>
            </a:r>
            <a:r>
              <a:rPr spc="110" dirty="0"/>
              <a:t>Market</a:t>
            </a:r>
            <a:r>
              <a:rPr spc="-150" dirty="0"/>
              <a:t> </a:t>
            </a:r>
            <a:r>
              <a:rPr spc="105" dirty="0"/>
              <a:t>Linkages</a:t>
            </a:r>
          </a:p>
        </p:txBody>
      </p:sp>
      <p:pic>
        <p:nvPicPr>
          <p:cNvPr id="3" name="object 3" descr="preencode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008" y="1428750"/>
            <a:ext cx="5263134" cy="236753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51458" y="1415521"/>
            <a:ext cx="894080" cy="561340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850" spc="20" dirty="0">
                <a:solidFill>
                  <a:srgbClr val="404154"/>
                </a:solidFill>
                <a:latin typeface="Palatino Linotype"/>
                <a:cs typeface="Palatino Linotype"/>
              </a:rPr>
              <a:t>Farm</a:t>
            </a:r>
            <a:r>
              <a:rPr sz="850" spc="55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85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Production</a:t>
            </a:r>
            <a:endParaRPr sz="850">
              <a:latin typeface="Palatino Linotype"/>
              <a:cs typeface="Palatino Linotype"/>
            </a:endParaRPr>
          </a:p>
          <a:p>
            <a:pPr marL="112395" marR="106045" algn="ctr">
              <a:lnSpc>
                <a:spcPct val="95400"/>
              </a:lnSpc>
              <a:spcBef>
                <a:spcPts val="380"/>
              </a:spcBef>
            </a:pPr>
            <a:r>
              <a:rPr sz="700" dirty="0">
                <a:solidFill>
                  <a:srgbClr val="404154"/>
                </a:solidFill>
                <a:latin typeface="Microsoft Sans Serif"/>
                <a:cs typeface="Microsoft Sans Serif"/>
              </a:rPr>
              <a:t>Grow</a:t>
            </a:r>
            <a:r>
              <a:rPr sz="70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rgbClr val="404154"/>
                </a:solidFill>
                <a:latin typeface="Microsoft Sans Serif"/>
                <a:cs typeface="Microsoft Sans Serif"/>
              </a:rPr>
              <a:t>crops</a:t>
            </a:r>
            <a:r>
              <a:rPr sz="70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700" spc="5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rgbClr val="404154"/>
                </a:solidFill>
                <a:latin typeface="Microsoft Sans Serif"/>
                <a:cs typeface="Microsoft Sans Serif"/>
              </a:rPr>
              <a:t>ensure</a:t>
            </a:r>
            <a:r>
              <a:rPr sz="70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quality</a:t>
            </a:r>
            <a:r>
              <a:rPr sz="700" spc="5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standards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02956" y="2156315"/>
            <a:ext cx="2918460" cy="949960"/>
            <a:chOff x="1602956" y="2156315"/>
            <a:chExt cx="2918460" cy="9499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2956" y="2200663"/>
              <a:ext cx="195713" cy="1464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350" y="2929820"/>
              <a:ext cx="194927" cy="1762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3481" y="2156315"/>
              <a:ext cx="168514" cy="1954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25640" y="2953652"/>
              <a:ext cx="195644" cy="12867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137155" y="3172967"/>
            <a:ext cx="94996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10" dirty="0">
                <a:solidFill>
                  <a:srgbClr val="404154"/>
                </a:solidFill>
                <a:latin typeface="Palatino Linotype"/>
                <a:cs typeface="Palatino Linotype"/>
              </a:rPr>
              <a:t>Collection</a:t>
            </a:r>
            <a:r>
              <a:rPr sz="850" spc="-20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85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Centres</a:t>
            </a:r>
            <a:endParaRPr sz="85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81351" y="3488182"/>
            <a:ext cx="858519" cy="3359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95400"/>
              </a:lnSpc>
              <a:spcBef>
                <a:spcPts val="140"/>
              </a:spcBef>
            </a:pPr>
            <a:r>
              <a:rPr sz="7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Aggregate</a:t>
            </a:r>
            <a:r>
              <a:rPr sz="7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harvests</a:t>
            </a:r>
            <a:r>
              <a:rPr sz="7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 and</a:t>
            </a:r>
            <a:r>
              <a:rPr sz="7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perform</a:t>
            </a:r>
            <a:r>
              <a:rPr sz="7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initial</a:t>
            </a:r>
            <a:r>
              <a:rPr sz="700" spc="5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sorting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11754" y="1367841"/>
            <a:ext cx="796290" cy="662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marR="109855" algn="ctr">
              <a:lnSpc>
                <a:spcPct val="108200"/>
              </a:lnSpc>
              <a:spcBef>
                <a:spcPts val="100"/>
              </a:spcBef>
            </a:pPr>
            <a:r>
              <a:rPr sz="85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Processing Facilities</a:t>
            </a:r>
            <a:endParaRPr sz="850">
              <a:latin typeface="Palatino Linotype"/>
              <a:cs typeface="Palatino Linotype"/>
            </a:endParaRPr>
          </a:p>
          <a:p>
            <a:pPr marL="12065" marR="5080" indent="-635" algn="ctr">
              <a:lnSpc>
                <a:spcPct val="95400"/>
              </a:lnSpc>
              <a:spcBef>
                <a:spcPts val="400"/>
              </a:spcBef>
            </a:pPr>
            <a:r>
              <a:rPr sz="7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Transform</a:t>
            </a:r>
            <a:r>
              <a:rPr sz="700" spc="1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404154"/>
                </a:solidFill>
                <a:latin typeface="Microsoft Sans Serif"/>
                <a:cs typeface="Microsoft Sans Serif"/>
              </a:rPr>
              <a:t>raw</a:t>
            </a:r>
            <a:r>
              <a:rPr sz="700" spc="5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produce</a:t>
            </a:r>
            <a:r>
              <a:rPr sz="700" spc="10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rgbClr val="404154"/>
                </a:solidFill>
                <a:latin typeface="Microsoft Sans Serif"/>
                <a:cs typeface="Microsoft Sans Serif"/>
              </a:rPr>
              <a:t>into</a:t>
            </a:r>
            <a:r>
              <a:rPr sz="7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 marketable</a:t>
            </a:r>
            <a:r>
              <a:rPr sz="7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goods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95928" y="3214420"/>
            <a:ext cx="848994" cy="560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4" marR="99695" algn="ctr">
              <a:lnSpc>
                <a:spcPct val="108200"/>
              </a:lnSpc>
              <a:spcBef>
                <a:spcPts val="100"/>
              </a:spcBef>
            </a:pPr>
            <a:r>
              <a:rPr sz="85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Distribution Networks</a:t>
            </a:r>
            <a:endParaRPr sz="850">
              <a:latin typeface="Palatino Linotype"/>
              <a:cs typeface="Palatino Linotype"/>
            </a:endParaRPr>
          </a:p>
          <a:p>
            <a:pPr marL="12700" marR="5080" algn="ctr">
              <a:lnSpc>
                <a:spcPts val="800"/>
              </a:lnSpc>
              <a:spcBef>
                <a:spcPts val="420"/>
              </a:spcBef>
            </a:pPr>
            <a:r>
              <a:rPr sz="7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Transport</a:t>
            </a:r>
            <a:r>
              <a:rPr sz="700" spc="114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products</a:t>
            </a:r>
            <a:r>
              <a:rPr sz="7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to</a:t>
            </a:r>
            <a:r>
              <a:rPr sz="7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regional</a:t>
            </a:r>
            <a:r>
              <a:rPr sz="7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rgbClr val="404154"/>
                </a:solidFill>
                <a:latin typeface="Microsoft Sans Serif"/>
                <a:cs typeface="Microsoft Sans Serif"/>
              </a:rPr>
              <a:t>hubs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2562" y="3876890"/>
            <a:ext cx="5207000" cy="38036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Effective</a:t>
            </a:r>
            <a:r>
              <a:rPr sz="9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integration</a:t>
            </a:r>
            <a:r>
              <a:rPr sz="9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connects</a:t>
            </a:r>
            <a:r>
              <a:rPr sz="9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farmers</a:t>
            </a:r>
            <a:r>
              <a:rPr sz="9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directly</a:t>
            </a:r>
            <a:r>
              <a:rPr sz="9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with</a:t>
            </a:r>
            <a:r>
              <a:rPr sz="9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processors,</a:t>
            </a:r>
            <a:r>
              <a:rPr sz="90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ensuring</a:t>
            </a:r>
            <a:r>
              <a:rPr sz="9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consistent</a:t>
            </a:r>
            <a:r>
              <a:rPr sz="9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supply,</a:t>
            </a:r>
            <a:r>
              <a:rPr sz="9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404154"/>
                </a:solidFill>
                <a:latin typeface="Microsoft Sans Serif"/>
                <a:cs typeface="Microsoft Sans Serif"/>
              </a:rPr>
              <a:t>fair</a:t>
            </a:r>
            <a:endParaRPr sz="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pricing,</a:t>
            </a:r>
            <a:r>
              <a:rPr sz="9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9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quality</a:t>
            </a:r>
            <a:r>
              <a:rPr sz="9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standards</a:t>
            </a:r>
            <a:r>
              <a:rPr sz="90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whilst</a:t>
            </a:r>
            <a:r>
              <a:rPr sz="90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reducing</a:t>
            </a:r>
            <a:r>
              <a:rPr sz="900" spc="10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intermediaries</a:t>
            </a:r>
            <a:r>
              <a:rPr sz="9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9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wastage.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92114" y="941324"/>
            <a:ext cx="20085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20" dirty="0">
                <a:solidFill>
                  <a:srgbClr val="1B1B27"/>
                </a:solidFill>
                <a:latin typeface="Palatino Linotype"/>
                <a:cs typeface="Palatino Linotype"/>
              </a:rPr>
              <a:t>Critical</a:t>
            </a:r>
            <a:r>
              <a:rPr sz="1400" spc="25" dirty="0">
                <a:solidFill>
                  <a:srgbClr val="1B1B27"/>
                </a:solidFill>
                <a:latin typeface="Palatino Linotype"/>
                <a:cs typeface="Palatino Linotype"/>
              </a:rPr>
              <a:t> </a:t>
            </a:r>
            <a:r>
              <a:rPr sz="1400" spc="70" dirty="0">
                <a:solidFill>
                  <a:srgbClr val="1B1B27"/>
                </a:solidFill>
                <a:latin typeface="Palatino Linotype"/>
                <a:cs typeface="Palatino Linotype"/>
              </a:rPr>
              <a:t>Success</a:t>
            </a:r>
            <a:r>
              <a:rPr sz="1400" spc="-10" dirty="0">
                <a:solidFill>
                  <a:srgbClr val="1B1B27"/>
                </a:solidFill>
                <a:latin typeface="Palatino Linotype"/>
                <a:cs typeface="Palatino Linotype"/>
              </a:rPr>
              <a:t> </a:t>
            </a:r>
            <a:r>
              <a:rPr sz="1400" spc="50" dirty="0">
                <a:solidFill>
                  <a:srgbClr val="1B1B27"/>
                </a:solidFill>
                <a:latin typeface="Palatino Linotype"/>
                <a:cs typeface="Palatino Linotype"/>
              </a:rPr>
              <a:t>Factors</a:t>
            </a:r>
            <a:endParaRPr sz="1400">
              <a:latin typeface="Palatino Linotype"/>
              <a:cs typeface="Palatino Linotype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002273" y="1295400"/>
            <a:ext cx="2703830" cy="1069975"/>
            <a:chOff x="6002273" y="1295400"/>
            <a:chExt cx="2703830" cy="1069975"/>
          </a:xfrm>
        </p:grpSpPr>
        <p:sp>
          <p:nvSpPr>
            <p:cNvPr id="17" name="object 17"/>
            <p:cNvSpPr/>
            <p:nvPr/>
          </p:nvSpPr>
          <p:spPr>
            <a:xfrm>
              <a:off x="6004559" y="1297686"/>
              <a:ext cx="2699385" cy="1065530"/>
            </a:xfrm>
            <a:custGeom>
              <a:avLst/>
              <a:gdLst/>
              <a:ahLst/>
              <a:cxnLst/>
              <a:rect l="l" t="t" r="r" b="b"/>
              <a:pathLst>
                <a:path w="2699384" h="1065530">
                  <a:moveTo>
                    <a:pt x="2648712" y="0"/>
                  </a:moveTo>
                  <a:lnTo>
                    <a:pt x="50164" y="0"/>
                  </a:lnTo>
                  <a:lnTo>
                    <a:pt x="30646" y="3946"/>
                  </a:lnTo>
                  <a:lnTo>
                    <a:pt x="14700" y="14716"/>
                  </a:lnTo>
                  <a:lnTo>
                    <a:pt x="3944" y="30700"/>
                  </a:lnTo>
                  <a:lnTo>
                    <a:pt x="0" y="50291"/>
                  </a:lnTo>
                  <a:lnTo>
                    <a:pt x="0" y="1014983"/>
                  </a:lnTo>
                  <a:lnTo>
                    <a:pt x="3944" y="1034575"/>
                  </a:lnTo>
                  <a:lnTo>
                    <a:pt x="14700" y="1050559"/>
                  </a:lnTo>
                  <a:lnTo>
                    <a:pt x="30646" y="1061329"/>
                  </a:lnTo>
                  <a:lnTo>
                    <a:pt x="50164" y="1065276"/>
                  </a:lnTo>
                  <a:lnTo>
                    <a:pt x="2648712" y="1065276"/>
                  </a:lnTo>
                  <a:lnTo>
                    <a:pt x="2668303" y="1061329"/>
                  </a:lnTo>
                  <a:lnTo>
                    <a:pt x="2684287" y="1050559"/>
                  </a:lnTo>
                  <a:lnTo>
                    <a:pt x="2695057" y="1034575"/>
                  </a:lnTo>
                  <a:lnTo>
                    <a:pt x="2699004" y="1014983"/>
                  </a:lnTo>
                  <a:lnTo>
                    <a:pt x="2699004" y="50291"/>
                  </a:lnTo>
                  <a:lnTo>
                    <a:pt x="2695057" y="30700"/>
                  </a:lnTo>
                  <a:lnTo>
                    <a:pt x="2684287" y="14716"/>
                  </a:lnTo>
                  <a:lnTo>
                    <a:pt x="2668303" y="3946"/>
                  </a:lnTo>
                  <a:lnTo>
                    <a:pt x="2648712" y="0"/>
                  </a:lnTo>
                  <a:close/>
                </a:path>
              </a:pathLst>
            </a:custGeom>
            <a:solidFill>
              <a:srgbClr val="D2D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04559" y="1297686"/>
              <a:ext cx="2699385" cy="1065530"/>
            </a:xfrm>
            <a:custGeom>
              <a:avLst/>
              <a:gdLst/>
              <a:ahLst/>
              <a:cxnLst/>
              <a:rect l="l" t="t" r="r" b="b"/>
              <a:pathLst>
                <a:path w="2699384" h="1065530">
                  <a:moveTo>
                    <a:pt x="0" y="50291"/>
                  </a:moveTo>
                  <a:lnTo>
                    <a:pt x="3944" y="30700"/>
                  </a:lnTo>
                  <a:lnTo>
                    <a:pt x="14700" y="14716"/>
                  </a:lnTo>
                  <a:lnTo>
                    <a:pt x="30646" y="3946"/>
                  </a:lnTo>
                  <a:lnTo>
                    <a:pt x="50164" y="0"/>
                  </a:lnTo>
                  <a:lnTo>
                    <a:pt x="2648712" y="0"/>
                  </a:lnTo>
                  <a:lnTo>
                    <a:pt x="2668303" y="3946"/>
                  </a:lnTo>
                  <a:lnTo>
                    <a:pt x="2684287" y="14716"/>
                  </a:lnTo>
                  <a:lnTo>
                    <a:pt x="2695057" y="30700"/>
                  </a:lnTo>
                  <a:lnTo>
                    <a:pt x="2699004" y="50291"/>
                  </a:lnTo>
                  <a:lnTo>
                    <a:pt x="2699004" y="1014983"/>
                  </a:lnTo>
                  <a:lnTo>
                    <a:pt x="2695057" y="1034575"/>
                  </a:lnTo>
                  <a:lnTo>
                    <a:pt x="2684287" y="1050559"/>
                  </a:lnTo>
                  <a:lnTo>
                    <a:pt x="2668303" y="1061329"/>
                  </a:lnTo>
                  <a:lnTo>
                    <a:pt x="2648712" y="1065276"/>
                  </a:lnTo>
                  <a:lnTo>
                    <a:pt x="50164" y="1065276"/>
                  </a:lnTo>
                  <a:lnTo>
                    <a:pt x="30646" y="1061329"/>
                  </a:lnTo>
                  <a:lnTo>
                    <a:pt x="14700" y="1050559"/>
                  </a:lnTo>
                  <a:lnTo>
                    <a:pt x="3944" y="1034575"/>
                  </a:lnTo>
                  <a:lnTo>
                    <a:pt x="0" y="1014983"/>
                  </a:lnTo>
                  <a:lnTo>
                    <a:pt x="0" y="50291"/>
                  </a:lnTo>
                  <a:close/>
                </a:path>
              </a:pathLst>
            </a:custGeom>
            <a:ln w="4572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116573" y="1406398"/>
            <a:ext cx="125793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20" dirty="0">
                <a:solidFill>
                  <a:srgbClr val="404154"/>
                </a:solidFill>
                <a:latin typeface="Palatino Linotype"/>
                <a:cs typeface="Palatino Linotype"/>
              </a:rPr>
              <a:t>Contract</a:t>
            </a:r>
            <a:r>
              <a:rPr sz="1150" spc="105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150" spc="45" dirty="0">
                <a:solidFill>
                  <a:srgbClr val="404154"/>
                </a:solidFill>
                <a:latin typeface="Palatino Linotype"/>
                <a:cs typeface="Palatino Linotype"/>
              </a:rPr>
              <a:t>Farming</a:t>
            </a:r>
            <a:endParaRPr sz="1150">
              <a:latin typeface="Palatino Linotype"/>
              <a:cs typeface="Palatino Linotyp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16573" y="1675892"/>
            <a:ext cx="2350135" cy="559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9800"/>
              </a:lnSpc>
              <a:spcBef>
                <a:spcPts val="95"/>
              </a:spcBef>
            </a:pP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Agreements</a:t>
            </a:r>
            <a:r>
              <a:rPr sz="9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securing</a:t>
            </a:r>
            <a:r>
              <a:rPr sz="90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supply</a:t>
            </a:r>
            <a:r>
              <a:rPr sz="9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9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providing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farmers</a:t>
            </a:r>
            <a:r>
              <a:rPr sz="9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with</a:t>
            </a:r>
            <a:r>
              <a:rPr sz="90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guaranteed</a:t>
            </a:r>
            <a:r>
              <a:rPr sz="9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markets</a:t>
            </a:r>
            <a:r>
              <a:rPr sz="9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404154"/>
                </a:solidFill>
                <a:latin typeface="Microsoft Sans Serif"/>
                <a:cs typeface="Microsoft Sans Serif"/>
              </a:rPr>
              <a:t>and </a:t>
            </a:r>
            <a:r>
              <a:rPr sz="9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technical</a:t>
            </a:r>
            <a:r>
              <a:rPr sz="900" spc="229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support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002273" y="2462022"/>
            <a:ext cx="2703830" cy="1069975"/>
            <a:chOff x="6002273" y="2462022"/>
            <a:chExt cx="2703830" cy="1069975"/>
          </a:xfrm>
        </p:grpSpPr>
        <p:sp>
          <p:nvSpPr>
            <p:cNvPr id="22" name="object 22"/>
            <p:cNvSpPr/>
            <p:nvPr/>
          </p:nvSpPr>
          <p:spPr>
            <a:xfrm>
              <a:off x="6004559" y="2464308"/>
              <a:ext cx="2699385" cy="1065530"/>
            </a:xfrm>
            <a:custGeom>
              <a:avLst/>
              <a:gdLst/>
              <a:ahLst/>
              <a:cxnLst/>
              <a:rect l="l" t="t" r="r" b="b"/>
              <a:pathLst>
                <a:path w="2699384" h="1065529">
                  <a:moveTo>
                    <a:pt x="2648712" y="0"/>
                  </a:moveTo>
                  <a:lnTo>
                    <a:pt x="50164" y="0"/>
                  </a:lnTo>
                  <a:lnTo>
                    <a:pt x="30646" y="3944"/>
                  </a:lnTo>
                  <a:lnTo>
                    <a:pt x="14700" y="14700"/>
                  </a:lnTo>
                  <a:lnTo>
                    <a:pt x="3944" y="30646"/>
                  </a:lnTo>
                  <a:lnTo>
                    <a:pt x="0" y="50165"/>
                  </a:lnTo>
                  <a:lnTo>
                    <a:pt x="0" y="1014984"/>
                  </a:lnTo>
                  <a:lnTo>
                    <a:pt x="3944" y="1034575"/>
                  </a:lnTo>
                  <a:lnTo>
                    <a:pt x="14700" y="1050559"/>
                  </a:lnTo>
                  <a:lnTo>
                    <a:pt x="30646" y="1061329"/>
                  </a:lnTo>
                  <a:lnTo>
                    <a:pt x="50164" y="1065276"/>
                  </a:lnTo>
                  <a:lnTo>
                    <a:pt x="2648712" y="1065276"/>
                  </a:lnTo>
                  <a:lnTo>
                    <a:pt x="2668303" y="1061329"/>
                  </a:lnTo>
                  <a:lnTo>
                    <a:pt x="2684287" y="1050559"/>
                  </a:lnTo>
                  <a:lnTo>
                    <a:pt x="2695057" y="1034575"/>
                  </a:lnTo>
                  <a:lnTo>
                    <a:pt x="2699004" y="1014984"/>
                  </a:lnTo>
                  <a:lnTo>
                    <a:pt x="2699004" y="50165"/>
                  </a:lnTo>
                  <a:lnTo>
                    <a:pt x="2695057" y="30646"/>
                  </a:lnTo>
                  <a:lnTo>
                    <a:pt x="2684287" y="14700"/>
                  </a:lnTo>
                  <a:lnTo>
                    <a:pt x="2668303" y="3944"/>
                  </a:lnTo>
                  <a:lnTo>
                    <a:pt x="2648712" y="0"/>
                  </a:lnTo>
                  <a:close/>
                </a:path>
              </a:pathLst>
            </a:custGeom>
            <a:solidFill>
              <a:srgbClr val="D2D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04559" y="2464308"/>
              <a:ext cx="2699385" cy="1065530"/>
            </a:xfrm>
            <a:custGeom>
              <a:avLst/>
              <a:gdLst/>
              <a:ahLst/>
              <a:cxnLst/>
              <a:rect l="l" t="t" r="r" b="b"/>
              <a:pathLst>
                <a:path w="2699384" h="1065529">
                  <a:moveTo>
                    <a:pt x="0" y="50165"/>
                  </a:moveTo>
                  <a:lnTo>
                    <a:pt x="3944" y="30646"/>
                  </a:lnTo>
                  <a:lnTo>
                    <a:pt x="14700" y="14700"/>
                  </a:lnTo>
                  <a:lnTo>
                    <a:pt x="30646" y="3944"/>
                  </a:lnTo>
                  <a:lnTo>
                    <a:pt x="50164" y="0"/>
                  </a:lnTo>
                  <a:lnTo>
                    <a:pt x="2648712" y="0"/>
                  </a:lnTo>
                  <a:lnTo>
                    <a:pt x="2668303" y="3944"/>
                  </a:lnTo>
                  <a:lnTo>
                    <a:pt x="2684287" y="14700"/>
                  </a:lnTo>
                  <a:lnTo>
                    <a:pt x="2695057" y="30646"/>
                  </a:lnTo>
                  <a:lnTo>
                    <a:pt x="2699004" y="50165"/>
                  </a:lnTo>
                  <a:lnTo>
                    <a:pt x="2699004" y="1014984"/>
                  </a:lnTo>
                  <a:lnTo>
                    <a:pt x="2695057" y="1034575"/>
                  </a:lnTo>
                  <a:lnTo>
                    <a:pt x="2684287" y="1050559"/>
                  </a:lnTo>
                  <a:lnTo>
                    <a:pt x="2668303" y="1061329"/>
                  </a:lnTo>
                  <a:lnTo>
                    <a:pt x="2648712" y="1065276"/>
                  </a:lnTo>
                  <a:lnTo>
                    <a:pt x="50164" y="1065276"/>
                  </a:lnTo>
                  <a:lnTo>
                    <a:pt x="30646" y="1061329"/>
                  </a:lnTo>
                  <a:lnTo>
                    <a:pt x="14700" y="1050559"/>
                  </a:lnTo>
                  <a:lnTo>
                    <a:pt x="3944" y="1034575"/>
                  </a:lnTo>
                  <a:lnTo>
                    <a:pt x="0" y="1014984"/>
                  </a:lnTo>
                  <a:lnTo>
                    <a:pt x="0" y="50165"/>
                  </a:lnTo>
                  <a:close/>
                </a:path>
              </a:pathLst>
            </a:custGeom>
            <a:ln w="4572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116573" y="2573019"/>
            <a:ext cx="241363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solidFill>
                  <a:srgbClr val="404154"/>
                </a:solidFill>
                <a:latin typeface="Palatino Linotype"/>
                <a:cs typeface="Palatino Linotype"/>
              </a:rPr>
              <a:t>Cold</a:t>
            </a:r>
            <a:r>
              <a:rPr sz="1150" spc="15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150" spc="10" dirty="0">
                <a:solidFill>
                  <a:srgbClr val="404154"/>
                </a:solidFill>
                <a:latin typeface="Palatino Linotype"/>
                <a:cs typeface="Palatino Linotype"/>
              </a:rPr>
              <a:t>Chain</a:t>
            </a:r>
            <a:r>
              <a:rPr sz="1150" spc="20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15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Infrastructure</a:t>
            </a:r>
            <a:endParaRPr sz="1150">
              <a:latin typeface="Palatino Linotype"/>
              <a:cs typeface="Palatino Linotype"/>
            </a:endParaRPr>
          </a:p>
          <a:p>
            <a:pPr marL="12700" marR="5080">
              <a:lnSpc>
                <a:spcPct val="129400"/>
              </a:lnSpc>
              <a:spcBef>
                <a:spcPts val="740"/>
              </a:spcBef>
            </a:pPr>
            <a:r>
              <a:rPr sz="9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Temperature-controlled</a:t>
            </a:r>
            <a:r>
              <a:rPr sz="9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logistics</a:t>
            </a:r>
            <a:r>
              <a:rPr sz="900" spc="1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preserving </a:t>
            </a:r>
            <a:r>
              <a:rPr sz="9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product</a:t>
            </a:r>
            <a:r>
              <a:rPr sz="9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quality</a:t>
            </a:r>
            <a:r>
              <a:rPr sz="900" spc="-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from</a:t>
            </a:r>
            <a:r>
              <a:rPr sz="900" spc="-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farm</a:t>
            </a:r>
            <a:r>
              <a:rPr sz="900" spc="-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to</a:t>
            </a:r>
            <a:r>
              <a:rPr sz="9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 retail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002273" y="3627882"/>
            <a:ext cx="2703830" cy="1070610"/>
            <a:chOff x="6002273" y="3627882"/>
            <a:chExt cx="2703830" cy="1070610"/>
          </a:xfrm>
        </p:grpSpPr>
        <p:sp>
          <p:nvSpPr>
            <p:cNvPr id="26" name="object 26"/>
            <p:cNvSpPr/>
            <p:nvPr/>
          </p:nvSpPr>
          <p:spPr>
            <a:xfrm>
              <a:off x="6004559" y="3630168"/>
              <a:ext cx="2699385" cy="1066165"/>
            </a:xfrm>
            <a:custGeom>
              <a:avLst/>
              <a:gdLst/>
              <a:ahLst/>
              <a:cxnLst/>
              <a:rect l="l" t="t" r="r" b="b"/>
              <a:pathLst>
                <a:path w="2699384" h="1066164">
                  <a:moveTo>
                    <a:pt x="2648712" y="0"/>
                  </a:moveTo>
                  <a:lnTo>
                    <a:pt x="50291" y="0"/>
                  </a:lnTo>
                  <a:lnTo>
                    <a:pt x="30700" y="3946"/>
                  </a:lnTo>
                  <a:lnTo>
                    <a:pt x="14716" y="14716"/>
                  </a:lnTo>
                  <a:lnTo>
                    <a:pt x="3946" y="30700"/>
                  </a:lnTo>
                  <a:lnTo>
                    <a:pt x="0" y="50291"/>
                  </a:lnTo>
                  <a:lnTo>
                    <a:pt x="0" y="1015771"/>
                  </a:lnTo>
                  <a:lnTo>
                    <a:pt x="3946" y="1035337"/>
                  </a:lnTo>
                  <a:lnTo>
                    <a:pt x="14716" y="1051315"/>
                  </a:lnTo>
                  <a:lnTo>
                    <a:pt x="30700" y="1062087"/>
                  </a:lnTo>
                  <a:lnTo>
                    <a:pt x="50291" y="1066037"/>
                  </a:lnTo>
                  <a:lnTo>
                    <a:pt x="2648712" y="1066037"/>
                  </a:lnTo>
                  <a:lnTo>
                    <a:pt x="2668303" y="1062087"/>
                  </a:lnTo>
                  <a:lnTo>
                    <a:pt x="2684287" y="1051315"/>
                  </a:lnTo>
                  <a:lnTo>
                    <a:pt x="2695057" y="1035337"/>
                  </a:lnTo>
                  <a:lnTo>
                    <a:pt x="2699004" y="1015771"/>
                  </a:lnTo>
                  <a:lnTo>
                    <a:pt x="2699004" y="50291"/>
                  </a:lnTo>
                  <a:lnTo>
                    <a:pt x="2695057" y="30700"/>
                  </a:lnTo>
                  <a:lnTo>
                    <a:pt x="2684287" y="14716"/>
                  </a:lnTo>
                  <a:lnTo>
                    <a:pt x="2668303" y="3946"/>
                  </a:lnTo>
                  <a:lnTo>
                    <a:pt x="2648712" y="0"/>
                  </a:lnTo>
                  <a:close/>
                </a:path>
              </a:pathLst>
            </a:custGeom>
            <a:solidFill>
              <a:srgbClr val="D2D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04559" y="3630168"/>
              <a:ext cx="2699385" cy="1066165"/>
            </a:xfrm>
            <a:custGeom>
              <a:avLst/>
              <a:gdLst/>
              <a:ahLst/>
              <a:cxnLst/>
              <a:rect l="l" t="t" r="r" b="b"/>
              <a:pathLst>
                <a:path w="2699384" h="1066164">
                  <a:moveTo>
                    <a:pt x="0" y="50291"/>
                  </a:moveTo>
                  <a:lnTo>
                    <a:pt x="3946" y="30700"/>
                  </a:lnTo>
                  <a:lnTo>
                    <a:pt x="14716" y="14716"/>
                  </a:lnTo>
                  <a:lnTo>
                    <a:pt x="30700" y="3946"/>
                  </a:lnTo>
                  <a:lnTo>
                    <a:pt x="50291" y="0"/>
                  </a:lnTo>
                  <a:lnTo>
                    <a:pt x="2648712" y="0"/>
                  </a:lnTo>
                  <a:lnTo>
                    <a:pt x="2668303" y="3946"/>
                  </a:lnTo>
                  <a:lnTo>
                    <a:pt x="2684287" y="14716"/>
                  </a:lnTo>
                  <a:lnTo>
                    <a:pt x="2695057" y="30700"/>
                  </a:lnTo>
                  <a:lnTo>
                    <a:pt x="2699004" y="50291"/>
                  </a:lnTo>
                  <a:lnTo>
                    <a:pt x="2699004" y="1015771"/>
                  </a:lnTo>
                  <a:lnTo>
                    <a:pt x="2695057" y="1035337"/>
                  </a:lnTo>
                  <a:lnTo>
                    <a:pt x="2684287" y="1051315"/>
                  </a:lnTo>
                  <a:lnTo>
                    <a:pt x="2668303" y="1062087"/>
                  </a:lnTo>
                  <a:lnTo>
                    <a:pt x="2648712" y="1066037"/>
                  </a:lnTo>
                  <a:lnTo>
                    <a:pt x="50291" y="1066037"/>
                  </a:lnTo>
                  <a:lnTo>
                    <a:pt x="30700" y="1062087"/>
                  </a:lnTo>
                  <a:lnTo>
                    <a:pt x="14716" y="1051315"/>
                  </a:lnTo>
                  <a:lnTo>
                    <a:pt x="3946" y="1035337"/>
                  </a:lnTo>
                  <a:lnTo>
                    <a:pt x="0" y="1015771"/>
                  </a:lnTo>
                  <a:lnTo>
                    <a:pt x="0" y="50291"/>
                  </a:lnTo>
                  <a:close/>
                </a:path>
              </a:pathLst>
            </a:custGeom>
            <a:ln w="4572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116573" y="3739641"/>
            <a:ext cx="160083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solidFill>
                  <a:srgbClr val="404154"/>
                </a:solidFill>
                <a:latin typeface="Palatino Linotype"/>
                <a:cs typeface="Palatino Linotype"/>
              </a:rPr>
              <a:t>Technology</a:t>
            </a:r>
            <a:r>
              <a:rPr sz="1150" spc="40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15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Integration</a:t>
            </a:r>
            <a:endParaRPr sz="1150">
              <a:latin typeface="Palatino Linotype"/>
              <a:cs typeface="Palatino Linotyp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16573" y="4009135"/>
            <a:ext cx="2110105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95"/>
              </a:spcBef>
            </a:pPr>
            <a:r>
              <a:rPr sz="9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Digital</a:t>
            </a:r>
            <a:r>
              <a:rPr sz="90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platforms</a:t>
            </a:r>
            <a:r>
              <a:rPr sz="90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enabling</a:t>
            </a:r>
            <a:r>
              <a:rPr sz="90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traceability, </a:t>
            </a:r>
            <a:r>
              <a:rPr sz="9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inventory </a:t>
            </a:r>
            <a:r>
              <a:rPr sz="9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management,</a:t>
            </a:r>
            <a:r>
              <a:rPr sz="9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9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demand forecasting</a:t>
            </a:r>
            <a:endParaRPr sz="900">
              <a:latin typeface="Microsoft Sans Serif"/>
              <a:cs typeface="Microsoft Sans Serif"/>
            </a:endParaRPr>
          </a:p>
        </p:txBody>
      </p:sp>
      <p:pic>
        <p:nvPicPr>
          <p:cNvPr id="30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24800" y="209550"/>
            <a:ext cx="9144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6062" y="880872"/>
            <a:ext cx="958850" cy="266065"/>
            <a:chOff x="496062" y="880872"/>
            <a:chExt cx="958850" cy="266065"/>
          </a:xfrm>
        </p:grpSpPr>
        <p:sp>
          <p:nvSpPr>
            <p:cNvPr id="3" name="object 3"/>
            <p:cNvSpPr/>
            <p:nvPr/>
          </p:nvSpPr>
          <p:spPr>
            <a:xfrm>
              <a:off x="496062" y="880872"/>
              <a:ext cx="958850" cy="266065"/>
            </a:xfrm>
            <a:custGeom>
              <a:avLst/>
              <a:gdLst/>
              <a:ahLst/>
              <a:cxnLst/>
              <a:rect l="l" t="t" r="r" b="b"/>
              <a:pathLst>
                <a:path w="958850" h="266065">
                  <a:moveTo>
                    <a:pt x="911097" y="0"/>
                  </a:moveTo>
                  <a:lnTo>
                    <a:pt x="47548" y="0"/>
                  </a:lnTo>
                  <a:lnTo>
                    <a:pt x="29039" y="3742"/>
                  </a:lnTo>
                  <a:lnTo>
                    <a:pt x="13925" y="13938"/>
                  </a:lnTo>
                  <a:lnTo>
                    <a:pt x="3736" y="29039"/>
                  </a:lnTo>
                  <a:lnTo>
                    <a:pt x="0" y="47498"/>
                  </a:lnTo>
                  <a:lnTo>
                    <a:pt x="0" y="218439"/>
                  </a:lnTo>
                  <a:lnTo>
                    <a:pt x="3736" y="236898"/>
                  </a:lnTo>
                  <a:lnTo>
                    <a:pt x="13925" y="251999"/>
                  </a:lnTo>
                  <a:lnTo>
                    <a:pt x="29039" y="262195"/>
                  </a:lnTo>
                  <a:lnTo>
                    <a:pt x="47548" y="265938"/>
                  </a:lnTo>
                  <a:lnTo>
                    <a:pt x="911097" y="265938"/>
                  </a:lnTo>
                  <a:lnTo>
                    <a:pt x="929556" y="262195"/>
                  </a:lnTo>
                  <a:lnTo>
                    <a:pt x="944657" y="251999"/>
                  </a:lnTo>
                  <a:lnTo>
                    <a:pt x="954853" y="236898"/>
                  </a:lnTo>
                  <a:lnTo>
                    <a:pt x="958596" y="218439"/>
                  </a:lnTo>
                  <a:lnTo>
                    <a:pt x="958596" y="47498"/>
                  </a:lnTo>
                  <a:lnTo>
                    <a:pt x="954853" y="29039"/>
                  </a:lnTo>
                  <a:lnTo>
                    <a:pt x="944657" y="13938"/>
                  </a:lnTo>
                  <a:lnTo>
                    <a:pt x="929556" y="3742"/>
                  </a:lnTo>
                  <a:lnTo>
                    <a:pt x="911097" y="0"/>
                  </a:lnTo>
                  <a:close/>
                </a:path>
              </a:pathLst>
            </a:custGeom>
            <a:solidFill>
              <a:srgbClr val="D2D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825" y="978099"/>
              <a:ext cx="108835" cy="7154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38631" y="935736"/>
            <a:ext cx="61722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404154"/>
                </a:solidFill>
                <a:latin typeface="Microsoft Sans Serif"/>
                <a:cs typeface="Microsoft Sans Serif"/>
              </a:rPr>
              <a:t>3</a:t>
            </a:r>
            <a:r>
              <a:rPr sz="850" spc="-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8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MINUTES</a:t>
            </a:r>
            <a:endParaRPr sz="85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7830" y="1372616"/>
            <a:ext cx="215900" cy="171450"/>
          </a:xfrm>
          <a:prstGeom prst="rect">
            <a:avLst/>
          </a:prstGeom>
        </p:spPr>
      </p:pic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483362" y="1176019"/>
            <a:ext cx="3410585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170" dirty="0"/>
              <a:t>Word</a:t>
            </a:r>
            <a:r>
              <a:rPr sz="2750" spc="-135" dirty="0"/>
              <a:t> </a:t>
            </a:r>
            <a:r>
              <a:rPr sz="2750" spc="-10" dirty="0"/>
              <a:t>Cloud</a:t>
            </a:r>
            <a:r>
              <a:rPr sz="2750" spc="-150" dirty="0"/>
              <a:t> </a:t>
            </a:r>
            <a:r>
              <a:rPr sz="2750" dirty="0"/>
              <a:t>Acti</a:t>
            </a:r>
            <a:r>
              <a:rPr sz="2750" spc="175" dirty="0"/>
              <a:t>  </a:t>
            </a:r>
            <a:r>
              <a:rPr sz="2750" spc="-25" dirty="0"/>
              <a:t>ity</a:t>
            </a:r>
            <a:endParaRPr sz="2750"/>
          </a:p>
        </p:txBody>
      </p:sp>
      <p:sp>
        <p:nvSpPr>
          <p:cNvPr id="8" name="object 8"/>
          <p:cNvSpPr txBox="1"/>
          <p:nvPr/>
        </p:nvSpPr>
        <p:spPr>
          <a:xfrm>
            <a:off x="483362" y="1681733"/>
            <a:ext cx="220535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145" dirty="0">
                <a:solidFill>
                  <a:srgbClr val="1B1B27"/>
                </a:solidFill>
                <a:latin typeface="Palatino Linotype"/>
                <a:cs typeface="Palatino Linotype"/>
              </a:rPr>
              <a:t>What</a:t>
            </a:r>
            <a:r>
              <a:rPr sz="1650" spc="-80" dirty="0">
                <a:solidFill>
                  <a:srgbClr val="1B1B27"/>
                </a:solidFill>
                <a:latin typeface="Palatino Linotype"/>
                <a:cs typeface="Palatino Linotype"/>
              </a:rPr>
              <a:t> </a:t>
            </a:r>
            <a:r>
              <a:rPr sz="1650" spc="50" dirty="0">
                <a:solidFill>
                  <a:srgbClr val="1B1B27"/>
                </a:solidFill>
                <a:latin typeface="Palatino Linotype"/>
                <a:cs typeface="Palatino Linotype"/>
              </a:rPr>
              <a:t>Comes</a:t>
            </a:r>
            <a:r>
              <a:rPr sz="1650" spc="-105" dirty="0">
                <a:solidFill>
                  <a:srgbClr val="1B1B27"/>
                </a:solidFill>
                <a:latin typeface="Palatino Linotype"/>
                <a:cs typeface="Palatino Linotype"/>
              </a:rPr>
              <a:t> </a:t>
            </a:r>
            <a:r>
              <a:rPr sz="1650" dirty="0">
                <a:solidFill>
                  <a:srgbClr val="1B1B27"/>
                </a:solidFill>
                <a:latin typeface="Palatino Linotype"/>
                <a:cs typeface="Palatino Linotype"/>
              </a:rPr>
              <a:t>to</a:t>
            </a:r>
            <a:r>
              <a:rPr sz="1650" spc="-90" dirty="0">
                <a:solidFill>
                  <a:srgbClr val="1B1B27"/>
                </a:solidFill>
                <a:latin typeface="Palatino Linotype"/>
                <a:cs typeface="Palatino Linotype"/>
              </a:rPr>
              <a:t> </a:t>
            </a:r>
            <a:r>
              <a:rPr sz="1650" spc="-20" dirty="0">
                <a:solidFill>
                  <a:srgbClr val="1B1B27"/>
                </a:solidFill>
                <a:latin typeface="Palatino Linotype"/>
                <a:cs typeface="Palatino Linotype"/>
              </a:rPr>
              <a:t>Mind?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362" y="2140153"/>
            <a:ext cx="77374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Using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your</a:t>
            </a:r>
            <a:r>
              <a:rPr sz="110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mobile</a:t>
            </a:r>
            <a:r>
              <a:rPr sz="11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devices,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submit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3-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5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words</a:t>
            </a:r>
            <a:r>
              <a:rPr sz="11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that</a:t>
            </a:r>
            <a:r>
              <a:rPr sz="11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you</a:t>
            </a:r>
            <a:r>
              <a:rPr sz="110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associate</a:t>
            </a:r>
            <a:r>
              <a:rPr sz="11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with</a:t>
            </a:r>
            <a:r>
              <a:rPr sz="11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agricultural</a:t>
            </a:r>
            <a:r>
              <a:rPr sz="110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processing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industries.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Think</a:t>
            </a:r>
            <a:r>
              <a:rPr sz="11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about: </a:t>
            </a:r>
            <a:r>
              <a:rPr sz="11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technology,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challenges,</a:t>
            </a:r>
            <a:r>
              <a:rPr sz="11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opportunities,</a:t>
            </a:r>
            <a:r>
              <a:rPr sz="110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sustainability,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innovation,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quality, </a:t>
            </a:r>
            <a:r>
              <a:rPr sz="11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safety,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110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market</a:t>
            </a:r>
            <a:r>
              <a:rPr sz="11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trends.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86918" y="2785872"/>
            <a:ext cx="2642235" cy="1100455"/>
            <a:chOff x="486918" y="2785872"/>
            <a:chExt cx="2642235" cy="1100455"/>
          </a:xfrm>
        </p:grpSpPr>
        <p:sp>
          <p:nvSpPr>
            <p:cNvPr id="11" name="object 11"/>
            <p:cNvSpPr/>
            <p:nvPr/>
          </p:nvSpPr>
          <p:spPr>
            <a:xfrm>
              <a:off x="496443" y="2795397"/>
              <a:ext cx="2623185" cy="1081405"/>
            </a:xfrm>
            <a:custGeom>
              <a:avLst/>
              <a:gdLst/>
              <a:ahLst/>
              <a:cxnLst/>
              <a:rect l="l" t="t" r="r" b="b"/>
              <a:pathLst>
                <a:path w="2623185" h="1081404">
                  <a:moveTo>
                    <a:pt x="2563241" y="0"/>
                  </a:moveTo>
                  <a:lnTo>
                    <a:pt x="59512" y="0"/>
                  </a:lnTo>
                  <a:lnTo>
                    <a:pt x="36347" y="4681"/>
                  </a:lnTo>
                  <a:lnTo>
                    <a:pt x="17430" y="17446"/>
                  </a:lnTo>
                  <a:lnTo>
                    <a:pt x="4676" y="36379"/>
                  </a:lnTo>
                  <a:lnTo>
                    <a:pt x="0" y="59562"/>
                  </a:lnTo>
                  <a:lnTo>
                    <a:pt x="0" y="1021714"/>
                  </a:lnTo>
                  <a:lnTo>
                    <a:pt x="4676" y="1044898"/>
                  </a:lnTo>
                  <a:lnTo>
                    <a:pt x="17430" y="1063831"/>
                  </a:lnTo>
                  <a:lnTo>
                    <a:pt x="36347" y="1076596"/>
                  </a:lnTo>
                  <a:lnTo>
                    <a:pt x="59512" y="1081277"/>
                  </a:lnTo>
                  <a:lnTo>
                    <a:pt x="2563241" y="1081277"/>
                  </a:lnTo>
                  <a:lnTo>
                    <a:pt x="2586424" y="1076596"/>
                  </a:lnTo>
                  <a:lnTo>
                    <a:pt x="2605357" y="1063831"/>
                  </a:lnTo>
                  <a:lnTo>
                    <a:pt x="2618122" y="1044898"/>
                  </a:lnTo>
                  <a:lnTo>
                    <a:pt x="2622804" y="1021714"/>
                  </a:lnTo>
                  <a:lnTo>
                    <a:pt x="2622804" y="59562"/>
                  </a:lnTo>
                  <a:lnTo>
                    <a:pt x="2618122" y="36379"/>
                  </a:lnTo>
                  <a:lnTo>
                    <a:pt x="2605357" y="17446"/>
                  </a:lnTo>
                  <a:lnTo>
                    <a:pt x="2586424" y="4681"/>
                  </a:lnTo>
                  <a:lnTo>
                    <a:pt x="2563241" y="0"/>
                  </a:lnTo>
                  <a:close/>
                </a:path>
              </a:pathLst>
            </a:custGeom>
            <a:solidFill>
              <a:srgbClr val="F8F8FF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6443" y="2795397"/>
              <a:ext cx="2623185" cy="1081405"/>
            </a:xfrm>
            <a:custGeom>
              <a:avLst/>
              <a:gdLst/>
              <a:ahLst/>
              <a:cxnLst/>
              <a:rect l="l" t="t" r="r" b="b"/>
              <a:pathLst>
                <a:path w="2623185" h="1081404">
                  <a:moveTo>
                    <a:pt x="0" y="59562"/>
                  </a:moveTo>
                  <a:lnTo>
                    <a:pt x="4676" y="36379"/>
                  </a:lnTo>
                  <a:lnTo>
                    <a:pt x="17430" y="17446"/>
                  </a:lnTo>
                  <a:lnTo>
                    <a:pt x="36347" y="4681"/>
                  </a:lnTo>
                  <a:lnTo>
                    <a:pt x="59512" y="0"/>
                  </a:lnTo>
                  <a:lnTo>
                    <a:pt x="2563241" y="0"/>
                  </a:lnTo>
                  <a:lnTo>
                    <a:pt x="2586424" y="4681"/>
                  </a:lnTo>
                  <a:lnTo>
                    <a:pt x="2605357" y="17446"/>
                  </a:lnTo>
                  <a:lnTo>
                    <a:pt x="2618122" y="36379"/>
                  </a:lnTo>
                  <a:lnTo>
                    <a:pt x="2622804" y="59562"/>
                  </a:lnTo>
                  <a:lnTo>
                    <a:pt x="2622804" y="1021714"/>
                  </a:lnTo>
                  <a:lnTo>
                    <a:pt x="2618122" y="1044898"/>
                  </a:lnTo>
                  <a:lnTo>
                    <a:pt x="2605357" y="1063831"/>
                  </a:lnTo>
                  <a:lnTo>
                    <a:pt x="2586424" y="1076596"/>
                  </a:lnTo>
                  <a:lnTo>
                    <a:pt x="2563241" y="1081277"/>
                  </a:lnTo>
                  <a:lnTo>
                    <a:pt x="59512" y="1081277"/>
                  </a:lnTo>
                  <a:lnTo>
                    <a:pt x="36347" y="1076596"/>
                  </a:lnTo>
                  <a:lnTo>
                    <a:pt x="17430" y="1063831"/>
                  </a:lnTo>
                  <a:lnTo>
                    <a:pt x="4676" y="1044898"/>
                  </a:lnTo>
                  <a:lnTo>
                    <a:pt x="0" y="1021714"/>
                  </a:lnTo>
                  <a:lnTo>
                    <a:pt x="0" y="59562"/>
                  </a:lnTo>
                  <a:close/>
                </a:path>
              </a:pathLst>
            </a:custGeom>
            <a:ln w="19050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44398" y="2934207"/>
            <a:ext cx="4584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solidFill>
                  <a:srgbClr val="404154"/>
                </a:solidFill>
                <a:latin typeface="Palatino Linotype"/>
                <a:cs typeface="Palatino Linotype"/>
              </a:rPr>
              <a:t>Step</a:t>
            </a:r>
            <a:r>
              <a:rPr sz="1350" spc="30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350" spc="-330" dirty="0">
                <a:solidFill>
                  <a:srgbClr val="404154"/>
                </a:solidFill>
                <a:latin typeface="Palatino Linotype"/>
                <a:cs typeface="Palatino Linotype"/>
              </a:rPr>
              <a:t>1</a:t>
            </a:r>
            <a:endParaRPr sz="135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4398" y="3220669"/>
            <a:ext cx="21386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Access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the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word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cloud</a:t>
            </a:r>
            <a:r>
              <a:rPr sz="110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platform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via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the</a:t>
            </a:r>
            <a:r>
              <a:rPr sz="11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55" dirty="0">
                <a:solidFill>
                  <a:srgbClr val="404154"/>
                </a:solidFill>
                <a:latin typeface="Microsoft Sans Serif"/>
                <a:cs typeface="Microsoft Sans Serif"/>
              </a:rPr>
              <a:t>QR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code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displayed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251453" y="2785872"/>
            <a:ext cx="2642235" cy="1100455"/>
            <a:chOff x="3251453" y="2785872"/>
            <a:chExt cx="2642235" cy="1100455"/>
          </a:xfrm>
        </p:grpSpPr>
        <p:sp>
          <p:nvSpPr>
            <p:cNvPr id="16" name="object 16"/>
            <p:cNvSpPr/>
            <p:nvPr/>
          </p:nvSpPr>
          <p:spPr>
            <a:xfrm>
              <a:off x="3260978" y="2795397"/>
              <a:ext cx="2623185" cy="1081405"/>
            </a:xfrm>
            <a:custGeom>
              <a:avLst/>
              <a:gdLst/>
              <a:ahLst/>
              <a:cxnLst/>
              <a:rect l="l" t="t" r="r" b="b"/>
              <a:pathLst>
                <a:path w="2623185" h="1081404">
                  <a:moveTo>
                    <a:pt x="2563241" y="0"/>
                  </a:moveTo>
                  <a:lnTo>
                    <a:pt x="59562" y="0"/>
                  </a:lnTo>
                  <a:lnTo>
                    <a:pt x="36379" y="4681"/>
                  </a:lnTo>
                  <a:lnTo>
                    <a:pt x="17446" y="17446"/>
                  </a:lnTo>
                  <a:lnTo>
                    <a:pt x="4681" y="36379"/>
                  </a:lnTo>
                  <a:lnTo>
                    <a:pt x="0" y="59562"/>
                  </a:lnTo>
                  <a:lnTo>
                    <a:pt x="0" y="1021714"/>
                  </a:lnTo>
                  <a:lnTo>
                    <a:pt x="4681" y="1044898"/>
                  </a:lnTo>
                  <a:lnTo>
                    <a:pt x="17446" y="1063831"/>
                  </a:lnTo>
                  <a:lnTo>
                    <a:pt x="36379" y="1076596"/>
                  </a:lnTo>
                  <a:lnTo>
                    <a:pt x="59562" y="1081277"/>
                  </a:lnTo>
                  <a:lnTo>
                    <a:pt x="2563241" y="1081277"/>
                  </a:lnTo>
                  <a:lnTo>
                    <a:pt x="2586424" y="1076596"/>
                  </a:lnTo>
                  <a:lnTo>
                    <a:pt x="2605357" y="1063831"/>
                  </a:lnTo>
                  <a:lnTo>
                    <a:pt x="2618122" y="1044898"/>
                  </a:lnTo>
                  <a:lnTo>
                    <a:pt x="2622804" y="1021714"/>
                  </a:lnTo>
                  <a:lnTo>
                    <a:pt x="2622804" y="59562"/>
                  </a:lnTo>
                  <a:lnTo>
                    <a:pt x="2618122" y="36379"/>
                  </a:lnTo>
                  <a:lnTo>
                    <a:pt x="2605357" y="17446"/>
                  </a:lnTo>
                  <a:lnTo>
                    <a:pt x="2586424" y="4681"/>
                  </a:lnTo>
                  <a:lnTo>
                    <a:pt x="2563241" y="0"/>
                  </a:lnTo>
                  <a:close/>
                </a:path>
              </a:pathLst>
            </a:custGeom>
            <a:solidFill>
              <a:srgbClr val="F8F8FF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60978" y="2795397"/>
              <a:ext cx="2623185" cy="1081405"/>
            </a:xfrm>
            <a:custGeom>
              <a:avLst/>
              <a:gdLst/>
              <a:ahLst/>
              <a:cxnLst/>
              <a:rect l="l" t="t" r="r" b="b"/>
              <a:pathLst>
                <a:path w="2623185" h="1081404">
                  <a:moveTo>
                    <a:pt x="0" y="59562"/>
                  </a:moveTo>
                  <a:lnTo>
                    <a:pt x="4681" y="36379"/>
                  </a:lnTo>
                  <a:lnTo>
                    <a:pt x="17446" y="17446"/>
                  </a:lnTo>
                  <a:lnTo>
                    <a:pt x="36379" y="4681"/>
                  </a:lnTo>
                  <a:lnTo>
                    <a:pt x="59562" y="0"/>
                  </a:lnTo>
                  <a:lnTo>
                    <a:pt x="2563241" y="0"/>
                  </a:lnTo>
                  <a:lnTo>
                    <a:pt x="2586424" y="4681"/>
                  </a:lnTo>
                  <a:lnTo>
                    <a:pt x="2605357" y="17446"/>
                  </a:lnTo>
                  <a:lnTo>
                    <a:pt x="2618122" y="36379"/>
                  </a:lnTo>
                  <a:lnTo>
                    <a:pt x="2622804" y="59562"/>
                  </a:lnTo>
                  <a:lnTo>
                    <a:pt x="2622804" y="1021714"/>
                  </a:lnTo>
                  <a:lnTo>
                    <a:pt x="2618122" y="1044898"/>
                  </a:lnTo>
                  <a:lnTo>
                    <a:pt x="2605357" y="1063831"/>
                  </a:lnTo>
                  <a:lnTo>
                    <a:pt x="2586424" y="1076596"/>
                  </a:lnTo>
                  <a:lnTo>
                    <a:pt x="2563241" y="1081277"/>
                  </a:lnTo>
                  <a:lnTo>
                    <a:pt x="59562" y="1081277"/>
                  </a:lnTo>
                  <a:lnTo>
                    <a:pt x="36379" y="1076596"/>
                  </a:lnTo>
                  <a:lnTo>
                    <a:pt x="17446" y="1063831"/>
                  </a:lnTo>
                  <a:lnTo>
                    <a:pt x="4681" y="1044898"/>
                  </a:lnTo>
                  <a:lnTo>
                    <a:pt x="0" y="1021714"/>
                  </a:lnTo>
                  <a:lnTo>
                    <a:pt x="0" y="59562"/>
                  </a:lnTo>
                  <a:close/>
                </a:path>
              </a:pathLst>
            </a:custGeom>
            <a:ln w="19050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408934" y="2934207"/>
            <a:ext cx="49720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solidFill>
                  <a:srgbClr val="404154"/>
                </a:solidFill>
                <a:latin typeface="Palatino Linotype"/>
                <a:cs typeface="Palatino Linotype"/>
              </a:rPr>
              <a:t>Step</a:t>
            </a:r>
            <a:r>
              <a:rPr sz="1350" spc="30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350" spc="-50" dirty="0">
                <a:solidFill>
                  <a:srgbClr val="404154"/>
                </a:solidFill>
                <a:latin typeface="Palatino Linotype"/>
                <a:cs typeface="Palatino Linotype"/>
              </a:rPr>
              <a:t>2</a:t>
            </a:r>
            <a:endParaRPr sz="1350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08934" y="3220669"/>
            <a:ext cx="20656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Submit</a:t>
            </a:r>
            <a:r>
              <a:rPr sz="110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your</a:t>
            </a:r>
            <a:r>
              <a:rPr sz="110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words—be</a:t>
            </a:r>
            <a:r>
              <a:rPr sz="110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specific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1100" spc="1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thoughtful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015990" y="2785872"/>
            <a:ext cx="2642235" cy="1100455"/>
            <a:chOff x="6015990" y="2785872"/>
            <a:chExt cx="2642235" cy="1100455"/>
          </a:xfrm>
        </p:grpSpPr>
        <p:sp>
          <p:nvSpPr>
            <p:cNvPr id="21" name="object 21"/>
            <p:cNvSpPr/>
            <p:nvPr/>
          </p:nvSpPr>
          <p:spPr>
            <a:xfrm>
              <a:off x="6025515" y="2795397"/>
              <a:ext cx="2623185" cy="1081405"/>
            </a:xfrm>
            <a:custGeom>
              <a:avLst/>
              <a:gdLst/>
              <a:ahLst/>
              <a:cxnLst/>
              <a:rect l="l" t="t" r="r" b="b"/>
              <a:pathLst>
                <a:path w="2623184" h="1081404">
                  <a:moveTo>
                    <a:pt x="2563241" y="0"/>
                  </a:moveTo>
                  <a:lnTo>
                    <a:pt x="59562" y="0"/>
                  </a:lnTo>
                  <a:lnTo>
                    <a:pt x="36379" y="4681"/>
                  </a:lnTo>
                  <a:lnTo>
                    <a:pt x="17446" y="17446"/>
                  </a:lnTo>
                  <a:lnTo>
                    <a:pt x="4681" y="36379"/>
                  </a:lnTo>
                  <a:lnTo>
                    <a:pt x="0" y="59562"/>
                  </a:lnTo>
                  <a:lnTo>
                    <a:pt x="0" y="1021714"/>
                  </a:lnTo>
                  <a:lnTo>
                    <a:pt x="4681" y="1044898"/>
                  </a:lnTo>
                  <a:lnTo>
                    <a:pt x="17446" y="1063831"/>
                  </a:lnTo>
                  <a:lnTo>
                    <a:pt x="36379" y="1076596"/>
                  </a:lnTo>
                  <a:lnTo>
                    <a:pt x="59562" y="1081277"/>
                  </a:lnTo>
                  <a:lnTo>
                    <a:pt x="2563241" y="1081277"/>
                  </a:lnTo>
                  <a:lnTo>
                    <a:pt x="2586424" y="1076596"/>
                  </a:lnTo>
                  <a:lnTo>
                    <a:pt x="2605357" y="1063831"/>
                  </a:lnTo>
                  <a:lnTo>
                    <a:pt x="2618122" y="1044898"/>
                  </a:lnTo>
                  <a:lnTo>
                    <a:pt x="2622804" y="1021714"/>
                  </a:lnTo>
                  <a:lnTo>
                    <a:pt x="2622804" y="59562"/>
                  </a:lnTo>
                  <a:lnTo>
                    <a:pt x="2618122" y="36379"/>
                  </a:lnTo>
                  <a:lnTo>
                    <a:pt x="2605357" y="17446"/>
                  </a:lnTo>
                  <a:lnTo>
                    <a:pt x="2586424" y="4681"/>
                  </a:lnTo>
                  <a:lnTo>
                    <a:pt x="2563241" y="0"/>
                  </a:lnTo>
                  <a:close/>
                </a:path>
              </a:pathLst>
            </a:custGeom>
            <a:solidFill>
              <a:srgbClr val="F8F8FF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25515" y="2795397"/>
              <a:ext cx="2623185" cy="1081405"/>
            </a:xfrm>
            <a:custGeom>
              <a:avLst/>
              <a:gdLst/>
              <a:ahLst/>
              <a:cxnLst/>
              <a:rect l="l" t="t" r="r" b="b"/>
              <a:pathLst>
                <a:path w="2623184" h="1081404">
                  <a:moveTo>
                    <a:pt x="0" y="59562"/>
                  </a:moveTo>
                  <a:lnTo>
                    <a:pt x="4681" y="36379"/>
                  </a:lnTo>
                  <a:lnTo>
                    <a:pt x="17446" y="17446"/>
                  </a:lnTo>
                  <a:lnTo>
                    <a:pt x="36379" y="4681"/>
                  </a:lnTo>
                  <a:lnTo>
                    <a:pt x="59562" y="0"/>
                  </a:lnTo>
                  <a:lnTo>
                    <a:pt x="2563241" y="0"/>
                  </a:lnTo>
                  <a:lnTo>
                    <a:pt x="2586424" y="4681"/>
                  </a:lnTo>
                  <a:lnTo>
                    <a:pt x="2605357" y="17446"/>
                  </a:lnTo>
                  <a:lnTo>
                    <a:pt x="2618122" y="36379"/>
                  </a:lnTo>
                  <a:lnTo>
                    <a:pt x="2622804" y="59562"/>
                  </a:lnTo>
                  <a:lnTo>
                    <a:pt x="2622804" y="1021714"/>
                  </a:lnTo>
                  <a:lnTo>
                    <a:pt x="2618122" y="1044898"/>
                  </a:lnTo>
                  <a:lnTo>
                    <a:pt x="2605357" y="1063831"/>
                  </a:lnTo>
                  <a:lnTo>
                    <a:pt x="2586424" y="1076596"/>
                  </a:lnTo>
                  <a:lnTo>
                    <a:pt x="2563241" y="1081277"/>
                  </a:lnTo>
                  <a:lnTo>
                    <a:pt x="59562" y="1081277"/>
                  </a:lnTo>
                  <a:lnTo>
                    <a:pt x="36379" y="1076596"/>
                  </a:lnTo>
                  <a:lnTo>
                    <a:pt x="17446" y="1063831"/>
                  </a:lnTo>
                  <a:lnTo>
                    <a:pt x="4681" y="1044898"/>
                  </a:lnTo>
                  <a:lnTo>
                    <a:pt x="0" y="1021714"/>
                  </a:lnTo>
                  <a:lnTo>
                    <a:pt x="0" y="59562"/>
                  </a:lnTo>
                  <a:close/>
                </a:path>
              </a:pathLst>
            </a:custGeom>
            <a:ln w="19050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173723" y="2934207"/>
            <a:ext cx="50419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solidFill>
                  <a:srgbClr val="404154"/>
                </a:solidFill>
                <a:latin typeface="Palatino Linotype"/>
                <a:cs typeface="Palatino Linotype"/>
              </a:rPr>
              <a:t>Step</a:t>
            </a:r>
            <a:r>
              <a:rPr sz="1350" spc="30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350" spc="20" dirty="0">
                <a:solidFill>
                  <a:srgbClr val="404154"/>
                </a:solidFill>
                <a:latin typeface="Palatino Linotype"/>
                <a:cs typeface="Palatino Linotype"/>
              </a:rPr>
              <a:t>3</a:t>
            </a:r>
            <a:endParaRPr sz="1350">
              <a:latin typeface="Palatino Linotype"/>
              <a:cs typeface="Palatino Linotyp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73723" y="3220669"/>
            <a:ext cx="22491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Watch</a:t>
            </a:r>
            <a:r>
              <a:rPr sz="1100" spc="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as</a:t>
            </a:r>
            <a:r>
              <a:rPr sz="1100" spc="-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our</a:t>
            </a:r>
            <a:r>
              <a:rPr sz="1100" spc="-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collective 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understanding</a:t>
            </a:r>
            <a:r>
              <a:rPr sz="11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takes</a:t>
            </a:r>
            <a:r>
              <a:rPr sz="11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visual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404154"/>
                </a:solidFill>
                <a:latin typeface="Microsoft Sans Serif"/>
                <a:cs typeface="Microsoft Sans Serif"/>
              </a:rPr>
              <a:t>shape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3362" y="4055617"/>
            <a:ext cx="75018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We'll</a:t>
            </a:r>
            <a:r>
              <a:rPr sz="1100" spc="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discuss</a:t>
            </a:r>
            <a:r>
              <a:rPr sz="1100" spc="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the</a:t>
            </a:r>
            <a:r>
              <a:rPr sz="11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most</a:t>
            </a:r>
            <a:r>
              <a:rPr sz="1100" spc="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prominent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themes</a:t>
            </a:r>
            <a:r>
              <a:rPr sz="110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what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they</a:t>
            </a:r>
            <a:r>
              <a:rPr sz="11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reveal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about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our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collective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understanding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of</a:t>
            </a:r>
            <a:r>
              <a:rPr sz="1100" spc="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the</a:t>
            </a:r>
            <a:r>
              <a:rPr sz="11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sector.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26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4800" y="209550"/>
            <a:ext cx="9144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0825" y="376047"/>
            <a:ext cx="146050" cy="11430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273302" y="239521"/>
            <a:ext cx="4738370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dirty="0"/>
              <a:t>Group</a:t>
            </a:r>
            <a:r>
              <a:rPr sz="1850" spc="-100" dirty="0"/>
              <a:t> </a:t>
            </a:r>
            <a:r>
              <a:rPr sz="1850" dirty="0"/>
              <a:t>Acti</a:t>
            </a:r>
            <a:r>
              <a:rPr sz="1850" spc="135" dirty="0"/>
              <a:t>  </a:t>
            </a:r>
            <a:r>
              <a:rPr sz="1850" dirty="0"/>
              <a:t>ity:</a:t>
            </a:r>
            <a:r>
              <a:rPr sz="1850" spc="-100" dirty="0"/>
              <a:t> </a:t>
            </a:r>
            <a:r>
              <a:rPr sz="1850" spc="75" dirty="0"/>
              <a:t>Design</a:t>
            </a:r>
            <a:r>
              <a:rPr sz="1850" spc="-114" dirty="0"/>
              <a:t> </a:t>
            </a:r>
            <a:r>
              <a:rPr sz="1850" spc="70" dirty="0"/>
              <a:t>Thinking</a:t>
            </a:r>
            <a:r>
              <a:rPr sz="1850" spc="-100" dirty="0"/>
              <a:t> </a:t>
            </a:r>
            <a:r>
              <a:rPr sz="1850" spc="-10" dirty="0"/>
              <a:t>Challenge</a:t>
            </a:r>
            <a:endParaRPr sz="1850"/>
          </a:p>
        </p:txBody>
      </p:sp>
      <p:sp>
        <p:nvSpPr>
          <p:cNvPr id="4" name="object 4"/>
          <p:cNvSpPr/>
          <p:nvPr/>
        </p:nvSpPr>
        <p:spPr>
          <a:xfrm>
            <a:off x="1286255" y="880872"/>
            <a:ext cx="2148840" cy="14604"/>
          </a:xfrm>
          <a:custGeom>
            <a:avLst/>
            <a:gdLst/>
            <a:ahLst/>
            <a:cxnLst/>
            <a:rect l="l" t="t" r="r" b="b"/>
            <a:pathLst>
              <a:path w="2148840" h="14605">
                <a:moveTo>
                  <a:pt x="2148840" y="0"/>
                </a:moveTo>
                <a:lnTo>
                  <a:pt x="0" y="0"/>
                </a:lnTo>
                <a:lnTo>
                  <a:pt x="0" y="14477"/>
                </a:lnTo>
                <a:lnTo>
                  <a:pt x="2148840" y="14477"/>
                </a:lnTo>
                <a:lnTo>
                  <a:pt x="2148840" y="0"/>
                </a:lnTo>
                <a:close/>
              </a:path>
            </a:pathLst>
          </a:custGeom>
          <a:solidFill>
            <a:srgbClr val="486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6255" y="1707642"/>
            <a:ext cx="2148840" cy="14604"/>
          </a:xfrm>
          <a:custGeom>
            <a:avLst/>
            <a:gdLst/>
            <a:ahLst/>
            <a:cxnLst/>
            <a:rect l="l" t="t" r="r" b="b"/>
            <a:pathLst>
              <a:path w="2148840" h="14605">
                <a:moveTo>
                  <a:pt x="2148840" y="0"/>
                </a:moveTo>
                <a:lnTo>
                  <a:pt x="0" y="0"/>
                </a:lnTo>
                <a:lnTo>
                  <a:pt x="0" y="14477"/>
                </a:lnTo>
                <a:lnTo>
                  <a:pt x="2148840" y="14477"/>
                </a:lnTo>
                <a:lnTo>
                  <a:pt x="2148840" y="0"/>
                </a:lnTo>
                <a:close/>
              </a:path>
            </a:pathLst>
          </a:custGeom>
          <a:solidFill>
            <a:srgbClr val="486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6255" y="2534411"/>
            <a:ext cx="2148840" cy="14604"/>
          </a:xfrm>
          <a:custGeom>
            <a:avLst/>
            <a:gdLst/>
            <a:ahLst/>
            <a:cxnLst/>
            <a:rect l="l" t="t" r="r" b="b"/>
            <a:pathLst>
              <a:path w="2148840" h="14605">
                <a:moveTo>
                  <a:pt x="2148840" y="0"/>
                </a:moveTo>
                <a:lnTo>
                  <a:pt x="0" y="0"/>
                </a:lnTo>
                <a:lnTo>
                  <a:pt x="0" y="14477"/>
                </a:lnTo>
                <a:lnTo>
                  <a:pt x="2148840" y="14477"/>
                </a:lnTo>
                <a:lnTo>
                  <a:pt x="2148840" y="0"/>
                </a:lnTo>
                <a:close/>
              </a:path>
            </a:pathLst>
          </a:custGeom>
          <a:solidFill>
            <a:srgbClr val="486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73302" y="717041"/>
            <a:ext cx="2171065" cy="2361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25" dirty="0">
                <a:solidFill>
                  <a:srgbClr val="404154"/>
                </a:solidFill>
                <a:latin typeface="Microsoft JhengHei"/>
                <a:cs typeface="Microsoft JhengHei"/>
              </a:rPr>
              <a:t>01</a:t>
            </a:r>
            <a:endParaRPr sz="75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90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Empathise</a:t>
            </a:r>
            <a:endParaRPr sz="900">
              <a:latin typeface="Palatino Linotype"/>
              <a:cs typeface="Palatino Linotype"/>
            </a:endParaRPr>
          </a:p>
          <a:p>
            <a:pPr marL="12700" marR="31750">
              <a:lnSpc>
                <a:spcPct val="111300"/>
              </a:lnSpc>
              <a:spcBef>
                <a:spcPts val="495"/>
              </a:spcBef>
            </a:pPr>
            <a:r>
              <a:rPr sz="7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Identify</a:t>
            </a:r>
            <a:r>
              <a:rPr sz="75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404154"/>
                </a:solidFill>
                <a:latin typeface="Microsoft Sans Serif"/>
                <a:cs typeface="Microsoft Sans Serif"/>
              </a:rPr>
              <a:t>challenges</a:t>
            </a:r>
            <a:r>
              <a:rPr sz="75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404154"/>
                </a:solidFill>
                <a:latin typeface="Microsoft Sans Serif"/>
                <a:cs typeface="Microsoft Sans Serif"/>
              </a:rPr>
              <a:t>faced</a:t>
            </a:r>
            <a:r>
              <a:rPr sz="750" spc="10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404154"/>
                </a:solidFill>
                <a:latin typeface="Microsoft Sans Serif"/>
                <a:cs typeface="Microsoft Sans Serif"/>
              </a:rPr>
              <a:t>by</a:t>
            </a:r>
            <a:r>
              <a:rPr sz="750" spc="1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404154"/>
                </a:solidFill>
                <a:latin typeface="Microsoft Sans Serif"/>
                <a:cs typeface="Microsoft Sans Serif"/>
              </a:rPr>
              <a:t>a</a:t>
            </a:r>
            <a:r>
              <a:rPr sz="750" spc="10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404154"/>
                </a:solidFill>
                <a:latin typeface="Microsoft Sans Serif"/>
                <a:cs typeface="Microsoft Sans Serif"/>
              </a:rPr>
              <a:t>small-scale</a:t>
            </a:r>
            <a:r>
              <a:rPr sz="75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fruit </a:t>
            </a:r>
            <a:r>
              <a:rPr sz="7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processing</a:t>
            </a:r>
            <a:r>
              <a:rPr sz="7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unit </a:t>
            </a:r>
            <a:r>
              <a:rPr sz="7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in</a:t>
            </a:r>
            <a:r>
              <a:rPr sz="75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your</a:t>
            </a:r>
            <a:r>
              <a:rPr sz="7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region</a:t>
            </a:r>
            <a:endParaRPr sz="7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750" spc="-25" dirty="0">
                <a:solidFill>
                  <a:srgbClr val="404154"/>
                </a:solidFill>
                <a:latin typeface="Microsoft JhengHei"/>
                <a:cs typeface="Microsoft JhengHei"/>
              </a:rPr>
              <a:t>02</a:t>
            </a:r>
            <a:endParaRPr sz="75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90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Define</a:t>
            </a:r>
            <a:endParaRPr sz="900">
              <a:latin typeface="Palatino Linotype"/>
              <a:cs typeface="Palatino Linotype"/>
            </a:endParaRPr>
          </a:p>
          <a:p>
            <a:pPr marL="12700" marR="147320">
              <a:lnSpc>
                <a:spcPct val="111300"/>
              </a:lnSpc>
              <a:spcBef>
                <a:spcPts val="495"/>
              </a:spcBef>
            </a:pPr>
            <a:r>
              <a:rPr sz="750" dirty="0">
                <a:solidFill>
                  <a:srgbClr val="404154"/>
                </a:solidFill>
                <a:latin typeface="Microsoft Sans Serif"/>
                <a:cs typeface="Microsoft Sans Serif"/>
              </a:rPr>
              <a:t>Clearly</a:t>
            </a:r>
            <a:r>
              <a:rPr sz="750" spc="1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404154"/>
                </a:solidFill>
                <a:latin typeface="Microsoft Sans Serif"/>
                <a:cs typeface="Microsoft Sans Serif"/>
              </a:rPr>
              <a:t>articulate</a:t>
            </a:r>
            <a:r>
              <a:rPr sz="750" spc="1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404154"/>
                </a:solidFill>
                <a:latin typeface="Microsoft Sans Serif"/>
                <a:cs typeface="Microsoft Sans Serif"/>
              </a:rPr>
              <a:t>the</a:t>
            </a:r>
            <a:r>
              <a:rPr sz="750" spc="18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404154"/>
                </a:solidFill>
                <a:latin typeface="Microsoft Sans Serif"/>
                <a:cs typeface="Microsoft Sans Serif"/>
              </a:rPr>
              <a:t>core</a:t>
            </a:r>
            <a:r>
              <a:rPr sz="750" spc="1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404154"/>
                </a:solidFill>
                <a:latin typeface="Microsoft Sans Serif"/>
                <a:cs typeface="Microsoft Sans Serif"/>
              </a:rPr>
              <a:t>problem</a:t>
            </a:r>
            <a:r>
              <a:rPr sz="750" spc="1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affecting </a:t>
            </a:r>
            <a:r>
              <a:rPr sz="7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profitability</a:t>
            </a:r>
            <a:r>
              <a:rPr sz="75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or</a:t>
            </a:r>
            <a:r>
              <a:rPr sz="75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quality</a:t>
            </a:r>
            <a:endParaRPr sz="7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750" spc="-25" dirty="0">
                <a:solidFill>
                  <a:srgbClr val="404154"/>
                </a:solidFill>
                <a:latin typeface="Microsoft JhengHei"/>
                <a:cs typeface="Microsoft JhengHei"/>
              </a:rPr>
              <a:t>03</a:t>
            </a:r>
            <a:endParaRPr sz="75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90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Ideate</a:t>
            </a:r>
            <a:endParaRPr sz="900">
              <a:latin typeface="Palatino Linotype"/>
              <a:cs typeface="Palatino Linotype"/>
            </a:endParaRPr>
          </a:p>
          <a:p>
            <a:pPr marL="12700" marR="5080">
              <a:lnSpc>
                <a:spcPct val="111300"/>
              </a:lnSpc>
              <a:spcBef>
                <a:spcPts val="495"/>
              </a:spcBef>
            </a:pPr>
            <a:r>
              <a:rPr sz="7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Brainstorm</a:t>
            </a:r>
            <a:r>
              <a:rPr sz="75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innovative</a:t>
            </a:r>
            <a:r>
              <a:rPr sz="75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solutions</a:t>
            </a:r>
            <a:r>
              <a:rPr sz="75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using</a:t>
            </a:r>
            <a:r>
              <a:rPr sz="75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available</a:t>
            </a:r>
            <a:r>
              <a:rPr sz="750" spc="5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404154"/>
                </a:solidFill>
                <a:latin typeface="Microsoft Sans Serif"/>
                <a:cs typeface="Microsoft Sans Serif"/>
              </a:rPr>
              <a:t>resources</a:t>
            </a:r>
            <a:r>
              <a:rPr sz="75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750" spc="1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technology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3302" y="3198114"/>
            <a:ext cx="116839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60" dirty="0">
                <a:solidFill>
                  <a:srgbClr val="404154"/>
                </a:solidFill>
                <a:latin typeface="Microsoft JhengHei"/>
                <a:cs typeface="Microsoft JhengHei"/>
              </a:rPr>
              <a:t>04</a:t>
            </a:r>
            <a:endParaRPr sz="75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86255" y="3361944"/>
            <a:ext cx="2148840" cy="13970"/>
          </a:xfrm>
          <a:custGeom>
            <a:avLst/>
            <a:gdLst/>
            <a:ahLst/>
            <a:cxnLst/>
            <a:rect l="l" t="t" r="r" b="b"/>
            <a:pathLst>
              <a:path w="2148840" h="13970">
                <a:moveTo>
                  <a:pt x="2148840" y="0"/>
                </a:moveTo>
                <a:lnTo>
                  <a:pt x="0" y="0"/>
                </a:lnTo>
                <a:lnTo>
                  <a:pt x="0" y="13715"/>
                </a:lnTo>
                <a:lnTo>
                  <a:pt x="2148840" y="13715"/>
                </a:lnTo>
                <a:lnTo>
                  <a:pt x="2148840" y="0"/>
                </a:lnTo>
                <a:close/>
              </a:path>
            </a:pathLst>
          </a:custGeom>
          <a:solidFill>
            <a:srgbClr val="486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73302" y="3425697"/>
            <a:ext cx="209423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Prototype</a:t>
            </a:r>
            <a:endParaRPr sz="900">
              <a:latin typeface="Palatino Linotype"/>
              <a:cs typeface="Palatino Linotype"/>
            </a:endParaRPr>
          </a:p>
          <a:p>
            <a:pPr marL="12700" marR="5080">
              <a:lnSpc>
                <a:spcPct val="111300"/>
              </a:lnSpc>
              <a:spcBef>
                <a:spcPts val="495"/>
              </a:spcBef>
            </a:pPr>
            <a:r>
              <a:rPr sz="7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Sketch</a:t>
            </a:r>
            <a:r>
              <a:rPr sz="7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a</a:t>
            </a:r>
            <a:r>
              <a:rPr sz="75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basic</a:t>
            </a:r>
            <a:r>
              <a:rPr sz="75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model</a:t>
            </a:r>
            <a:r>
              <a:rPr sz="75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or</a:t>
            </a:r>
            <a:r>
              <a:rPr sz="7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process</a:t>
            </a:r>
            <a:r>
              <a:rPr sz="75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flow</a:t>
            </a:r>
            <a:r>
              <a:rPr sz="7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for </a:t>
            </a:r>
            <a:r>
              <a:rPr sz="750" spc="-20" dirty="0">
                <a:solidFill>
                  <a:srgbClr val="404154"/>
                </a:solidFill>
                <a:latin typeface="Microsoft Sans Serif"/>
                <a:cs typeface="Microsoft Sans Serif"/>
              </a:rPr>
              <a:t>your</a:t>
            </a:r>
            <a:r>
              <a:rPr sz="750" spc="5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solution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3302" y="4025900"/>
            <a:ext cx="123189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35" dirty="0">
                <a:solidFill>
                  <a:srgbClr val="404154"/>
                </a:solidFill>
                <a:latin typeface="Microsoft JhengHei"/>
                <a:cs typeface="Microsoft JhengHei"/>
              </a:rPr>
              <a:t>05</a:t>
            </a:r>
            <a:endParaRPr sz="75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86255" y="4188714"/>
            <a:ext cx="2148840" cy="14604"/>
          </a:xfrm>
          <a:custGeom>
            <a:avLst/>
            <a:gdLst/>
            <a:ahLst/>
            <a:cxnLst/>
            <a:rect l="l" t="t" r="r" b="b"/>
            <a:pathLst>
              <a:path w="2148840" h="14604">
                <a:moveTo>
                  <a:pt x="2148840" y="0"/>
                </a:moveTo>
                <a:lnTo>
                  <a:pt x="0" y="0"/>
                </a:lnTo>
                <a:lnTo>
                  <a:pt x="0" y="14478"/>
                </a:lnTo>
                <a:lnTo>
                  <a:pt x="2148840" y="14478"/>
                </a:lnTo>
                <a:lnTo>
                  <a:pt x="2148840" y="0"/>
                </a:lnTo>
                <a:close/>
              </a:path>
            </a:pathLst>
          </a:custGeom>
          <a:solidFill>
            <a:srgbClr val="486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73302" y="4252721"/>
            <a:ext cx="207391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154"/>
                </a:solidFill>
                <a:latin typeface="Palatino Linotype"/>
                <a:cs typeface="Palatino Linotype"/>
              </a:rPr>
              <a:t>Test</a:t>
            </a:r>
            <a:r>
              <a:rPr sz="900" spc="5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404154"/>
                </a:solidFill>
                <a:latin typeface="Palatino Linotype"/>
                <a:cs typeface="Palatino Linotype"/>
              </a:rPr>
              <a:t>C</a:t>
            </a:r>
            <a:r>
              <a:rPr sz="90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 Present</a:t>
            </a:r>
            <a:endParaRPr sz="900">
              <a:latin typeface="Palatino Linotype"/>
              <a:cs typeface="Palatino Linotype"/>
            </a:endParaRPr>
          </a:p>
          <a:p>
            <a:pPr marL="12700" marR="5080">
              <a:lnSpc>
                <a:spcPct val="111300"/>
              </a:lnSpc>
              <a:spcBef>
                <a:spcPts val="495"/>
              </a:spcBef>
            </a:pPr>
            <a:r>
              <a:rPr sz="750" dirty="0">
                <a:solidFill>
                  <a:srgbClr val="404154"/>
                </a:solidFill>
                <a:latin typeface="Microsoft Sans Serif"/>
                <a:cs typeface="Microsoft Sans Serif"/>
              </a:rPr>
              <a:t>Share</a:t>
            </a:r>
            <a:r>
              <a:rPr sz="75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404154"/>
                </a:solidFill>
                <a:latin typeface="Microsoft Sans Serif"/>
                <a:cs typeface="Microsoft Sans Serif"/>
              </a:rPr>
              <a:t>your</a:t>
            </a:r>
            <a:r>
              <a:rPr sz="75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404154"/>
                </a:solidFill>
                <a:latin typeface="Microsoft Sans Serif"/>
                <a:cs typeface="Microsoft Sans Serif"/>
              </a:rPr>
              <a:t>solution</a:t>
            </a:r>
            <a:r>
              <a:rPr sz="75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with</a:t>
            </a:r>
            <a:r>
              <a:rPr sz="75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404154"/>
                </a:solidFill>
                <a:latin typeface="Microsoft Sans Serif"/>
                <a:cs typeface="Microsoft Sans Serif"/>
              </a:rPr>
              <a:t>the</a:t>
            </a:r>
            <a:r>
              <a:rPr sz="75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404154"/>
                </a:solidFill>
                <a:latin typeface="Microsoft Sans Serif"/>
                <a:cs typeface="Microsoft Sans Serif"/>
              </a:rPr>
              <a:t>class</a:t>
            </a:r>
            <a:r>
              <a:rPr sz="75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750" spc="114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gather</a:t>
            </a:r>
            <a:r>
              <a:rPr sz="750" spc="5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feedback</a:t>
            </a:r>
            <a:endParaRPr sz="750">
              <a:latin typeface="Microsoft Sans Serif"/>
              <a:cs typeface="Microsoft Sans Serif"/>
            </a:endParaRPr>
          </a:p>
        </p:txBody>
      </p:sp>
      <p:pic>
        <p:nvPicPr>
          <p:cNvPr id="14" name="object 14" descr="preencode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6240" y="918210"/>
            <a:ext cx="3121914" cy="228981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659632" y="3261359"/>
            <a:ext cx="133096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1B1B27"/>
                </a:solidFill>
                <a:latin typeface="Palatino Linotype"/>
                <a:cs typeface="Palatino Linotype"/>
              </a:rPr>
              <a:t>Expected</a:t>
            </a:r>
            <a:r>
              <a:rPr sz="1100" spc="155" dirty="0">
                <a:solidFill>
                  <a:srgbClr val="1B1B27"/>
                </a:solidFill>
                <a:latin typeface="Palatino Linotype"/>
                <a:cs typeface="Palatino Linotype"/>
              </a:rPr>
              <a:t> </a:t>
            </a:r>
            <a:r>
              <a:rPr sz="1100" spc="-10" dirty="0">
                <a:solidFill>
                  <a:srgbClr val="1B1B27"/>
                </a:solidFill>
                <a:latin typeface="Palatino Linotype"/>
                <a:cs typeface="Palatino Linotype"/>
              </a:rPr>
              <a:t>Outcomes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59632" y="3496579"/>
            <a:ext cx="3047365" cy="5346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4"/>
              </a:spcBef>
              <a:buChar char="•"/>
              <a:tabLst>
                <a:tab pos="355600" algn="l"/>
              </a:tabLst>
            </a:pPr>
            <a:r>
              <a:rPr sz="7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Practical</a:t>
            </a:r>
            <a:r>
              <a:rPr sz="7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 understanding</a:t>
            </a:r>
            <a:r>
              <a:rPr sz="750" spc="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of</a:t>
            </a:r>
            <a:r>
              <a:rPr sz="7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problem-solving</a:t>
            </a:r>
            <a:r>
              <a:rPr sz="75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in </a:t>
            </a:r>
            <a:r>
              <a:rPr sz="7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agribusiness</a:t>
            </a:r>
            <a:endParaRPr sz="75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7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Collaborative</a:t>
            </a:r>
            <a:r>
              <a:rPr sz="750" spc="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skills and</a:t>
            </a:r>
            <a:r>
              <a:rPr sz="750" spc="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creative</a:t>
            </a:r>
            <a:r>
              <a:rPr sz="7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thinking</a:t>
            </a:r>
            <a:r>
              <a:rPr sz="750" spc="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development</a:t>
            </a:r>
            <a:endParaRPr sz="75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7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Innovative solutions</a:t>
            </a:r>
            <a:r>
              <a:rPr sz="7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 addressing</a:t>
            </a:r>
            <a:r>
              <a:rPr sz="750" spc="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real</a:t>
            </a:r>
            <a:r>
              <a:rPr sz="7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 industry</a:t>
            </a:r>
            <a:r>
              <a:rPr sz="7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challenges</a:t>
            </a:r>
            <a:endParaRPr sz="75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7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Presentation</a:t>
            </a:r>
            <a:r>
              <a:rPr sz="750" spc="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750" spc="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communication </a:t>
            </a:r>
            <a:r>
              <a:rPr sz="7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skills</a:t>
            </a:r>
            <a:r>
              <a:rPr sz="750" spc="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enhancement</a:t>
            </a:r>
            <a:endParaRPr sz="75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672078" y="4171188"/>
            <a:ext cx="4191000" cy="448309"/>
            <a:chOff x="3672078" y="4171188"/>
            <a:chExt cx="4191000" cy="448309"/>
          </a:xfrm>
        </p:grpSpPr>
        <p:sp>
          <p:nvSpPr>
            <p:cNvPr id="18" name="object 18"/>
            <p:cNvSpPr/>
            <p:nvPr/>
          </p:nvSpPr>
          <p:spPr>
            <a:xfrm>
              <a:off x="3672078" y="4171188"/>
              <a:ext cx="4191000" cy="448309"/>
            </a:xfrm>
            <a:custGeom>
              <a:avLst/>
              <a:gdLst/>
              <a:ahLst/>
              <a:cxnLst/>
              <a:rect l="l" t="t" r="r" b="b"/>
              <a:pathLst>
                <a:path w="4191000" h="448310">
                  <a:moveTo>
                    <a:pt x="4150995" y="0"/>
                  </a:moveTo>
                  <a:lnTo>
                    <a:pt x="40005" y="0"/>
                  </a:lnTo>
                  <a:lnTo>
                    <a:pt x="24431" y="3145"/>
                  </a:lnTo>
                  <a:lnTo>
                    <a:pt x="11715" y="11723"/>
                  </a:lnTo>
                  <a:lnTo>
                    <a:pt x="3143" y="24447"/>
                  </a:lnTo>
                  <a:lnTo>
                    <a:pt x="0" y="40030"/>
                  </a:lnTo>
                  <a:lnTo>
                    <a:pt x="0" y="408025"/>
                  </a:lnTo>
                  <a:lnTo>
                    <a:pt x="3143" y="423608"/>
                  </a:lnTo>
                  <a:lnTo>
                    <a:pt x="11715" y="436332"/>
                  </a:lnTo>
                  <a:lnTo>
                    <a:pt x="24431" y="444910"/>
                  </a:lnTo>
                  <a:lnTo>
                    <a:pt x="40005" y="448056"/>
                  </a:lnTo>
                  <a:lnTo>
                    <a:pt x="4150995" y="448056"/>
                  </a:lnTo>
                  <a:lnTo>
                    <a:pt x="4166568" y="444910"/>
                  </a:lnTo>
                  <a:lnTo>
                    <a:pt x="4179284" y="436332"/>
                  </a:lnTo>
                  <a:lnTo>
                    <a:pt x="4187856" y="423608"/>
                  </a:lnTo>
                  <a:lnTo>
                    <a:pt x="4191000" y="408025"/>
                  </a:lnTo>
                  <a:lnTo>
                    <a:pt x="4191000" y="40030"/>
                  </a:lnTo>
                  <a:lnTo>
                    <a:pt x="4187856" y="24447"/>
                  </a:lnTo>
                  <a:lnTo>
                    <a:pt x="4179284" y="11723"/>
                  </a:lnTo>
                  <a:lnTo>
                    <a:pt x="4166568" y="3145"/>
                  </a:lnTo>
                  <a:lnTo>
                    <a:pt x="4150995" y="0"/>
                  </a:lnTo>
                  <a:close/>
                </a:path>
              </a:pathLst>
            </a:custGeom>
            <a:solidFill>
              <a:srgbClr val="BAC5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 descr="preencoded.p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7328" y="4292346"/>
              <a:ext cx="118872" cy="9525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969258" y="4233926"/>
            <a:ext cx="3719829" cy="28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300"/>
              </a:lnSpc>
              <a:spcBef>
                <a:spcPts val="100"/>
              </a:spcBef>
            </a:pPr>
            <a:r>
              <a:rPr sz="750" dirty="0">
                <a:latin typeface="Microsoft Sans Serif"/>
                <a:cs typeface="Microsoft Sans Serif"/>
              </a:rPr>
              <a:t>Groups</a:t>
            </a:r>
            <a:r>
              <a:rPr sz="750" spc="80" dirty="0">
                <a:latin typeface="Microsoft Sans Serif"/>
                <a:cs typeface="Microsoft Sans Serif"/>
              </a:rPr>
              <a:t> </a:t>
            </a:r>
            <a:r>
              <a:rPr sz="750" spc="70" dirty="0">
                <a:latin typeface="Microsoft Sans Serif"/>
                <a:cs typeface="Microsoft Sans Serif"/>
              </a:rPr>
              <a:t>of</a:t>
            </a:r>
            <a:r>
              <a:rPr sz="750" spc="125" dirty="0">
                <a:latin typeface="Microsoft Sans Serif"/>
                <a:cs typeface="Microsoft Sans Serif"/>
              </a:rPr>
              <a:t> </a:t>
            </a:r>
            <a:r>
              <a:rPr sz="750" spc="55" dirty="0">
                <a:latin typeface="Microsoft Sans Serif"/>
                <a:cs typeface="Microsoft Sans Serif"/>
              </a:rPr>
              <a:t>4-</a:t>
            </a:r>
            <a:r>
              <a:rPr sz="750" dirty="0">
                <a:latin typeface="Microsoft Sans Serif"/>
                <a:cs typeface="Microsoft Sans Serif"/>
              </a:rPr>
              <a:t>5</a:t>
            </a:r>
            <a:r>
              <a:rPr sz="750" spc="114" dirty="0">
                <a:latin typeface="Microsoft Sans Serif"/>
                <a:cs typeface="Microsoft Sans Serif"/>
              </a:rPr>
              <a:t> </a:t>
            </a:r>
            <a:r>
              <a:rPr sz="750" dirty="0">
                <a:latin typeface="Microsoft Sans Serif"/>
                <a:cs typeface="Microsoft Sans Serif"/>
              </a:rPr>
              <a:t>students.</a:t>
            </a:r>
            <a:r>
              <a:rPr sz="750" spc="100" dirty="0">
                <a:latin typeface="Microsoft Sans Serif"/>
                <a:cs typeface="Microsoft Sans Serif"/>
              </a:rPr>
              <a:t> </a:t>
            </a:r>
            <a:r>
              <a:rPr sz="750" dirty="0">
                <a:latin typeface="Microsoft Sans Serif"/>
                <a:cs typeface="Microsoft Sans Serif"/>
              </a:rPr>
              <a:t>You</a:t>
            </a:r>
            <a:r>
              <a:rPr sz="750" spc="70" dirty="0">
                <a:latin typeface="Microsoft Sans Serif"/>
                <a:cs typeface="Microsoft Sans Serif"/>
              </a:rPr>
              <a:t> </a:t>
            </a:r>
            <a:r>
              <a:rPr sz="750" dirty="0">
                <a:latin typeface="Microsoft Sans Serif"/>
                <a:cs typeface="Microsoft Sans Serif"/>
              </a:rPr>
              <a:t>have</a:t>
            </a:r>
            <a:r>
              <a:rPr sz="750" spc="100" dirty="0">
                <a:latin typeface="Microsoft Sans Serif"/>
                <a:cs typeface="Microsoft Sans Serif"/>
              </a:rPr>
              <a:t> </a:t>
            </a:r>
            <a:r>
              <a:rPr sz="750" spc="-90" dirty="0">
                <a:latin typeface="Microsoft Sans Serif"/>
                <a:cs typeface="Microsoft Sans Serif"/>
              </a:rPr>
              <a:t>15</a:t>
            </a:r>
            <a:r>
              <a:rPr sz="750" spc="110" dirty="0">
                <a:latin typeface="Microsoft Sans Serif"/>
                <a:cs typeface="Microsoft Sans Serif"/>
              </a:rPr>
              <a:t> </a:t>
            </a:r>
            <a:r>
              <a:rPr sz="750" dirty="0">
                <a:latin typeface="Microsoft Sans Serif"/>
                <a:cs typeface="Microsoft Sans Serif"/>
              </a:rPr>
              <a:t>minutes</a:t>
            </a:r>
            <a:r>
              <a:rPr sz="750" spc="90" dirty="0">
                <a:latin typeface="Microsoft Sans Serif"/>
                <a:cs typeface="Microsoft Sans Serif"/>
              </a:rPr>
              <a:t> </a:t>
            </a:r>
            <a:r>
              <a:rPr sz="750" spc="75" dirty="0">
                <a:latin typeface="Microsoft Sans Serif"/>
                <a:cs typeface="Microsoft Sans Serif"/>
              </a:rPr>
              <a:t>to</a:t>
            </a:r>
            <a:r>
              <a:rPr sz="750" spc="105" dirty="0">
                <a:latin typeface="Microsoft Sans Serif"/>
                <a:cs typeface="Microsoft Sans Serif"/>
              </a:rPr>
              <a:t> </a:t>
            </a:r>
            <a:r>
              <a:rPr sz="750" dirty="0">
                <a:latin typeface="Microsoft Sans Serif"/>
                <a:cs typeface="Microsoft Sans Serif"/>
              </a:rPr>
              <a:t>complete</a:t>
            </a:r>
            <a:r>
              <a:rPr sz="750" spc="85" dirty="0">
                <a:latin typeface="Microsoft Sans Serif"/>
                <a:cs typeface="Microsoft Sans Serif"/>
              </a:rPr>
              <a:t> </a:t>
            </a:r>
            <a:r>
              <a:rPr sz="750" dirty="0">
                <a:latin typeface="Microsoft Sans Serif"/>
                <a:cs typeface="Microsoft Sans Serif"/>
              </a:rPr>
              <a:t>all</a:t>
            </a:r>
            <a:r>
              <a:rPr sz="750" spc="105" dirty="0">
                <a:latin typeface="Microsoft Sans Serif"/>
                <a:cs typeface="Microsoft Sans Serif"/>
              </a:rPr>
              <a:t> </a:t>
            </a:r>
            <a:r>
              <a:rPr sz="750" dirty="0">
                <a:latin typeface="Microsoft Sans Serif"/>
                <a:cs typeface="Microsoft Sans Serif"/>
              </a:rPr>
              <a:t>stages</a:t>
            </a:r>
            <a:r>
              <a:rPr sz="750" spc="110" dirty="0">
                <a:latin typeface="Microsoft Sans Serif"/>
                <a:cs typeface="Microsoft Sans Serif"/>
              </a:rPr>
              <a:t> </a:t>
            </a:r>
            <a:r>
              <a:rPr sz="750" dirty="0">
                <a:latin typeface="Microsoft Sans Serif"/>
                <a:cs typeface="Microsoft Sans Serif"/>
              </a:rPr>
              <a:t>and</a:t>
            </a:r>
            <a:r>
              <a:rPr sz="750" spc="105" dirty="0">
                <a:latin typeface="Microsoft Sans Serif"/>
                <a:cs typeface="Microsoft Sans Serif"/>
              </a:rPr>
              <a:t> </a:t>
            </a:r>
            <a:r>
              <a:rPr sz="750" dirty="0">
                <a:latin typeface="Microsoft Sans Serif"/>
                <a:cs typeface="Microsoft Sans Serif"/>
              </a:rPr>
              <a:t>prepare</a:t>
            </a:r>
            <a:r>
              <a:rPr sz="750" spc="100" dirty="0">
                <a:latin typeface="Microsoft Sans Serif"/>
                <a:cs typeface="Microsoft Sans Serif"/>
              </a:rPr>
              <a:t> </a:t>
            </a:r>
            <a:r>
              <a:rPr sz="750" spc="-50" dirty="0">
                <a:latin typeface="Microsoft Sans Serif"/>
                <a:cs typeface="Microsoft Sans Serif"/>
              </a:rPr>
              <a:t>a</a:t>
            </a:r>
            <a:r>
              <a:rPr sz="750" spc="20" dirty="0">
                <a:latin typeface="Microsoft Sans Serif"/>
                <a:cs typeface="Microsoft Sans Serif"/>
              </a:rPr>
              <a:t> 3-minute</a:t>
            </a:r>
            <a:r>
              <a:rPr sz="750" spc="180" dirty="0">
                <a:latin typeface="Microsoft Sans Serif"/>
                <a:cs typeface="Microsoft Sans Serif"/>
              </a:rPr>
              <a:t> </a:t>
            </a:r>
            <a:r>
              <a:rPr sz="750" spc="-10" dirty="0">
                <a:latin typeface="Microsoft Sans Serif"/>
                <a:cs typeface="Microsoft Sans Serif"/>
              </a:rPr>
              <a:t>presentation.</a:t>
            </a:r>
            <a:endParaRPr sz="750">
              <a:latin typeface="Microsoft Sans Serif"/>
              <a:cs typeface="Microsoft Sans Serif"/>
            </a:endParaRPr>
          </a:p>
        </p:txBody>
      </p:sp>
      <p:pic>
        <p:nvPicPr>
          <p:cNvPr id="21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24800" y="209550"/>
            <a:ext cx="914400" cy="53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853</Words>
  <Application>Microsoft Office PowerPoint</Application>
  <PresentationFormat>On-screen Show (16:9)</PresentationFormat>
  <Paragraphs>129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Role of Processing Industries in Agricultural Business Management</vt:lpstr>
      <vt:lpstr>Today's Learning Journey</vt:lpstr>
      <vt:lpstr>What Are Agricultural Processing Industries?</vt:lpstr>
      <vt:lpstr>Classroom Interaction: Quick Poll</vt:lpstr>
      <vt:lpstr>Value Addition Through Processing</vt:lpstr>
      <vt:lpstr>Think–Pair–Share Actiity</vt:lpstr>
      <vt:lpstr>Supply Chain Integration and Market Linkages</vt:lpstr>
      <vt:lpstr>Word Cloud Acti  ity</vt:lpstr>
      <vt:lpstr>Group Acti  ity: Design Thinking Challenge</vt:lpstr>
      <vt:lpstr>Key Takeaways and Next Steps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Processing Industries in Agricultural Business Management</dc:title>
  <cp:lastModifiedBy>ARATHY SURESH </cp:lastModifiedBy>
  <cp:revision>1</cp:revision>
  <dcterms:created xsi:type="dcterms:W3CDTF">2026-05-13T06:11:23Z</dcterms:created>
  <dcterms:modified xsi:type="dcterms:W3CDTF">2026-05-13T06:13:01Z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2026-05-13T00:00:00Z</vt:filetime>
  </property>
  <property fmtid="{D5CDD505-2E9C-101B-9397-08002B2CF9AE}" pid="4" name="Creator">
    <vt:lpwstr>Microsoft® PowerPoint® 2019</vt:lpwstr>
  </property>
  <property fmtid="{D5CDD505-2E9C-101B-9397-08002B2CF9AE}" pid="5" name="LastSaved">
    <vt:filetime>2026-05-13T00:00:00Z</vt:filetime>
  </property>
  <property fmtid="{D5CDD505-2E9C-101B-9397-08002B2CF9AE}" pid="6" name="Producer">
    <vt:lpwstr>Adobe PDF Services</vt:lpwstr>
  </property>
</Properties>
</file>