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1430000" cy="6445250"/>
  <p:notesSz cx="11430000" cy="64452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810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1248" y="-84"/>
      </p:cViewPr>
      <p:guideLst>
        <p:guide orient="horz" pos="2030"/>
        <p:guide pos="360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953000" cy="322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6473825" y="0"/>
            <a:ext cx="4953000" cy="322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FB3DE-1D65-41BD-B031-2BA287BE7F0C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121400"/>
            <a:ext cx="4953000" cy="322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473825" y="6121400"/>
            <a:ext cx="4953000" cy="322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8CCDC-B68D-40B2-A8D0-680EE20469A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57250" y="1998027"/>
            <a:ext cx="9715500" cy="13535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433728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14500" y="3609340"/>
            <a:ext cx="8001000" cy="16113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50" b="1" i="0">
                <a:solidFill>
                  <a:srgbClr val="443728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1430000" cy="6438900"/>
          </a:xfrm>
          <a:custGeom>
            <a:avLst/>
            <a:gdLst/>
            <a:ahLst/>
            <a:cxnLst/>
            <a:rect l="l" t="t" r="r" b="b"/>
            <a:pathLst>
              <a:path w="11430000" h="6438900">
                <a:moveTo>
                  <a:pt x="11430000" y="0"/>
                </a:moveTo>
                <a:lnTo>
                  <a:pt x="0" y="0"/>
                </a:lnTo>
                <a:lnTo>
                  <a:pt x="0" y="6438900"/>
                </a:lnTo>
                <a:lnTo>
                  <a:pt x="11430000" y="6438900"/>
                </a:lnTo>
                <a:lnTo>
                  <a:pt x="11430000" y="0"/>
                </a:lnTo>
                <a:close/>
              </a:path>
            </a:pathLst>
          </a:custGeom>
          <a:solidFill>
            <a:srgbClr val="FFFC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433728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50" b="1" i="0">
                <a:solidFill>
                  <a:srgbClr val="443728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1430000" cy="6438900"/>
          </a:xfrm>
          <a:custGeom>
            <a:avLst/>
            <a:gdLst/>
            <a:ahLst/>
            <a:cxnLst/>
            <a:rect l="l" t="t" r="r" b="b"/>
            <a:pathLst>
              <a:path w="11430000" h="6438900">
                <a:moveTo>
                  <a:pt x="11429999" y="6438899"/>
                </a:moveTo>
                <a:lnTo>
                  <a:pt x="0" y="6438899"/>
                </a:lnTo>
                <a:lnTo>
                  <a:pt x="0" y="0"/>
                </a:lnTo>
                <a:lnTo>
                  <a:pt x="11429999" y="0"/>
                </a:lnTo>
                <a:lnTo>
                  <a:pt x="11429999" y="6438899"/>
                </a:lnTo>
                <a:close/>
              </a:path>
            </a:pathLst>
          </a:custGeom>
          <a:solidFill>
            <a:srgbClr val="FFFB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433728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71500" y="1482407"/>
            <a:ext cx="4972050" cy="4253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886450" y="1482407"/>
            <a:ext cx="4972050" cy="4253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5/13/2026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433728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2691" y="410455"/>
            <a:ext cx="4688205" cy="501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433728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0190" y="1393410"/>
            <a:ext cx="9028430" cy="1454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50" b="1" i="0">
                <a:solidFill>
                  <a:srgbClr val="443728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886200" y="5994082"/>
            <a:ext cx="3657600" cy="322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71500" y="5994082"/>
            <a:ext cx="2628900" cy="322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229600" y="5994082"/>
            <a:ext cx="2628900" cy="322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3750" y="253"/>
            <a:ext cx="4286250" cy="643864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87375" y="2216150"/>
            <a:ext cx="5043170" cy="107315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ts val="4200"/>
              </a:lnSpc>
              <a:spcBef>
                <a:spcPts val="50"/>
              </a:spcBef>
            </a:pPr>
            <a:r>
              <a:rPr sz="3350" dirty="0"/>
              <a:t>Significance</a:t>
            </a:r>
            <a:r>
              <a:rPr sz="3350" spc="-95" dirty="0"/>
              <a:t> </a:t>
            </a:r>
            <a:r>
              <a:rPr sz="3350" dirty="0"/>
              <a:t>of</a:t>
            </a:r>
            <a:r>
              <a:rPr sz="3350" spc="-100" dirty="0"/>
              <a:t> </a:t>
            </a:r>
            <a:r>
              <a:rPr sz="3350" spc="-10" dirty="0"/>
              <a:t>Distribution Systems</a:t>
            </a:r>
            <a:endParaRPr sz="3350"/>
          </a:p>
        </p:txBody>
      </p:sp>
      <p:sp>
        <p:nvSpPr>
          <p:cNvPr id="6" name="object 6"/>
          <p:cNvSpPr txBox="1"/>
          <p:nvPr/>
        </p:nvSpPr>
        <p:spPr>
          <a:xfrm>
            <a:off x="587375" y="3363912"/>
            <a:ext cx="4044315" cy="7981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b="1" spc="-10" dirty="0">
                <a:solidFill>
                  <a:srgbClr val="433728"/>
                </a:solidFill>
                <a:latin typeface="Times New Roman"/>
                <a:cs typeface="Times New Roman"/>
              </a:rPr>
              <a:t>Basics</a:t>
            </a:r>
            <a:r>
              <a:rPr sz="1650" b="1" spc="-35" dirty="0">
                <a:solidFill>
                  <a:srgbClr val="433728"/>
                </a:solidFill>
                <a:latin typeface="Times New Roman"/>
                <a:cs typeface="Times New Roman"/>
              </a:rPr>
              <a:t> </a:t>
            </a:r>
            <a:r>
              <a:rPr sz="1650" b="1" dirty="0">
                <a:solidFill>
                  <a:srgbClr val="433728"/>
                </a:solidFill>
                <a:latin typeface="Times New Roman"/>
                <a:cs typeface="Times New Roman"/>
              </a:rPr>
              <a:t>of</a:t>
            </a:r>
            <a:r>
              <a:rPr sz="1650" b="1" spc="-45" dirty="0">
                <a:solidFill>
                  <a:srgbClr val="433728"/>
                </a:solidFill>
                <a:latin typeface="Times New Roman"/>
                <a:cs typeface="Times New Roman"/>
              </a:rPr>
              <a:t> </a:t>
            </a:r>
            <a:r>
              <a:rPr sz="1650" b="1" spc="-10" dirty="0">
                <a:solidFill>
                  <a:srgbClr val="433728"/>
                </a:solidFill>
                <a:latin typeface="Times New Roman"/>
                <a:cs typeface="Times New Roman"/>
              </a:rPr>
              <a:t>Agricultural</a:t>
            </a:r>
            <a:r>
              <a:rPr sz="1650" b="1" spc="-35" dirty="0">
                <a:solidFill>
                  <a:srgbClr val="433728"/>
                </a:solidFill>
                <a:latin typeface="Times New Roman"/>
                <a:cs typeface="Times New Roman"/>
              </a:rPr>
              <a:t> </a:t>
            </a:r>
            <a:r>
              <a:rPr sz="1650" b="1" dirty="0">
                <a:solidFill>
                  <a:srgbClr val="433728"/>
                </a:solidFill>
                <a:latin typeface="Times New Roman"/>
                <a:cs typeface="Times New Roman"/>
              </a:rPr>
              <a:t>Business</a:t>
            </a:r>
            <a:r>
              <a:rPr sz="1650" b="1" spc="-35" dirty="0">
                <a:solidFill>
                  <a:srgbClr val="433728"/>
                </a:solidFill>
                <a:latin typeface="Times New Roman"/>
                <a:cs typeface="Times New Roman"/>
              </a:rPr>
              <a:t> </a:t>
            </a:r>
            <a:r>
              <a:rPr sz="1650" b="1" spc="-10" dirty="0">
                <a:solidFill>
                  <a:srgbClr val="433728"/>
                </a:solidFill>
                <a:latin typeface="Times New Roman"/>
                <a:cs typeface="Times New Roman"/>
              </a:rPr>
              <a:t>Management</a:t>
            </a:r>
            <a:endParaRPr sz="1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0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350" spc="10" dirty="0">
                <a:solidFill>
                  <a:srgbClr val="433728"/>
                </a:solidFill>
                <a:latin typeface="Tahoma"/>
                <a:cs typeface="Tahoma"/>
              </a:rPr>
              <a:t>Functional</a:t>
            </a:r>
            <a:r>
              <a:rPr sz="1350" spc="90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350" spc="10" dirty="0">
                <a:solidFill>
                  <a:srgbClr val="433728"/>
                </a:solidFill>
                <a:latin typeface="Tahoma"/>
                <a:cs typeface="Tahoma"/>
              </a:rPr>
              <a:t>Retail</a:t>
            </a:r>
            <a:r>
              <a:rPr sz="1350" spc="90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350" spc="45" dirty="0">
                <a:solidFill>
                  <a:srgbClr val="433728"/>
                </a:solidFill>
                <a:latin typeface="Tahoma"/>
                <a:cs typeface="Tahoma"/>
              </a:rPr>
              <a:t>Management</a:t>
            </a:r>
            <a:endParaRPr sz="1350">
              <a:latin typeface="Tahoma"/>
              <a:cs typeface="Tahoma"/>
            </a:endParaRPr>
          </a:p>
        </p:txBody>
      </p:sp>
      <p:sp>
        <p:nvSpPr>
          <p:cNvPr id="10242" name="AutoShape 2" descr="SNS Groups — Pioneering in Technology, Education, Innovatio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SNS Groups — Pioneering in Technology, Education, Innovatio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6" name="AutoShape 6" descr="SNS Groups — Pioneering in Technology, Education, Innovatio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8" name="AutoShape 8" descr="SNS Groups — Pioneering in Technology, Education, Innovatio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58400" y="174625"/>
            <a:ext cx="11430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203815" cy="6436995"/>
          </a:xfrm>
          <a:custGeom>
            <a:avLst/>
            <a:gdLst/>
            <a:ahLst/>
            <a:cxnLst/>
            <a:rect l="l" t="t" r="r" b="b"/>
            <a:pathLst>
              <a:path w="10203815" h="6436995">
                <a:moveTo>
                  <a:pt x="10203460" y="0"/>
                </a:moveTo>
                <a:lnTo>
                  <a:pt x="0" y="0"/>
                </a:lnTo>
                <a:lnTo>
                  <a:pt x="0" y="6436682"/>
                </a:lnTo>
                <a:lnTo>
                  <a:pt x="10203460" y="6436682"/>
                </a:lnTo>
                <a:lnTo>
                  <a:pt x="10203460" y="0"/>
                </a:lnTo>
                <a:close/>
              </a:path>
            </a:pathLst>
          </a:custGeom>
          <a:solidFill>
            <a:srgbClr val="FFFCF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03703" y="8568"/>
            <a:ext cx="3826297" cy="643668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/>
              <a:t>Assignments</a:t>
            </a:r>
            <a:r>
              <a:rPr spc="-110" dirty="0"/>
              <a:t> </a:t>
            </a:r>
            <a:r>
              <a:rPr spc="615" dirty="0"/>
              <a:t>h</a:t>
            </a:r>
            <a:r>
              <a:rPr spc="-110" dirty="0"/>
              <a:t> </a:t>
            </a:r>
            <a:r>
              <a:rPr spc="-10" dirty="0"/>
              <a:t>Reflection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22982" y="1254229"/>
            <a:ext cx="2360930" cy="1425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b="1" spc="-45" dirty="0">
                <a:solidFill>
                  <a:srgbClr val="433728"/>
                </a:solidFill>
                <a:latin typeface="Times New Roman"/>
                <a:cs typeface="Times New Roman"/>
              </a:rPr>
              <a:t>Take-</a:t>
            </a:r>
            <a:r>
              <a:rPr sz="1800" b="1" dirty="0">
                <a:solidFill>
                  <a:srgbClr val="433728"/>
                </a:solidFill>
                <a:latin typeface="Times New Roman"/>
                <a:cs typeface="Times New Roman"/>
              </a:rPr>
              <a:t>Home</a:t>
            </a:r>
            <a:r>
              <a:rPr sz="1800" b="1" spc="-75" dirty="0">
                <a:solidFill>
                  <a:srgbClr val="433728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433728"/>
                </a:solidFill>
                <a:latin typeface="Times New Roman"/>
                <a:cs typeface="Times New Roman"/>
              </a:rPr>
              <a:t>Assignment</a:t>
            </a:r>
            <a:endParaRPr sz="1800">
              <a:latin typeface="Times New Roman"/>
              <a:cs typeface="Times New Roman"/>
            </a:endParaRPr>
          </a:p>
          <a:p>
            <a:pPr marL="12700" marR="159385">
              <a:lnSpc>
                <a:spcPct val="133300"/>
              </a:lnSpc>
              <a:spcBef>
                <a:spcPts val="1175"/>
              </a:spcBef>
            </a:pPr>
            <a:r>
              <a:rPr sz="1200" spc="-110" dirty="0">
                <a:solidFill>
                  <a:srgbClr val="433728"/>
                </a:solidFill>
                <a:latin typeface="Arial Black"/>
                <a:cs typeface="Arial Black"/>
              </a:rPr>
              <a:t>Task:</a:t>
            </a:r>
            <a:r>
              <a:rPr sz="1200" spc="50" dirty="0">
                <a:solidFill>
                  <a:srgbClr val="433728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433728"/>
                </a:solidFill>
                <a:latin typeface="Tahoma"/>
                <a:cs typeface="Tahoma"/>
              </a:rPr>
              <a:t>Visit</a:t>
            </a:r>
            <a:r>
              <a:rPr sz="1200" spc="80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433728"/>
                </a:solidFill>
                <a:latin typeface="Tahoma"/>
                <a:cs typeface="Tahoma"/>
              </a:rPr>
              <a:t>two</a:t>
            </a:r>
            <a:r>
              <a:rPr sz="1200" spc="75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433728"/>
                </a:solidFill>
                <a:latin typeface="Tahoma"/>
                <a:cs typeface="Tahoma"/>
              </a:rPr>
              <a:t>different</a:t>
            </a:r>
            <a:r>
              <a:rPr sz="1200" spc="80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433728"/>
                </a:solidFill>
                <a:latin typeface="Tahoma"/>
                <a:cs typeface="Tahoma"/>
              </a:rPr>
              <a:t>retail </a:t>
            </a:r>
            <a:r>
              <a:rPr sz="1200" spc="10" dirty="0">
                <a:solidFill>
                  <a:srgbClr val="433728"/>
                </a:solidFill>
                <a:latin typeface="Tahoma"/>
                <a:cs typeface="Tahoma"/>
              </a:rPr>
              <a:t>formats</a:t>
            </a:r>
            <a:r>
              <a:rPr sz="1200" spc="140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200" spc="10" dirty="0">
                <a:solidFill>
                  <a:srgbClr val="433728"/>
                </a:solidFill>
                <a:latin typeface="Tahoma"/>
                <a:cs typeface="Tahoma"/>
              </a:rPr>
              <a:t>(traditional</a:t>
            </a:r>
            <a:r>
              <a:rPr sz="1200" spc="145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200" spc="10" dirty="0">
                <a:solidFill>
                  <a:srgbClr val="433728"/>
                </a:solidFill>
                <a:latin typeface="Tahoma"/>
                <a:cs typeface="Tahoma"/>
              </a:rPr>
              <a:t>kirana</a:t>
            </a:r>
            <a:r>
              <a:rPr sz="1200" spc="140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200" spc="30" dirty="0">
                <a:solidFill>
                  <a:srgbClr val="433728"/>
                </a:solidFill>
                <a:latin typeface="Tahoma"/>
                <a:cs typeface="Tahoma"/>
              </a:rPr>
              <a:t>and </a:t>
            </a:r>
            <a:r>
              <a:rPr sz="1200" spc="60" dirty="0">
                <a:solidFill>
                  <a:srgbClr val="433728"/>
                </a:solidFill>
                <a:latin typeface="Tahoma"/>
                <a:cs typeface="Tahoma"/>
              </a:rPr>
              <a:t>modern</a:t>
            </a:r>
            <a:r>
              <a:rPr sz="1200" spc="65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200" spc="10" dirty="0">
                <a:solidFill>
                  <a:srgbClr val="433728"/>
                </a:solidFill>
                <a:latin typeface="Tahoma"/>
                <a:cs typeface="Tahoma"/>
              </a:rPr>
              <a:t>supermarket)</a:t>
            </a:r>
            <a:r>
              <a:rPr sz="1200" spc="65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200" spc="10" dirty="0">
                <a:solidFill>
                  <a:srgbClr val="433728"/>
                </a:solidFill>
                <a:latin typeface="Tahoma"/>
                <a:cs typeface="Tahoma"/>
              </a:rPr>
              <a:t>in</a:t>
            </a:r>
            <a:r>
              <a:rPr sz="1200" spc="65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433728"/>
                </a:solidFill>
                <a:latin typeface="Tahoma"/>
                <a:cs typeface="Tahoma"/>
              </a:rPr>
              <a:t>your </a:t>
            </a:r>
            <a:r>
              <a:rPr sz="1200" spc="-10" dirty="0">
                <a:solidFill>
                  <a:srgbClr val="433728"/>
                </a:solidFill>
                <a:latin typeface="Tahoma"/>
                <a:cs typeface="Tahoma"/>
              </a:rPr>
              <a:t>locality.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61190" y="3324627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28891" y="0"/>
                </a:moveTo>
                <a:lnTo>
                  <a:pt x="22125" y="0"/>
                </a:lnTo>
                <a:lnTo>
                  <a:pt x="18870" y="646"/>
                </a:lnTo>
                <a:lnTo>
                  <a:pt x="0" y="22118"/>
                </a:lnTo>
                <a:lnTo>
                  <a:pt x="0" y="28887"/>
                </a:lnTo>
                <a:lnTo>
                  <a:pt x="22125" y="51017"/>
                </a:lnTo>
                <a:lnTo>
                  <a:pt x="28891" y="51017"/>
                </a:lnTo>
                <a:lnTo>
                  <a:pt x="51017" y="28887"/>
                </a:lnTo>
                <a:lnTo>
                  <a:pt x="51017" y="25508"/>
                </a:lnTo>
                <a:lnTo>
                  <a:pt x="51017" y="22118"/>
                </a:lnTo>
                <a:lnTo>
                  <a:pt x="32146" y="646"/>
                </a:lnTo>
                <a:lnTo>
                  <a:pt x="28891" y="0"/>
                </a:lnTo>
                <a:close/>
              </a:path>
            </a:pathLst>
          </a:custGeom>
          <a:solidFill>
            <a:srgbClr val="4337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1190" y="3622228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28891" y="0"/>
                </a:moveTo>
                <a:lnTo>
                  <a:pt x="22125" y="0"/>
                </a:lnTo>
                <a:lnTo>
                  <a:pt x="18870" y="646"/>
                </a:lnTo>
                <a:lnTo>
                  <a:pt x="0" y="22118"/>
                </a:lnTo>
                <a:lnTo>
                  <a:pt x="0" y="28887"/>
                </a:lnTo>
                <a:lnTo>
                  <a:pt x="22125" y="51017"/>
                </a:lnTo>
                <a:lnTo>
                  <a:pt x="28891" y="51017"/>
                </a:lnTo>
                <a:lnTo>
                  <a:pt x="51017" y="28887"/>
                </a:lnTo>
                <a:lnTo>
                  <a:pt x="51017" y="25508"/>
                </a:lnTo>
                <a:lnTo>
                  <a:pt x="51017" y="22118"/>
                </a:lnTo>
                <a:lnTo>
                  <a:pt x="32146" y="646"/>
                </a:lnTo>
                <a:lnTo>
                  <a:pt x="28891" y="0"/>
                </a:lnTo>
                <a:close/>
              </a:path>
            </a:pathLst>
          </a:custGeom>
          <a:solidFill>
            <a:srgbClr val="4337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1190" y="3919829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28891" y="0"/>
                </a:moveTo>
                <a:lnTo>
                  <a:pt x="22125" y="0"/>
                </a:lnTo>
                <a:lnTo>
                  <a:pt x="18870" y="646"/>
                </a:lnTo>
                <a:lnTo>
                  <a:pt x="0" y="22118"/>
                </a:lnTo>
                <a:lnTo>
                  <a:pt x="0" y="28887"/>
                </a:lnTo>
                <a:lnTo>
                  <a:pt x="22125" y="51017"/>
                </a:lnTo>
                <a:lnTo>
                  <a:pt x="28891" y="51017"/>
                </a:lnTo>
                <a:lnTo>
                  <a:pt x="51017" y="28887"/>
                </a:lnTo>
                <a:lnTo>
                  <a:pt x="51017" y="25508"/>
                </a:lnTo>
                <a:lnTo>
                  <a:pt x="51017" y="22118"/>
                </a:lnTo>
                <a:lnTo>
                  <a:pt x="32146" y="646"/>
                </a:lnTo>
                <a:lnTo>
                  <a:pt x="28891" y="0"/>
                </a:lnTo>
                <a:close/>
              </a:path>
            </a:pathLst>
          </a:custGeom>
          <a:solidFill>
            <a:srgbClr val="4337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1190" y="4464013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28891" y="0"/>
                </a:moveTo>
                <a:lnTo>
                  <a:pt x="22125" y="0"/>
                </a:lnTo>
                <a:lnTo>
                  <a:pt x="18870" y="646"/>
                </a:lnTo>
                <a:lnTo>
                  <a:pt x="0" y="22118"/>
                </a:lnTo>
                <a:lnTo>
                  <a:pt x="0" y="28887"/>
                </a:lnTo>
                <a:lnTo>
                  <a:pt x="22125" y="51017"/>
                </a:lnTo>
                <a:lnTo>
                  <a:pt x="28891" y="51017"/>
                </a:lnTo>
                <a:lnTo>
                  <a:pt x="51017" y="28887"/>
                </a:lnTo>
                <a:lnTo>
                  <a:pt x="51017" y="25508"/>
                </a:lnTo>
                <a:lnTo>
                  <a:pt x="51017" y="22118"/>
                </a:lnTo>
                <a:lnTo>
                  <a:pt x="32146" y="646"/>
                </a:lnTo>
                <a:lnTo>
                  <a:pt x="28891" y="0"/>
                </a:lnTo>
                <a:close/>
              </a:path>
            </a:pathLst>
          </a:custGeom>
          <a:solidFill>
            <a:srgbClr val="4337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22982" y="2852771"/>
            <a:ext cx="2385695" cy="17316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spc="-10" dirty="0">
                <a:solidFill>
                  <a:srgbClr val="433728"/>
                </a:solidFill>
                <a:latin typeface="Arial Black"/>
                <a:cs typeface="Arial Black"/>
              </a:rPr>
              <a:t>Analyse:</a:t>
            </a:r>
            <a:endParaRPr sz="1200">
              <a:latin typeface="Arial Black"/>
              <a:cs typeface="Arial Black"/>
            </a:endParaRPr>
          </a:p>
          <a:p>
            <a:pPr marL="257175" marR="211454">
              <a:lnSpc>
                <a:spcPct val="162700"/>
              </a:lnSpc>
              <a:spcBef>
                <a:spcPts val="670"/>
              </a:spcBef>
            </a:pPr>
            <a:r>
              <a:rPr sz="1200" spc="20" dirty="0">
                <a:solidFill>
                  <a:srgbClr val="433728"/>
                </a:solidFill>
                <a:latin typeface="Tahoma"/>
                <a:cs typeface="Tahoma"/>
              </a:rPr>
              <a:t>Distribution</a:t>
            </a:r>
            <a:r>
              <a:rPr sz="1200" spc="140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200" spc="20" dirty="0">
                <a:solidFill>
                  <a:srgbClr val="433728"/>
                </a:solidFill>
                <a:latin typeface="Tahoma"/>
                <a:cs typeface="Tahoma"/>
              </a:rPr>
              <a:t>channels</a:t>
            </a:r>
            <a:r>
              <a:rPr sz="1200" spc="145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200" spc="30" dirty="0">
                <a:solidFill>
                  <a:srgbClr val="433728"/>
                </a:solidFill>
                <a:latin typeface="Tahoma"/>
                <a:cs typeface="Tahoma"/>
              </a:rPr>
              <a:t>used </a:t>
            </a:r>
            <a:r>
              <a:rPr sz="1200" spc="45" dirty="0">
                <a:solidFill>
                  <a:srgbClr val="433728"/>
                </a:solidFill>
                <a:latin typeface="Tahoma"/>
                <a:cs typeface="Tahoma"/>
              </a:rPr>
              <a:t>Product</a:t>
            </a:r>
            <a:r>
              <a:rPr sz="1200" spc="60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200" spc="10" dirty="0">
                <a:solidFill>
                  <a:srgbClr val="433728"/>
                </a:solidFill>
                <a:latin typeface="Tahoma"/>
                <a:cs typeface="Tahoma"/>
              </a:rPr>
              <a:t>sourcing</a:t>
            </a:r>
            <a:r>
              <a:rPr sz="1200" spc="60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200" spc="45" dirty="0">
                <a:solidFill>
                  <a:srgbClr val="433728"/>
                </a:solidFill>
                <a:latin typeface="Tahoma"/>
                <a:cs typeface="Tahoma"/>
              </a:rPr>
              <a:t>methods</a:t>
            </a:r>
            <a:endParaRPr sz="1200">
              <a:latin typeface="Tahoma"/>
              <a:cs typeface="Tahoma"/>
            </a:endParaRPr>
          </a:p>
          <a:p>
            <a:pPr marL="257175" marR="450850">
              <a:lnSpc>
                <a:spcPct val="134800"/>
              </a:lnSpc>
              <a:spcBef>
                <a:spcPts val="400"/>
              </a:spcBef>
            </a:pPr>
            <a:r>
              <a:rPr sz="1200" dirty="0">
                <a:solidFill>
                  <a:srgbClr val="433728"/>
                </a:solidFill>
                <a:latin typeface="Tahoma"/>
                <a:cs typeface="Tahoma"/>
              </a:rPr>
              <a:t>Inventory</a:t>
            </a:r>
            <a:r>
              <a:rPr sz="1200" spc="140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433728"/>
                </a:solidFill>
                <a:latin typeface="Tahoma"/>
                <a:cs typeface="Tahoma"/>
              </a:rPr>
              <a:t>management practices</a:t>
            </a:r>
            <a:endParaRPr sz="1200">
              <a:latin typeface="Tahoma"/>
              <a:cs typeface="Tahoma"/>
            </a:endParaRPr>
          </a:p>
          <a:p>
            <a:pPr marL="257175">
              <a:lnSpc>
                <a:spcPct val="100000"/>
              </a:lnSpc>
              <a:spcBef>
                <a:spcPts val="905"/>
              </a:spcBef>
            </a:pPr>
            <a:r>
              <a:rPr sz="1200" spc="50" dirty="0">
                <a:solidFill>
                  <a:srgbClr val="433728"/>
                </a:solidFill>
                <a:latin typeface="Tahoma"/>
                <a:cs typeface="Tahoma"/>
              </a:rPr>
              <a:t>Customer</a:t>
            </a:r>
            <a:r>
              <a:rPr sz="1200" spc="45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433728"/>
                </a:solidFill>
                <a:latin typeface="Tahoma"/>
                <a:cs typeface="Tahoma"/>
              </a:rPr>
              <a:t>service</a:t>
            </a:r>
            <a:r>
              <a:rPr sz="1200" spc="50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433728"/>
                </a:solidFill>
                <a:latin typeface="Tahoma"/>
                <a:cs typeface="Tahoma"/>
              </a:rPr>
              <a:t>approaches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2981" y="4694496"/>
            <a:ext cx="2426335" cy="765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4800"/>
              </a:lnSpc>
              <a:spcBef>
                <a:spcPts val="100"/>
              </a:spcBef>
            </a:pPr>
            <a:r>
              <a:rPr sz="1200" spc="-65" dirty="0">
                <a:solidFill>
                  <a:srgbClr val="433728"/>
                </a:solidFill>
                <a:latin typeface="Arial Black"/>
                <a:cs typeface="Arial Black"/>
              </a:rPr>
              <a:t>Deliverable:</a:t>
            </a:r>
            <a:r>
              <a:rPr sz="1200" spc="155" dirty="0">
                <a:solidFill>
                  <a:srgbClr val="433728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433728"/>
                </a:solidFill>
                <a:latin typeface="Tahoma"/>
                <a:cs typeface="Tahoma"/>
              </a:rPr>
              <a:t>500-</a:t>
            </a:r>
            <a:r>
              <a:rPr sz="1200" spc="-20" dirty="0">
                <a:solidFill>
                  <a:srgbClr val="433728"/>
                </a:solidFill>
                <a:latin typeface="Tahoma"/>
                <a:cs typeface="Tahoma"/>
              </a:rPr>
              <a:t>word </a:t>
            </a:r>
            <a:r>
              <a:rPr sz="1200" spc="20" dirty="0">
                <a:solidFill>
                  <a:srgbClr val="433728"/>
                </a:solidFill>
                <a:latin typeface="Tahoma"/>
                <a:cs typeface="Tahoma"/>
              </a:rPr>
              <a:t>comparative</a:t>
            </a:r>
            <a:r>
              <a:rPr sz="1200" spc="120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200" spc="20" dirty="0">
                <a:solidFill>
                  <a:srgbClr val="433728"/>
                </a:solidFill>
                <a:latin typeface="Tahoma"/>
                <a:cs typeface="Tahoma"/>
              </a:rPr>
              <a:t>analysis</a:t>
            </a:r>
            <a:r>
              <a:rPr sz="1200" spc="125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200" spc="20" dirty="0">
                <a:solidFill>
                  <a:srgbClr val="433728"/>
                </a:solidFill>
                <a:latin typeface="Tahoma"/>
                <a:cs typeface="Tahoma"/>
              </a:rPr>
              <a:t>report</a:t>
            </a:r>
            <a:r>
              <a:rPr sz="1200" spc="120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433728"/>
                </a:solidFill>
                <a:latin typeface="Tahoma"/>
                <a:cs typeface="Tahoma"/>
              </a:rPr>
              <a:t>(Due: </a:t>
            </a:r>
            <a:r>
              <a:rPr sz="1200" dirty="0">
                <a:solidFill>
                  <a:srgbClr val="433728"/>
                </a:solidFill>
                <a:latin typeface="Tahoma"/>
                <a:cs typeface="Tahoma"/>
              </a:rPr>
              <a:t>Next</a:t>
            </a:r>
            <a:r>
              <a:rPr sz="1200" spc="114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433728"/>
                </a:solidFill>
                <a:latin typeface="Tahoma"/>
                <a:cs typeface="Tahoma"/>
              </a:rPr>
              <a:t>session)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409656" y="2831460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5" h="51435">
                <a:moveTo>
                  <a:pt x="28887" y="0"/>
                </a:moveTo>
                <a:lnTo>
                  <a:pt x="22130" y="0"/>
                </a:lnTo>
                <a:lnTo>
                  <a:pt x="18865" y="646"/>
                </a:lnTo>
                <a:lnTo>
                  <a:pt x="0" y="22118"/>
                </a:lnTo>
                <a:lnTo>
                  <a:pt x="0" y="28887"/>
                </a:lnTo>
                <a:lnTo>
                  <a:pt x="22130" y="51017"/>
                </a:lnTo>
                <a:lnTo>
                  <a:pt x="28887" y="51017"/>
                </a:lnTo>
                <a:lnTo>
                  <a:pt x="51017" y="28887"/>
                </a:lnTo>
                <a:lnTo>
                  <a:pt x="51017" y="25508"/>
                </a:lnTo>
                <a:lnTo>
                  <a:pt x="51017" y="22118"/>
                </a:lnTo>
                <a:lnTo>
                  <a:pt x="32152" y="646"/>
                </a:lnTo>
                <a:lnTo>
                  <a:pt x="28887" y="0"/>
                </a:lnTo>
                <a:close/>
              </a:path>
            </a:pathLst>
          </a:custGeom>
          <a:solidFill>
            <a:srgbClr val="4337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09656" y="3129061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5" h="51435">
                <a:moveTo>
                  <a:pt x="28887" y="0"/>
                </a:moveTo>
                <a:lnTo>
                  <a:pt x="22130" y="0"/>
                </a:lnTo>
                <a:lnTo>
                  <a:pt x="18865" y="646"/>
                </a:lnTo>
                <a:lnTo>
                  <a:pt x="0" y="22118"/>
                </a:lnTo>
                <a:lnTo>
                  <a:pt x="0" y="28887"/>
                </a:lnTo>
                <a:lnTo>
                  <a:pt x="22130" y="51017"/>
                </a:lnTo>
                <a:lnTo>
                  <a:pt x="28887" y="51017"/>
                </a:lnTo>
                <a:lnTo>
                  <a:pt x="51017" y="28887"/>
                </a:lnTo>
                <a:lnTo>
                  <a:pt x="51017" y="25508"/>
                </a:lnTo>
                <a:lnTo>
                  <a:pt x="51017" y="22118"/>
                </a:lnTo>
                <a:lnTo>
                  <a:pt x="32152" y="646"/>
                </a:lnTo>
                <a:lnTo>
                  <a:pt x="28887" y="0"/>
                </a:lnTo>
                <a:close/>
              </a:path>
            </a:pathLst>
          </a:custGeom>
          <a:solidFill>
            <a:srgbClr val="4337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09656" y="3673245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5" h="51435">
                <a:moveTo>
                  <a:pt x="28887" y="0"/>
                </a:moveTo>
                <a:lnTo>
                  <a:pt x="22130" y="0"/>
                </a:lnTo>
                <a:lnTo>
                  <a:pt x="18865" y="646"/>
                </a:lnTo>
                <a:lnTo>
                  <a:pt x="0" y="22118"/>
                </a:lnTo>
                <a:lnTo>
                  <a:pt x="0" y="28887"/>
                </a:lnTo>
                <a:lnTo>
                  <a:pt x="22130" y="51017"/>
                </a:lnTo>
                <a:lnTo>
                  <a:pt x="28887" y="51017"/>
                </a:lnTo>
                <a:lnTo>
                  <a:pt x="51017" y="28887"/>
                </a:lnTo>
                <a:lnTo>
                  <a:pt x="51017" y="25508"/>
                </a:lnTo>
                <a:lnTo>
                  <a:pt x="51017" y="22118"/>
                </a:lnTo>
                <a:lnTo>
                  <a:pt x="32152" y="646"/>
                </a:lnTo>
                <a:lnTo>
                  <a:pt x="28887" y="0"/>
                </a:lnTo>
                <a:close/>
              </a:path>
            </a:pathLst>
          </a:custGeom>
          <a:solidFill>
            <a:srgbClr val="4337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371050" y="1254229"/>
            <a:ext cx="2459990" cy="3415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b="1" spc="-30" dirty="0">
                <a:solidFill>
                  <a:srgbClr val="433728"/>
                </a:solidFill>
                <a:latin typeface="Times New Roman"/>
                <a:cs typeface="Times New Roman"/>
              </a:rPr>
              <a:t>Final</a:t>
            </a:r>
            <a:r>
              <a:rPr sz="1800" b="1" spc="-80" dirty="0">
                <a:solidFill>
                  <a:srgbClr val="433728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433728"/>
                </a:solidFill>
                <a:latin typeface="Times New Roman"/>
                <a:cs typeface="Times New Roman"/>
              </a:rPr>
              <a:t>Reflection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55"/>
              </a:spcBef>
            </a:pPr>
            <a:r>
              <a:rPr sz="1200" spc="-45" dirty="0">
                <a:solidFill>
                  <a:srgbClr val="433728"/>
                </a:solidFill>
                <a:latin typeface="Arial Black"/>
                <a:cs typeface="Arial Black"/>
              </a:rPr>
              <a:t>Duration:</a:t>
            </a:r>
            <a:r>
              <a:rPr sz="1200" spc="-35" dirty="0">
                <a:solidFill>
                  <a:srgbClr val="433728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433728"/>
                </a:solidFill>
                <a:latin typeface="Tahoma"/>
                <a:cs typeface="Tahoma"/>
              </a:rPr>
              <a:t>2</a:t>
            </a:r>
            <a:r>
              <a:rPr sz="1200" spc="-15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433728"/>
                </a:solidFill>
                <a:latin typeface="Tahoma"/>
                <a:cs typeface="Tahoma"/>
              </a:rPr>
              <a:t>minutes</a:t>
            </a:r>
            <a:endParaRPr sz="1200">
              <a:latin typeface="Tahoma"/>
              <a:cs typeface="Tahoma"/>
            </a:endParaRPr>
          </a:p>
          <a:p>
            <a:pPr marL="12700" marR="518795">
              <a:lnSpc>
                <a:spcPct val="130200"/>
              </a:lnSpc>
              <a:spcBef>
                <a:spcPts val="1140"/>
              </a:spcBef>
            </a:pPr>
            <a:r>
              <a:rPr sz="1200" dirty="0">
                <a:solidFill>
                  <a:srgbClr val="433728"/>
                </a:solidFill>
                <a:latin typeface="Tahoma"/>
                <a:cs typeface="Tahoma"/>
              </a:rPr>
              <a:t>Think</a:t>
            </a:r>
            <a:r>
              <a:rPr sz="1200" spc="55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433728"/>
                </a:solidFill>
                <a:latin typeface="Tahoma"/>
                <a:cs typeface="Tahoma"/>
              </a:rPr>
              <a:t>quietly</a:t>
            </a:r>
            <a:r>
              <a:rPr sz="1200" spc="60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433728"/>
                </a:solidFill>
                <a:latin typeface="Tahoma"/>
                <a:cs typeface="Tahoma"/>
              </a:rPr>
              <a:t>about</a:t>
            </a:r>
            <a:r>
              <a:rPr sz="1200" spc="60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433728"/>
                </a:solidFill>
                <a:latin typeface="Tahoma"/>
                <a:cs typeface="Tahoma"/>
              </a:rPr>
              <a:t>today's session: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1200">
              <a:latin typeface="Tahoma"/>
              <a:cs typeface="Tahoma"/>
            </a:endParaRPr>
          </a:p>
          <a:p>
            <a:pPr marL="257175">
              <a:lnSpc>
                <a:spcPct val="100000"/>
              </a:lnSpc>
            </a:pPr>
            <a:r>
              <a:rPr sz="1200" dirty="0">
                <a:solidFill>
                  <a:srgbClr val="433728"/>
                </a:solidFill>
                <a:latin typeface="Tahoma"/>
                <a:cs typeface="Tahoma"/>
              </a:rPr>
              <a:t>What</a:t>
            </a:r>
            <a:r>
              <a:rPr sz="1200" spc="80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433728"/>
                </a:solidFill>
                <a:latin typeface="Tahoma"/>
                <a:cs typeface="Tahoma"/>
              </a:rPr>
              <a:t>was</a:t>
            </a:r>
            <a:r>
              <a:rPr sz="1200" spc="85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433728"/>
                </a:solidFill>
                <a:latin typeface="Tahoma"/>
                <a:cs typeface="Tahoma"/>
              </a:rPr>
              <a:t>your</a:t>
            </a:r>
            <a:r>
              <a:rPr sz="1200" spc="85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433728"/>
                </a:solidFill>
                <a:latin typeface="Tahoma"/>
                <a:cs typeface="Tahoma"/>
              </a:rPr>
              <a:t>biggest</a:t>
            </a:r>
            <a:r>
              <a:rPr sz="1200" spc="85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433728"/>
                </a:solidFill>
                <a:latin typeface="Tahoma"/>
                <a:cs typeface="Tahoma"/>
              </a:rPr>
              <a:t>insight?</a:t>
            </a:r>
            <a:endParaRPr sz="1200">
              <a:latin typeface="Tahoma"/>
              <a:cs typeface="Tahoma"/>
            </a:endParaRPr>
          </a:p>
          <a:p>
            <a:pPr marL="257175" marR="567055">
              <a:lnSpc>
                <a:spcPct val="134800"/>
              </a:lnSpc>
              <a:spcBef>
                <a:spcPts val="405"/>
              </a:spcBef>
            </a:pPr>
            <a:r>
              <a:rPr sz="1200" spc="60" dirty="0">
                <a:solidFill>
                  <a:srgbClr val="433728"/>
                </a:solidFill>
                <a:latin typeface="Tahoma"/>
                <a:cs typeface="Tahoma"/>
              </a:rPr>
              <a:t>How</a:t>
            </a:r>
            <a:r>
              <a:rPr sz="1200" spc="50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433728"/>
                </a:solidFill>
                <a:latin typeface="Tahoma"/>
                <a:cs typeface="Tahoma"/>
              </a:rPr>
              <a:t>will</a:t>
            </a:r>
            <a:r>
              <a:rPr sz="1200" spc="50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433728"/>
                </a:solidFill>
                <a:latin typeface="Tahoma"/>
                <a:cs typeface="Tahoma"/>
              </a:rPr>
              <a:t>you</a:t>
            </a:r>
            <a:r>
              <a:rPr sz="1200" spc="50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433728"/>
                </a:solidFill>
                <a:latin typeface="Tahoma"/>
                <a:cs typeface="Tahoma"/>
              </a:rPr>
              <a:t>apply</a:t>
            </a:r>
            <a:r>
              <a:rPr sz="1200" spc="50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433728"/>
                </a:solidFill>
                <a:latin typeface="Tahoma"/>
                <a:cs typeface="Tahoma"/>
              </a:rPr>
              <a:t>this </a:t>
            </a:r>
            <a:r>
              <a:rPr sz="1200" spc="-10" dirty="0">
                <a:solidFill>
                  <a:srgbClr val="433728"/>
                </a:solidFill>
                <a:latin typeface="Tahoma"/>
                <a:cs typeface="Tahoma"/>
              </a:rPr>
              <a:t>knowledge?</a:t>
            </a:r>
            <a:endParaRPr sz="1200">
              <a:latin typeface="Tahoma"/>
              <a:cs typeface="Tahoma"/>
            </a:endParaRPr>
          </a:p>
          <a:p>
            <a:pPr marL="257175" marR="533400">
              <a:lnSpc>
                <a:spcPct val="134800"/>
              </a:lnSpc>
              <a:spcBef>
                <a:spcPts val="400"/>
              </a:spcBef>
            </a:pPr>
            <a:r>
              <a:rPr sz="1200" spc="20" dirty="0">
                <a:solidFill>
                  <a:srgbClr val="433728"/>
                </a:solidFill>
                <a:latin typeface="Tahoma"/>
                <a:cs typeface="Tahoma"/>
              </a:rPr>
              <a:t>What</a:t>
            </a:r>
            <a:r>
              <a:rPr sz="1200" spc="65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200" spc="20" dirty="0">
                <a:solidFill>
                  <a:srgbClr val="433728"/>
                </a:solidFill>
                <a:latin typeface="Tahoma"/>
                <a:cs typeface="Tahoma"/>
              </a:rPr>
              <a:t>questions</a:t>
            </a:r>
            <a:r>
              <a:rPr sz="1200" spc="70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433728"/>
                </a:solidFill>
                <a:latin typeface="Tahoma"/>
                <a:cs typeface="Tahoma"/>
              </a:rPr>
              <a:t>remain unanswered?</a:t>
            </a:r>
            <a:endParaRPr sz="1200">
              <a:latin typeface="Tahoma"/>
              <a:cs typeface="Tahoma"/>
            </a:endParaRPr>
          </a:p>
          <a:p>
            <a:pPr marL="12700" marR="101600">
              <a:lnSpc>
                <a:spcPct val="134800"/>
              </a:lnSpc>
              <a:spcBef>
                <a:spcPts val="1075"/>
              </a:spcBef>
            </a:pPr>
            <a:r>
              <a:rPr sz="1200" spc="-80" dirty="0">
                <a:solidFill>
                  <a:srgbClr val="433728"/>
                </a:solidFill>
                <a:latin typeface="Arial Black"/>
                <a:cs typeface="Arial Black"/>
              </a:rPr>
              <a:t>Share:</a:t>
            </a:r>
            <a:r>
              <a:rPr sz="1200" spc="105" dirty="0">
                <a:solidFill>
                  <a:srgbClr val="433728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433728"/>
                </a:solidFill>
                <a:latin typeface="Tahoma"/>
                <a:cs typeface="Tahoma"/>
              </a:rPr>
              <a:t>Volunteers</a:t>
            </a:r>
            <a:r>
              <a:rPr sz="1200" spc="130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433728"/>
                </a:solidFill>
                <a:latin typeface="Tahoma"/>
                <a:cs typeface="Tahoma"/>
              </a:rPr>
              <a:t>can</a:t>
            </a:r>
            <a:r>
              <a:rPr sz="1200" spc="130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433728"/>
                </a:solidFill>
                <a:latin typeface="Tahoma"/>
                <a:cs typeface="Tahoma"/>
              </a:rPr>
              <a:t>share</a:t>
            </a:r>
            <a:r>
              <a:rPr sz="1200" spc="130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200" spc="30" dirty="0">
                <a:solidFill>
                  <a:srgbClr val="433728"/>
                </a:solidFill>
                <a:latin typeface="Tahoma"/>
                <a:cs typeface="Tahoma"/>
              </a:rPr>
              <a:t>one </a:t>
            </a:r>
            <a:r>
              <a:rPr sz="1200" dirty="0">
                <a:solidFill>
                  <a:srgbClr val="433728"/>
                </a:solidFill>
                <a:latin typeface="Tahoma"/>
                <a:cs typeface="Tahoma"/>
              </a:rPr>
              <a:t>key</a:t>
            </a:r>
            <a:r>
              <a:rPr sz="1200" spc="80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433728"/>
                </a:solidFill>
                <a:latin typeface="Tahoma"/>
                <a:cs typeface="Tahoma"/>
              </a:rPr>
              <a:t>takeaway</a:t>
            </a:r>
            <a:r>
              <a:rPr sz="1200" spc="80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433728"/>
                </a:solidFill>
                <a:latin typeface="Tahoma"/>
                <a:cs typeface="Tahoma"/>
              </a:rPr>
              <a:t>with</a:t>
            </a:r>
            <a:r>
              <a:rPr sz="1200" spc="80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433728"/>
                </a:solidFill>
                <a:latin typeface="Tahoma"/>
                <a:cs typeface="Tahoma"/>
              </a:rPr>
              <a:t>the</a:t>
            </a:r>
            <a:r>
              <a:rPr sz="1200" spc="85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433728"/>
                </a:solidFill>
                <a:latin typeface="Tahoma"/>
                <a:cs typeface="Tahoma"/>
              </a:rPr>
              <a:t>class.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00629" y="4813536"/>
            <a:ext cx="2045970" cy="100330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>
              <a:lnSpc>
                <a:spcPct val="133300"/>
              </a:lnSpc>
              <a:spcBef>
                <a:spcPts val="120"/>
              </a:spcBef>
            </a:pPr>
            <a:r>
              <a:rPr sz="1200" dirty="0">
                <a:solidFill>
                  <a:srgbClr val="433728"/>
                </a:solidFill>
                <a:latin typeface="Tahoma"/>
                <a:cs typeface="Tahoma"/>
              </a:rPr>
              <a:t>Thank</a:t>
            </a:r>
            <a:r>
              <a:rPr sz="1200" spc="75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433728"/>
                </a:solidFill>
                <a:latin typeface="Tahoma"/>
                <a:cs typeface="Tahoma"/>
              </a:rPr>
              <a:t>you</a:t>
            </a:r>
            <a:r>
              <a:rPr sz="1200" spc="85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433728"/>
                </a:solidFill>
                <a:latin typeface="Tahoma"/>
                <a:cs typeface="Tahoma"/>
              </a:rPr>
              <a:t>for</a:t>
            </a:r>
            <a:r>
              <a:rPr sz="1200" spc="85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433728"/>
                </a:solidFill>
                <a:latin typeface="Tahoma"/>
                <a:cs typeface="Tahoma"/>
              </a:rPr>
              <a:t>your</a:t>
            </a:r>
            <a:r>
              <a:rPr sz="1200" spc="90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433728"/>
                </a:solidFill>
                <a:latin typeface="Tahoma"/>
                <a:cs typeface="Tahoma"/>
              </a:rPr>
              <a:t>active </a:t>
            </a:r>
            <a:r>
              <a:rPr sz="1200" spc="10" dirty="0">
                <a:solidFill>
                  <a:srgbClr val="433728"/>
                </a:solidFill>
                <a:latin typeface="Tahoma"/>
                <a:cs typeface="Tahoma"/>
              </a:rPr>
              <a:t>participation!</a:t>
            </a:r>
            <a:r>
              <a:rPr sz="1200" spc="210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433728"/>
                </a:solidFill>
                <a:latin typeface="Tahoma"/>
                <a:cs typeface="Tahoma"/>
              </a:rPr>
              <a:t>Your </a:t>
            </a:r>
            <a:r>
              <a:rPr sz="1200" spc="10" dirty="0">
                <a:solidFill>
                  <a:srgbClr val="433728"/>
                </a:solidFill>
                <a:latin typeface="Tahoma"/>
                <a:cs typeface="Tahoma"/>
              </a:rPr>
              <a:t>engagement</a:t>
            </a:r>
            <a:r>
              <a:rPr sz="1200" spc="155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200" spc="10" dirty="0">
                <a:solidFill>
                  <a:srgbClr val="433728"/>
                </a:solidFill>
                <a:latin typeface="Tahoma"/>
                <a:cs typeface="Tahoma"/>
              </a:rPr>
              <a:t>makes</a:t>
            </a:r>
            <a:r>
              <a:rPr sz="1200" spc="155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433728"/>
                </a:solidFill>
                <a:latin typeface="Tahoma"/>
                <a:cs typeface="Tahoma"/>
              </a:rPr>
              <a:t>learning meaningful.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384147" y="4863648"/>
            <a:ext cx="17145" cy="977900"/>
          </a:xfrm>
          <a:custGeom>
            <a:avLst/>
            <a:gdLst/>
            <a:ahLst/>
            <a:cxnLst/>
            <a:rect l="l" t="t" r="r" b="b"/>
            <a:pathLst>
              <a:path w="17145" h="977900">
                <a:moveTo>
                  <a:pt x="17005" y="0"/>
                </a:moveTo>
                <a:lnTo>
                  <a:pt x="0" y="0"/>
                </a:lnTo>
                <a:lnTo>
                  <a:pt x="0" y="977831"/>
                </a:lnTo>
                <a:lnTo>
                  <a:pt x="17005" y="977831"/>
                </a:lnTo>
                <a:lnTo>
                  <a:pt x="17005" y="0"/>
                </a:lnTo>
                <a:close/>
              </a:path>
            </a:pathLst>
          </a:custGeom>
          <a:solidFill>
            <a:srgbClr val="825E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87000" y="250825"/>
            <a:ext cx="11430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0074" y="1457324"/>
            <a:ext cx="1666875" cy="323850"/>
            <a:chOff x="600074" y="1457324"/>
            <a:chExt cx="1666875" cy="323850"/>
          </a:xfrm>
        </p:grpSpPr>
        <p:sp>
          <p:nvSpPr>
            <p:cNvPr id="3" name="object 3"/>
            <p:cNvSpPr/>
            <p:nvPr/>
          </p:nvSpPr>
          <p:spPr>
            <a:xfrm>
              <a:off x="600074" y="1457324"/>
              <a:ext cx="1666875" cy="323850"/>
            </a:xfrm>
            <a:custGeom>
              <a:avLst/>
              <a:gdLst/>
              <a:ahLst/>
              <a:cxnLst/>
              <a:rect l="l" t="t" r="r" b="b"/>
              <a:pathLst>
                <a:path w="1666875" h="323850">
                  <a:moveTo>
                    <a:pt x="1625234" y="323849"/>
                  </a:moveTo>
                  <a:lnTo>
                    <a:pt x="41639" y="323849"/>
                  </a:lnTo>
                  <a:lnTo>
                    <a:pt x="35516" y="322631"/>
                  </a:lnTo>
                  <a:lnTo>
                    <a:pt x="1218" y="288333"/>
                  </a:lnTo>
                  <a:lnTo>
                    <a:pt x="0" y="282209"/>
                  </a:lnTo>
                  <a:lnTo>
                    <a:pt x="0" y="275844"/>
                  </a:lnTo>
                  <a:lnTo>
                    <a:pt x="0" y="41639"/>
                  </a:lnTo>
                  <a:lnTo>
                    <a:pt x="23753" y="6090"/>
                  </a:lnTo>
                  <a:lnTo>
                    <a:pt x="41639" y="0"/>
                  </a:lnTo>
                  <a:lnTo>
                    <a:pt x="1625234" y="0"/>
                  </a:lnTo>
                  <a:lnTo>
                    <a:pt x="1660784" y="23753"/>
                  </a:lnTo>
                  <a:lnTo>
                    <a:pt x="1666874" y="41639"/>
                  </a:lnTo>
                  <a:lnTo>
                    <a:pt x="1666874" y="282209"/>
                  </a:lnTo>
                  <a:lnTo>
                    <a:pt x="1643121" y="317759"/>
                  </a:lnTo>
                  <a:lnTo>
                    <a:pt x="1631358" y="322631"/>
                  </a:lnTo>
                  <a:lnTo>
                    <a:pt x="1625234" y="323849"/>
                  </a:lnTo>
                  <a:close/>
                </a:path>
              </a:pathLst>
            </a:custGeom>
            <a:solidFill>
              <a:srgbClr val="EBE2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5190" y="1549539"/>
              <a:ext cx="116389" cy="143144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895746" y="1526539"/>
            <a:ext cx="1282700" cy="190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dirty="0">
                <a:solidFill>
                  <a:srgbClr val="443728"/>
                </a:solidFill>
                <a:latin typeface="Tahoma"/>
                <a:cs typeface="Tahoma"/>
              </a:rPr>
              <a:t>SESSION</a:t>
            </a:r>
            <a:r>
              <a:rPr sz="1050" spc="50" dirty="0">
                <a:solidFill>
                  <a:srgbClr val="443728"/>
                </a:solidFill>
                <a:latin typeface="Tahoma"/>
                <a:cs typeface="Tahoma"/>
              </a:rPr>
              <a:t> </a:t>
            </a:r>
            <a:r>
              <a:rPr sz="1050" spc="-10" dirty="0">
                <a:solidFill>
                  <a:srgbClr val="443728"/>
                </a:solidFill>
                <a:latin typeface="Tahoma"/>
                <a:cs typeface="Tahoma"/>
              </a:rPr>
              <a:t>OVERVIEW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87374" y="1816100"/>
            <a:ext cx="5483860" cy="5397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350" spc="-35" dirty="0">
                <a:solidFill>
                  <a:srgbClr val="443728"/>
                </a:solidFill>
              </a:rPr>
              <a:t>Topics</a:t>
            </a:r>
            <a:r>
              <a:rPr sz="3350" spc="-175" dirty="0">
                <a:solidFill>
                  <a:srgbClr val="443728"/>
                </a:solidFill>
              </a:rPr>
              <a:t> </a:t>
            </a:r>
            <a:r>
              <a:rPr sz="3350" spc="685" dirty="0">
                <a:solidFill>
                  <a:srgbClr val="443728"/>
                </a:solidFill>
              </a:rPr>
              <a:t>h</a:t>
            </a:r>
            <a:r>
              <a:rPr sz="3350" spc="-170" dirty="0">
                <a:solidFill>
                  <a:srgbClr val="443728"/>
                </a:solidFill>
              </a:rPr>
              <a:t> </a:t>
            </a:r>
            <a:r>
              <a:rPr sz="3350" spc="-10" dirty="0">
                <a:solidFill>
                  <a:srgbClr val="443728"/>
                </a:solidFill>
              </a:rPr>
              <a:t>Interactive</a:t>
            </a:r>
            <a:r>
              <a:rPr sz="3350" spc="-170" dirty="0">
                <a:solidFill>
                  <a:srgbClr val="443728"/>
                </a:solidFill>
              </a:rPr>
              <a:t> </a:t>
            </a:r>
            <a:r>
              <a:rPr sz="3350" spc="-10" dirty="0">
                <a:solidFill>
                  <a:srgbClr val="443728"/>
                </a:solidFill>
              </a:rPr>
              <a:t>Activities</a:t>
            </a:r>
            <a:endParaRPr sz="3350"/>
          </a:p>
        </p:txBody>
      </p:sp>
      <p:sp>
        <p:nvSpPr>
          <p:cNvPr id="7" name="object 7"/>
          <p:cNvSpPr/>
          <p:nvPr/>
        </p:nvSpPr>
        <p:spPr>
          <a:xfrm>
            <a:off x="628649" y="3419474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5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4437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8649" y="3752849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4437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8649" y="4086224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4437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8649" y="4429124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4437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87374" y="2787650"/>
            <a:ext cx="3154045" cy="177418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dirty="0">
                <a:solidFill>
                  <a:srgbClr val="443728"/>
                </a:solidFill>
                <a:latin typeface="Times New Roman"/>
                <a:cs typeface="Times New Roman"/>
              </a:rPr>
              <a:t>Content</a:t>
            </a:r>
            <a:r>
              <a:rPr sz="2000" b="1" spc="-60" dirty="0">
                <a:solidFill>
                  <a:srgbClr val="443728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443728"/>
                </a:solidFill>
                <a:latin typeface="Times New Roman"/>
                <a:cs typeface="Times New Roman"/>
              </a:rPr>
              <a:t>Topics</a:t>
            </a:r>
            <a:endParaRPr sz="2000">
              <a:latin typeface="Times New Roman"/>
              <a:cs typeface="Times New Roman"/>
            </a:endParaRPr>
          </a:p>
          <a:p>
            <a:pPr marL="286385" marR="5080">
              <a:lnSpc>
                <a:spcPct val="162000"/>
              </a:lnSpc>
              <a:spcBef>
                <a:spcPts val="770"/>
              </a:spcBef>
            </a:pPr>
            <a:r>
              <a:rPr sz="1350" spc="50" dirty="0">
                <a:solidFill>
                  <a:srgbClr val="443728"/>
                </a:solidFill>
                <a:latin typeface="Tahoma"/>
                <a:cs typeface="Tahoma"/>
              </a:rPr>
              <a:t>Understanding</a:t>
            </a:r>
            <a:r>
              <a:rPr sz="1350" spc="-55" dirty="0">
                <a:solidFill>
                  <a:srgbClr val="443728"/>
                </a:solidFill>
                <a:latin typeface="Tahoma"/>
                <a:cs typeface="Tahoma"/>
              </a:rPr>
              <a:t> </a:t>
            </a:r>
            <a:r>
              <a:rPr sz="1350" spc="50" dirty="0">
                <a:solidFill>
                  <a:srgbClr val="443728"/>
                </a:solidFill>
                <a:latin typeface="Tahoma"/>
                <a:cs typeface="Tahoma"/>
              </a:rPr>
              <a:t>distribution</a:t>
            </a:r>
            <a:r>
              <a:rPr sz="1350" spc="-55" dirty="0">
                <a:solidFill>
                  <a:srgbClr val="443728"/>
                </a:solidFill>
                <a:latin typeface="Tahoma"/>
                <a:cs typeface="Tahoma"/>
              </a:rPr>
              <a:t> </a:t>
            </a:r>
            <a:r>
              <a:rPr sz="1350" spc="-10" dirty="0">
                <a:solidFill>
                  <a:srgbClr val="443728"/>
                </a:solidFill>
                <a:latin typeface="Tahoma"/>
                <a:cs typeface="Tahoma"/>
              </a:rPr>
              <a:t>systems </a:t>
            </a:r>
            <a:r>
              <a:rPr sz="1350" spc="10" dirty="0">
                <a:solidFill>
                  <a:srgbClr val="443728"/>
                </a:solidFill>
                <a:latin typeface="Tahoma"/>
                <a:cs typeface="Tahoma"/>
              </a:rPr>
              <a:t>Role</a:t>
            </a:r>
            <a:r>
              <a:rPr sz="1350" spc="95" dirty="0">
                <a:solidFill>
                  <a:srgbClr val="443728"/>
                </a:solidFill>
                <a:latin typeface="Tahoma"/>
                <a:cs typeface="Tahoma"/>
              </a:rPr>
              <a:t> </a:t>
            </a:r>
            <a:r>
              <a:rPr sz="1350" spc="10" dirty="0">
                <a:solidFill>
                  <a:srgbClr val="443728"/>
                </a:solidFill>
                <a:latin typeface="Tahoma"/>
                <a:cs typeface="Tahoma"/>
              </a:rPr>
              <a:t>in</a:t>
            </a:r>
            <a:r>
              <a:rPr sz="1350" spc="95" dirty="0">
                <a:solidFill>
                  <a:srgbClr val="443728"/>
                </a:solidFill>
                <a:latin typeface="Tahoma"/>
                <a:cs typeface="Tahoma"/>
              </a:rPr>
              <a:t> </a:t>
            </a:r>
            <a:r>
              <a:rPr sz="1350" spc="10" dirty="0">
                <a:solidFill>
                  <a:srgbClr val="443728"/>
                </a:solidFill>
                <a:latin typeface="Tahoma"/>
                <a:cs typeface="Tahoma"/>
              </a:rPr>
              <a:t>agricultural</a:t>
            </a:r>
            <a:r>
              <a:rPr sz="1350" spc="95" dirty="0">
                <a:solidFill>
                  <a:srgbClr val="443728"/>
                </a:solidFill>
                <a:latin typeface="Tahoma"/>
                <a:cs typeface="Tahoma"/>
              </a:rPr>
              <a:t> </a:t>
            </a:r>
            <a:r>
              <a:rPr sz="1350" spc="40" dirty="0">
                <a:solidFill>
                  <a:srgbClr val="443728"/>
                </a:solidFill>
                <a:latin typeface="Tahoma"/>
                <a:cs typeface="Tahoma"/>
              </a:rPr>
              <a:t>business</a:t>
            </a:r>
            <a:endParaRPr sz="1350">
              <a:latin typeface="Tahoma"/>
              <a:cs typeface="Tahoma"/>
            </a:endParaRPr>
          </a:p>
          <a:p>
            <a:pPr marL="286385" marR="349250">
              <a:lnSpc>
                <a:spcPts val="2700"/>
              </a:lnSpc>
              <a:spcBef>
                <a:spcPts val="25"/>
              </a:spcBef>
            </a:pPr>
            <a:r>
              <a:rPr sz="1350" spc="10" dirty="0">
                <a:solidFill>
                  <a:srgbClr val="443728"/>
                </a:solidFill>
                <a:latin typeface="Tahoma"/>
                <a:cs typeface="Tahoma"/>
              </a:rPr>
              <a:t>Functional</a:t>
            </a:r>
            <a:r>
              <a:rPr sz="1350" spc="160" dirty="0">
                <a:solidFill>
                  <a:srgbClr val="443728"/>
                </a:solidFill>
                <a:latin typeface="Tahoma"/>
                <a:cs typeface="Tahoma"/>
              </a:rPr>
              <a:t> </a:t>
            </a:r>
            <a:r>
              <a:rPr sz="1350" spc="10" dirty="0">
                <a:solidFill>
                  <a:srgbClr val="443728"/>
                </a:solidFill>
                <a:latin typeface="Tahoma"/>
                <a:cs typeface="Tahoma"/>
              </a:rPr>
              <a:t>retail</a:t>
            </a:r>
            <a:r>
              <a:rPr sz="1350" spc="165" dirty="0">
                <a:solidFill>
                  <a:srgbClr val="443728"/>
                </a:solidFill>
                <a:latin typeface="Tahoma"/>
                <a:cs typeface="Tahoma"/>
              </a:rPr>
              <a:t> </a:t>
            </a:r>
            <a:r>
              <a:rPr sz="1350" spc="40" dirty="0">
                <a:solidFill>
                  <a:srgbClr val="443728"/>
                </a:solidFill>
                <a:latin typeface="Tahoma"/>
                <a:cs typeface="Tahoma"/>
              </a:rPr>
              <a:t>management </a:t>
            </a:r>
            <a:r>
              <a:rPr sz="1350" dirty="0">
                <a:solidFill>
                  <a:srgbClr val="443728"/>
                </a:solidFill>
                <a:latin typeface="Tahoma"/>
                <a:cs typeface="Tahoma"/>
              </a:rPr>
              <a:t>Channel</a:t>
            </a:r>
            <a:r>
              <a:rPr sz="1350" spc="155" dirty="0">
                <a:solidFill>
                  <a:srgbClr val="443728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443728"/>
                </a:solidFill>
                <a:latin typeface="Tahoma"/>
                <a:cs typeface="Tahoma"/>
              </a:rPr>
              <a:t>strategies</a:t>
            </a:r>
            <a:r>
              <a:rPr sz="1350" spc="155" dirty="0">
                <a:solidFill>
                  <a:srgbClr val="443728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443728"/>
                </a:solidFill>
                <a:latin typeface="Tahoma"/>
                <a:cs typeface="Tahoma"/>
              </a:rPr>
              <a:t>and</a:t>
            </a:r>
            <a:r>
              <a:rPr sz="1350" spc="160" dirty="0">
                <a:solidFill>
                  <a:srgbClr val="443728"/>
                </a:solidFill>
                <a:latin typeface="Tahoma"/>
                <a:cs typeface="Tahoma"/>
              </a:rPr>
              <a:t> </a:t>
            </a:r>
            <a:r>
              <a:rPr sz="1350" spc="-10" dirty="0">
                <a:solidFill>
                  <a:srgbClr val="443728"/>
                </a:solidFill>
                <a:latin typeface="Tahoma"/>
                <a:cs typeface="Tahoma"/>
              </a:rPr>
              <a:t>logistics</a:t>
            </a:r>
            <a:endParaRPr sz="135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810249" y="2647949"/>
            <a:ext cx="5153025" cy="2333625"/>
          </a:xfrm>
          <a:custGeom>
            <a:avLst/>
            <a:gdLst/>
            <a:ahLst/>
            <a:cxnLst/>
            <a:rect l="l" t="t" r="r" b="b"/>
            <a:pathLst>
              <a:path w="5153025" h="2333625">
                <a:moveTo>
                  <a:pt x="5056908" y="2333624"/>
                </a:moveTo>
                <a:lnTo>
                  <a:pt x="96115" y="2333624"/>
                </a:lnTo>
                <a:lnTo>
                  <a:pt x="89425" y="2332965"/>
                </a:lnTo>
                <a:lnTo>
                  <a:pt x="51334" y="2320039"/>
                </a:lnTo>
                <a:lnTo>
                  <a:pt x="21089" y="2293521"/>
                </a:lnTo>
                <a:lnTo>
                  <a:pt x="3294" y="2257448"/>
                </a:lnTo>
                <a:lnTo>
                  <a:pt x="0" y="2237509"/>
                </a:lnTo>
                <a:lnTo>
                  <a:pt x="0" y="2230754"/>
                </a:lnTo>
                <a:lnTo>
                  <a:pt x="0" y="96115"/>
                </a:lnTo>
                <a:lnTo>
                  <a:pt x="10415" y="57262"/>
                </a:lnTo>
                <a:lnTo>
                  <a:pt x="34905" y="25353"/>
                </a:lnTo>
                <a:lnTo>
                  <a:pt x="69742" y="5245"/>
                </a:lnTo>
                <a:lnTo>
                  <a:pt x="96115" y="0"/>
                </a:lnTo>
                <a:lnTo>
                  <a:pt x="5056908" y="0"/>
                </a:lnTo>
                <a:lnTo>
                  <a:pt x="5095759" y="10415"/>
                </a:lnTo>
                <a:lnTo>
                  <a:pt x="5127670" y="34905"/>
                </a:lnTo>
                <a:lnTo>
                  <a:pt x="5147778" y="69743"/>
                </a:lnTo>
                <a:lnTo>
                  <a:pt x="5153024" y="96115"/>
                </a:lnTo>
                <a:lnTo>
                  <a:pt x="5153024" y="2237509"/>
                </a:lnTo>
                <a:lnTo>
                  <a:pt x="5142608" y="2276361"/>
                </a:lnTo>
                <a:lnTo>
                  <a:pt x="5118116" y="2308270"/>
                </a:lnTo>
                <a:lnTo>
                  <a:pt x="5083278" y="2328378"/>
                </a:lnTo>
                <a:lnTo>
                  <a:pt x="5063597" y="2332965"/>
                </a:lnTo>
                <a:lnTo>
                  <a:pt x="5056908" y="2333624"/>
                </a:lnTo>
                <a:close/>
              </a:path>
            </a:pathLst>
          </a:custGeom>
          <a:solidFill>
            <a:srgbClr val="A85B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968999" y="2787650"/>
            <a:ext cx="2735580" cy="21075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dirty="0">
                <a:latin typeface="Times New Roman"/>
                <a:cs typeface="Times New Roman"/>
              </a:rPr>
              <a:t>Engagement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Activities</a:t>
            </a:r>
            <a:endParaRPr sz="2000">
              <a:latin typeface="Times New Roman"/>
              <a:cs typeface="Times New Roman"/>
            </a:endParaRPr>
          </a:p>
          <a:p>
            <a:pPr marL="286385" indent="-273685">
              <a:lnSpc>
                <a:spcPct val="100000"/>
              </a:lnSpc>
              <a:spcBef>
                <a:spcPts val="1775"/>
              </a:spcBef>
              <a:buAutoNum type="arabicPeriod"/>
              <a:tabLst>
                <a:tab pos="286385" algn="l"/>
              </a:tabLst>
            </a:pPr>
            <a:r>
              <a:rPr sz="1350" dirty="0">
                <a:latin typeface="Tahoma"/>
                <a:cs typeface="Tahoma"/>
              </a:rPr>
              <a:t>Quick</a:t>
            </a:r>
            <a:r>
              <a:rPr sz="1350" spc="65" dirty="0">
                <a:latin typeface="Tahoma"/>
                <a:cs typeface="Tahoma"/>
              </a:rPr>
              <a:t> </a:t>
            </a:r>
            <a:r>
              <a:rPr sz="1350" dirty="0">
                <a:latin typeface="Tahoma"/>
                <a:cs typeface="Tahoma"/>
              </a:rPr>
              <a:t>Poll</a:t>
            </a:r>
            <a:r>
              <a:rPr sz="1350" spc="70" dirty="0">
                <a:latin typeface="Tahoma"/>
                <a:cs typeface="Tahoma"/>
              </a:rPr>
              <a:t> </a:t>
            </a:r>
            <a:r>
              <a:rPr sz="1350" spc="-50" dirty="0">
                <a:latin typeface="Tahoma"/>
                <a:cs typeface="Tahoma"/>
              </a:rPr>
              <a:t>(3</a:t>
            </a:r>
            <a:r>
              <a:rPr sz="1350" spc="70" dirty="0">
                <a:latin typeface="Tahoma"/>
                <a:cs typeface="Tahoma"/>
              </a:rPr>
              <a:t> </a:t>
            </a:r>
            <a:r>
              <a:rPr sz="1350" spc="-10" dirty="0">
                <a:latin typeface="Tahoma"/>
                <a:cs typeface="Tahoma"/>
              </a:rPr>
              <a:t>mins)</a:t>
            </a:r>
            <a:endParaRPr sz="1350">
              <a:latin typeface="Tahoma"/>
              <a:cs typeface="Tahoma"/>
            </a:endParaRPr>
          </a:p>
          <a:p>
            <a:pPr marL="286385" indent="-273685">
              <a:lnSpc>
                <a:spcPct val="100000"/>
              </a:lnSpc>
              <a:spcBef>
                <a:spcPts val="1005"/>
              </a:spcBef>
              <a:buAutoNum type="arabicPeriod"/>
              <a:tabLst>
                <a:tab pos="286385" algn="l"/>
              </a:tabLst>
            </a:pPr>
            <a:r>
              <a:rPr sz="1350" dirty="0">
                <a:latin typeface="Tahoma"/>
                <a:cs typeface="Tahoma"/>
              </a:rPr>
              <a:t>Think-Pair-Share</a:t>
            </a:r>
            <a:r>
              <a:rPr sz="1350" spc="125" dirty="0">
                <a:latin typeface="Tahoma"/>
                <a:cs typeface="Tahoma"/>
              </a:rPr>
              <a:t> </a:t>
            </a:r>
            <a:r>
              <a:rPr sz="1350" spc="-50" dirty="0">
                <a:latin typeface="Tahoma"/>
                <a:cs typeface="Tahoma"/>
              </a:rPr>
              <a:t>(3</a:t>
            </a:r>
            <a:r>
              <a:rPr sz="1350" spc="130" dirty="0">
                <a:latin typeface="Tahoma"/>
                <a:cs typeface="Tahoma"/>
              </a:rPr>
              <a:t> </a:t>
            </a:r>
            <a:r>
              <a:rPr sz="1350" spc="-10" dirty="0">
                <a:latin typeface="Tahoma"/>
                <a:cs typeface="Tahoma"/>
              </a:rPr>
              <a:t>mins)</a:t>
            </a:r>
            <a:endParaRPr sz="1350">
              <a:latin typeface="Tahoma"/>
              <a:cs typeface="Tahoma"/>
            </a:endParaRPr>
          </a:p>
          <a:p>
            <a:pPr marL="286385" indent="-273685">
              <a:lnSpc>
                <a:spcPct val="100000"/>
              </a:lnSpc>
              <a:spcBef>
                <a:spcPts val="1005"/>
              </a:spcBef>
              <a:buAutoNum type="arabicPeriod"/>
              <a:tabLst>
                <a:tab pos="286385" algn="l"/>
              </a:tabLst>
            </a:pPr>
            <a:r>
              <a:rPr sz="1350" spc="55" dirty="0">
                <a:latin typeface="Tahoma"/>
                <a:cs typeface="Tahoma"/>
              </a:rPr>
              <a:t>Word</a:t>
            </a:r>
            <a:r>
              <a:rPr sz="1350" spc="-25" dirty="0">
                <a:latin typeface="Tahoma"/>
                <a:cs typeface="Tahoma"/>
              </a:rPr>
              <a:t> </a:t>
            </a:r>
            <a:r>
              <a:rPr sz="1350" spc="50" dirty="0">
                <a:latin typeface="Tahoma"/>
                <a:cs typeface="Tahoma"/>
              </a:rPr>
              <a:t>Cloud</a:t>
            </a:r>
            <a:r>
              <a:rPr sz="1350" spc="-25" dirty="0">
                <a:latin typeface="Tahoma"/>
                <a:cs typeface="Tahoma"/>
              </a:rPr>
              <a:t> </a:t>
            </a:r>
            <a:r>
              <a:rPr sz="1350" dirty="0">
                <a:latin typeface="Tahoma"/>
                <a:cs typeface="Tahoma"/>
              </a:rPr>
              <a:t>Activity</a:t>
            </a:r>
            <a:r>
              <a:rPr sz="1350" spc="-20" dirty="0">
                <a:latin typeface="Tahoma"/>
                <a:cs typeface="Tahoma"/>
              </a:rPr>
              <a:t> </a:t>
            </a:r>
            <a:r>
              <a:rPr sz="1350" spc="-50" dirty="0">
                <a:latin typeface="Tahoma"/>
                <a:cs typeface="Tahoma"/>
              </a:rPr>
              <a:t>(3</a:t>
            </a:r>
            <a:r>
              <a:rPr sz="1350" spc="-25" dirty="0">
                <a:latin typeface="Tahoma"/>
                <a:cs typeface="Tahoma"/>
              </a:rPr>
              <a:t> </a:t>
            </a:r>
            <a:r>
              <a:rPr sz="1350" spc="-10" dirty="0">
                <a:latin typeface="Tahoma"/>
                <a:cs typeface="Tahoma"/>
              </a:rPr>
              <a:t>mins)</a:t>
            </a:r>
            <a:endParaRPr sz="1350">
              <a:latin typeface="Tahoma"/>
              <a:cs typeface="Tahoma"/>
            </a:endParaRPr>
          </a:p>
          <a:p>
            <a:pPr marL="286385" indent="-273685">
              <a:lnSpc>
                <a:spcPct val="100000"/>
              </a:lnSpc>
              <a:spcBef>
                <a:spcPts val="1080"/>
              </a:spcBef>
              <a:buAutoNum type="arabicPeriod"/>
              <a:tabLst>
                <a:tab pos="286385" algn="l"/>
              </a:tabLst>
            </a:pPr>
            <a:r>
              <a:rPr sz="1350" dirty="0">
                <a:latin typeface="Tahoma"/>
                <a:cs typeface="Tahoma"/>
              </a:rPr>
              <a:t>Reflection</a:t>
            </a:r>
            <a:r>
              <a:rPr sz="1350" spc="105" dirty="0">
                <a:latin typeface="Tahoma"/>
                <a:cs typeface="Tahoma"/>
              </a:rPr>
              <a:t> </a:t>
            </a:r>
            <a:r>
              <a:rPr sz="1350" spc="-50" dirty="0">
                <a:latin typeface="Tahoma"/>
                <a:cs typeface="Tahoma"/>
              </a:rPr>
              <a:t>(2</a:t>
            </a:r>
            <a:r>
              <a:rPr sz="1350" spc="110" dirty="0">
                <a:latin typeface="Tahoma"/>
                <a:cs typeface="Tahoma"/>
              </a:rPr>
              <a:t> </a:t>
            </a:r>
            <a:r>
              <a:rPr sz="1350" spc="-10" dirty="0">
                <a:latin typeface="Tahoma"/>
                <a:cs typeface="Tahoma"/>
              </a:rPr>
              <a:t>mins)</a:t>
            </a:r>
            <a:endParaRPr sz="1350">
              <a:latin typeface="Tahoma"/>
              <a:cs typeface="Tahoma"/>
            </a:endParaRPr>
          </a:p>
          <a:p>
            <a:pPr marL="286385" indent="-273685">
              <a:lnSpc>
                <a:spcPct val="100000"/>
              </a:lnSpc>
              <a:spcBef>
                <a:spcPts val="1005"/>
              </a:spcBef>
              <a:buAutoNum type="arabicPeriod"/>
              <a:tabLst>
                <a:tab pos="286385" algn="l"/>
              </a:tabLst>
            </a:pPr>
            <a:r>
              <a:rPr sz="1350" spc="70" dirty="0">
                <a:latin typeface="Tahoma"/>
                <a:cs typeface="Tahoma"/>
              </a:rPr>
              <a:t>Group</a:t>
            </a:r>
            <a:r>
              <a:rPr sz="1350" spc="90" dirty="0">
                <a:latin typeface="Tahoma"/>
                <a:cs typeface="Tahoma"/>
              </a:rPr>
              <a:t> </a:t>
            </a:r>
            <a:r>
              <a:rPr sz="1350" dirty="0">
                <a:latin typeface="Tahoma"/>
                <a:cs typeface="Tahoma"/>
              </a:rPr>
              <a:t>Design</a:t>
            </a:r>
            <a:r>
              <a:rPr sz="1350" spc="95" dirty="0">
                <a:latin typeface="Tahoma"/>
                <a:cs typeface="Tahoma"/>
              </a:rPr>
              <a:t> </a:t>
            </a:r>
            <a:r>
              <a:rPr sz="1350" dirty="0">
                <a:latin typeface="Tahoma"/>
                <a:cs typeface="Tahoma"/>
              </a:rPr>
              <a:t>Thinking</a:t>
            </a:r>
            <a:r>
              <a:rPr sz="1350" spc="95" dirty="0">
                <a:latin typeface="Tahoma"/>
                <a:cs typeface="Tahoma"/>
              </a:rPr>
              <a:t> </a:t>
            </a:r>
            <a:r>
              <a:rPr sz="1350" spc="-10" dirty="0">
                <a:latin typeface="Tahoma"/>
                <a:cs typeface="Tahoma"/>
              </a:rPr>
              <a:t>Activity</a:t>
            </a:r>
            <a:endParaRPr sz="1350">
              <a:latin typeface="Tahoma"/>
              <a:cs typeface="Tahoma"/>
            </a:endParaRPr>
          </a:p>
        </p:txBody>
      </p:sp>
      <p:pic>
        <p:nvPicPr>
          <p:cNvPr id="15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58400" y="174625"/>
            <a:ext cx="11430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53"/>
            <a:ext cx="11430000" cy="214287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7375" y="2806700"/>
            <a:ext cx="6675755" cy="5397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350" dirty="0"/>
              <a:t>Understanding</a:t>
            </a:r>
            <a:r>
              <a:rPr sz="3350" spc="-85" dirty="0"/>
              <a:t> </a:t>
            </a:r>
            <a:r>
              <a:rPr sz="3350" dirty="0"/>
              <a:t>Distribution</a:t>
            </a:r>
            <a:r>
              <a:rPr sz="3350" spc="-85" dirty="0"/>
              <a:t> </a:t>
            </a:r>
            <a:r>
              <a:rPr sz="3350" spc="-10" dirty="0"/>
              <a:t>Systems</a:t>
            </a:r>
            <a:endParaRPr sz="3350"/>
          </a:p>
        </p:txBody>
      </p:sp>
      <p:grpSp>
        <p:nvGrpSpPr>
          <p:cNvPr id="4" name="object 4"/>
          <p:cNvGrpSpPr/>
          <p:nvPr/>
        </p:nvGrpSpPr>
        <p:grpSpPr>
          <a:xfrm>
            <a:off x="600075" y="3638550"/>
            <a:ext cx="3295650" cy="2105025"/>
            <a:chOff x="600075" y="3638550"/>
            <a:chExt cx="3295650" cy="2105025"/>
          </a:xfrm>
        </p:grpSpPr>
        <p:sp>
          <p:nvSpPr>
            <p:cNvPr id="5" name="object 5"/>
            <p:cNvSpPr/>
            <p:nvPr/>
          </p:nvSpPr>
          <p:spPr>
            <a:xfrm>
              <a:off x="604837" y="3643312"/>
              <a:ext cx="3286125" cy="2095500"/>
            </a:xfrm>
            <a:custGeom>
              <a:avLst/>
              <a:gdLst/>
              <a:ahLst/>
              <a:cxnLst/>
              <a:rect l="l" t="t" r="r" b="b"/>
              <a:pathLst>
                <a:path w="3286125" h="2095500">
                  <a:moveTo>
                    <a:pt x="3234512" y="0"/>
                  </a:moveTo>
                  <a:lnTo>
                    <a:pt x="51619" y="0"/>
                  </a:lnTo>
                  <a:lnTo>
                    <a:pt x="48026" y="355"/>
                  </a:lnTo>
                  <a:lnTo>
                    <a:pt x="13618" y="18745"/>
                  </a:lnTo>
                  <a:lnTo>
                    <a:pt x="0" y="51612"/>
                  </a:lnTo>
                  <a:lnTo>
                    <a:pt x="0" y="2040256"/>
                  </a:lnTo>
                  <a:lnTo>
                    <a:pt x="0" y="2043882"/>
                  </a:lnTo>
                  <a:lnTo>
                    <a:pt x="18747" y="2081883"/>
                  </a:lnTo>
                  <a:lnTo>
                    <a:pt x="51619" y="2095501"/>
                  </a:lnTo>
                  <a:lnTo>
                    <a:pt x="3234512" y="2095501"/>
                  </a:lnTo>
                  <a:lnTo>
                    <a:pt x="3272510" y="2076753"/>
                  </a:lnTo>
                  <a:lnTo>
                    <a:pt x="3286125" y="2043882"/>
                  </a:lnTo>
                  <a:lnTo>
                    <a:pt x="3286125" y="51612"/>
                  </a:lnTo>
                  <a:lnTo>
                    <a:pt x="3267379" y="13614"/>
                  </a:lnTo>
                  <a:lnTo>
                    <a:pt x="3238093" y="355"/>
                  </a:lnTo>
                  <a:lnTo>
                    <a:pt x="3234512" y="0"/>
                  </a:lnTo>
                  <a:close/>
                </a:path>
              </a:pathLst>
            </a:custGeom>
            <a:solidFill>
              <a:srgbClr val="EBE2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4837" y="3643312"/>
              <a:ext cx="3286125" cy="2095500"/>
            </a:xfrm>
            <a:custGeom>
              <a:avLst/>
              <a:gdLst/>
              <a:ahLst/>
              <a:cxnLst/>
              <a:rect l="l" t="t" r="r" b="b"/>
              <a:pathLst>
                <a:path w="3286125" h="2095500">
                  <a:moveTo>
                    <a:pt x="0" y="2040256"/>
                  </a:moveTo>
                  <a:lnTo>
                    <a:pt x="0" y="55245"/>
                  </a:lnTo>
                  <a:lnTo>
                    <a:pt x="0" y="51612"/>
                  </a:lnTo>
                  <a:lnTo>
                    <a:pt x="351" y="48018"/>
                  </a:lnTo>
                  <a:lnTo>
                    <a:pt x="1061" y="44462"/>
                  </a:lnTo>
                  <a:lnTo>
                    <a:pt x="1771" y="40906"/>
                  </a:lnTo>
                  <a:lnTo>
                    <a:pt x="2818" y="37452"/>
                  </a:lnTo>
                  <a:lnTo>
                    <a:pt x="4207" y="34099"/>
                  </a:lnTo>
                  <a:lnTo>
                    <a:pt x="5590" y="30746"/>
                  </a:lnTo>
                  <a:lnTo>
                    <a:pt x="7292" y="27571"/>
                  </a:lnTo>
                  <a:lnTo>
                    <a:pt x="24551" y="9309"/>
                  </a:lnTo>
                  <a:lnTo>
                    <a:pt x="27567" y="7289"/>
                  </a:lnTo>
                  <a:lnTo>
                    <a:pt x="44465" y="1066"/>
                  </a:lnTo>
                  <a:lnTo>
                    <a:pt x="48026" y="355"/>
                  </a:lnTo>
                  <a:lnTo>
                    <a:pt x="51619" y="0"/>
                  </a:lnTo>
                  <a:lnTo>
                    <a:pt x="55245" y="0"/>
                  </a:lnTo>
                  <a:lnTo>
                    <a:pt x="3230880" y="0"/>
                  </a:lnTo>
                  <a:lnTo>
                    <a:pt x="3234512" y="0"/>
                  </a:lnTo>
                  <a:lnTo>
                    <a:pt x="3238093" y="355"/>
                  </a:lnTo>
                  <a:lnTo>
                    <a:pt x="3241649" y="1066"/>
                  </a:lnTo>
                  <a:lnTo>
                    <a:pt x="3245218" y="1765"/>
                  </a:lnTo>
                  <a:lnTo>
                    <a:pt x="3248672" y="2819"/>
                  </a:lnTo>
                  <a:lnTo>
                    <a:pt x="3252012" y="4203"/>
                  </a:lnTo>
                  <a:lnTo>
                    <a:pt x="3255378" y="5588"/>
                  </a:lnTo>
                  <a:lnTo>
                    <a:pt x="3281921" y="34099"/>
                  </a:lnTo>
                  <a:lnTo>
                    <a:pt x="3285058" y="44462"/>
                  </a:lnTo>
                  <a:lnTo>
                    <a:pt x="3285769" y="48018"/>
                  </a:lnTo>
                  <a:lnTo>
                    <a:pt x="3286125" y="51612"/>
                  </a:lnTo>
                  <a:lnTo>
                    <a:pt x="3286125" y="55245"/>
                  </a:lnTo>
                  <a:lnTo>
                    <a:pt x="3286125" y="2040256"/>
                  </a:lnTo>
                  <a:lnTo>
                    <a:pt x="3286125" y="2043882"/>
                  </a:lnTo>
                  <a:lnTo>
                    <a:pt x="3285769" y="2047473"/>
                  </a:lnTo>
                  <a:lnTo>
                    <a:pt x="3285058" y="2051030"/>
                  </a:lnTo>
                  <a:lnTo>
                    <a:pt x="3284359" y="2054588"/>
                  </a:lnTo>
                  <a:lnTo>
                    <a:pt x="3261575" y="2086189"/>
                  </a:lnTo>
                  <a:lnTo>
                    <a:pt x="3252012" y="2091293"/>
                  </a:lnTo>
                  <a:lnTo>
                    <a:pt x="3248672" y="2092683"/>
                  </a:lnTo>
                  <a:lnTo>
                    <a:pt x="3245218" y="2093729"/>
                  </a:lnTo>
                  <a:lnTo>
                    <a:pt x="3241649" y="2094439"/>
                  </a:lnTo>
                  <a:lnTo>
                    <a:pt x="3238093" y="2095144"/>
                  </a:lnTo>
                  <a:lnTo>
                    <a:pt x="3234512" y="2095501"/>
                  </a:lnTo>
                  <a:lnTo>
                    <a:pt x="3230880" y="2095501"/>
                  </a:lnTo>
                  <a:lnTo>
                    <a:pt x="55245" y="2095501"/>
                  </a:lnTo>
                  <a:lnTo>
                    <a:pt x="51619" y="2095501"/>
                  </a:lnTo>
                  <a:lnTo>
                    <a:pt x="48026" y="2095144"/>
                  </a:lnTo>
                  <a:lnTo>
                    <a:pt x="13618" y="2076753"/>
                  </a:lnTo>
                  <a:lnTo>
                    <a:pt x="9311" y="2070944"/>
                  </a:lnTo>
                  <a:lnTo>
                    <a:pt x="7292" y="2067928"/>
                  </a:lnTo>
                  <a:lnTo>
                    <a:pt x="5590" y="2064748"/>
                  </a:lnTo>
                  <a:lnTo>
                    <a:pt x="4207" y="2061394"/>
                  </a:lnTo>
                  <a:lnTo>
                    <a:pt x="2818" y="2058046"/>
                  </a:lnTo>
                  <a:lnTo>
                    <a:pt x="1771" y="2054588"/>
                  </a:lnTo>
                  <a:lnTo>
                    <a:pt x="1061" y="2051030"/>
                  </a:lnTo>
                  <a:lnTo>
                    <a:pt x="351" y="2047473"/>
                  </a:lnTo>
                  <a:lnTo>
                    <a:pt x="0" y="2043882"/>
                  </a:lnTo>
                  <a:lnTo>
                    <a:pt x="0" y="2040256"/>
                  </a:lnTo>
                  <a:close/>
                </a:path>
              </a:pathLst>
            </a:custGeom>
            <a:ln w="9525">
              <a:solidFill>
                <a:srgbClr val="D1C8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68350" y="3792537"/>
            <a:ext cx="2894965" cy="17411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b="1" spc="-10" dirty="0">
                <a:solidFill>
                  <a:srgbClr val="433728"/>
                </a:solidFill>
                <a:latin typeface="Times New Roman"/>
                <a:cs typeface="Times New Roman"/>
              </a:rPr>
              <a:t>Definition</a:t>
            </a:r>
            <a:endParaRPr sz="1650">
              <a:latin typeface="Times New Roman"/>
              <a:cs typeface="Times New Roman"/>
            </a:endParaRPr>
          </a:p>
          <a:p>
            <a:pPr marL="12700" marR="5080">
              <a:lnSpc>
                <a:spcPct val="133100"/>
              </a:lnSpc>
              <a:spcBef>
                <a:spcPts val="710"/>
              </a:spcBef>
            </a:pPr>
            <a:r>
              <a:rPr sz="1350" spc="20" dirty="0">
                <a:solidFill>
                  <a:srgbClr val="433728"/>
                </a:solidFill>
                <a:latin typeface="Tahoma"/>
                <a:cs typeface="Tahoma"/>
              </a:rPr>
              <a:t>A distribution system is</a:t>
            </a:r>
            <a:r>
              <a:rPr sz="1350" spc="25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350" spc="50" dirty="0">
                <a:solidFill>
                  <a:srgbClr val="433728"/>
                </a:solidFill>
                <a:latin typeface="Tahoma"/>
                <a:cs typeface="Tahoma"/>
              </a:rPr>
              <a:t>the</a:t>
            </a:r>
            <a:r>
              <a:rPr sz="1350" spc="20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350" spc="-10" dirty="0">
                <a:solidFill>
                  <a:srgbClr val="433728"/>
                </a:solidFill>
                <a:latin typeface="Tahoma"/>
                <a:cs typeface="Tahoma"/>
              </a:rPr>
              <a:t>network </a:t>
            </a:r>
            <a:r>
              <a:rPr sz="1350" spc="10" dirty="0">
                <a:solidFill>
                  <a:srgbClr val="433728"/>
                </a:solidFill>
                <a:latin typeface="Tahoma"/>
                <a:cs typeface="Tahoma"/>
              </a:rPr>
              <a:t>that</a:t>
            </a:r>
            <a:r>
              <a:rPr sz="1350" spc="65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350" spc="50" dirty="0">
                <a:solidFill>
                  <a:srgbClr val="433728"/>
                </a:solidFill>
                <a:latin typeface="Tahoma"/>
                <a:cs typeface="Tahoma"/>
              </a:rPr>
              <a:t>moves</a:t>
            </a:r>
            <a:r>
              <a:rPr sz="1350" spc="65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350" spc="10" dirty="0">
                <a:solidFill>
                  <a:srgbClr val="433728"/>
                </a:solidFill>
                <a:latin typeface="Tahoma"/>
                <a:cs typeface="Tahoma"/>
              </a:rPr>
              <a:t>agricultural</a:t>
            </a:r>
            <a:r>
              <a:rPr sz="1350" spc="65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350" spc="45" dirty="0">
                <a:solidFill>
                  <a:srgbClr val="433728"/>
                </a:solidFill>
                <a:latin typeface="Tahoma"/>
                <a:cs typeface="Tahoma"/>
              </a:rPr>
              <a:t>products </a:t>
            </a:r>
            <a:r>
              <a:rPr sz="1350" spc="65" dirty="0">
                <a:solidFill>
                  <a:srgbClr val="433728"/>
                </a:solidFill>
                <a:latin typeface="Tahoma"/>
                <a:cs typeface="Tahoma"/>
              </a:rPr>
              <a:t>from</a:t>
            </a:r>
            <a:r>
              <a:rPr sz="1350" spc="-30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433728"/>
                </a:solidFill>
                <a:latin typeface="Tahoma"/>
                <a:cs typeface="Tahoma"/>
              </a:rPr>
              <a:t>producers</a:t>
            </a:r>
            <a:r>
              <a:rPr sz="1350" spc="-25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433728"/>
                </a:solidFill>
                <a:latin typeface="Tahoma"/>
                <a:cs typeface="Tahoma"/>
              </a:rPr>
              <a:t>to</a:t>
            </a:r>
            <a:r>
              <a:rPr sz="1350" spc="-25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350" spc="45" dirty="0">
                <a:solidFill>
                  <a:srgbClr val="433728"/>
                </a:solidFill>
                <a:latin typeface="Tahoma"/>
                <a:cs typeface="Tahoma"/>
              </a:rPr>
              <a:t>consumers </a:t>
            </a:r>
            <a:r>
              <a:rPr sz="1350" spc="10" dirty="0">
                <a:solidFill>
                  <a:srgbClr val="433728"/>
                </a:solidFill>
                <a:latin typeface="Tahoma"/>
                <a:cs typeface="Tahoma"/>
              </a:rPr>
              <a:t>efficiently,</a:t>
            </a:r>
            <a:r>
              <a:rPr sz="1350" spc="55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350" spc="10" dirty="0">
                <a:solidFill>
                  <a:srgbClr val="433728"/>
                </a:solidFill>
                <a:latin typeface="Tahoma"/>
                <a:cs typeface="Tahoma"/>
              </a:rPr>
              <a:t>ensuring</a:t>
            </a:r>
            <a:r>
              <a:rPr sz="1350" spc="60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350" spc="50" dirty="0">
                <a:solidFill>
                  <a:srgbClr val="433728"/>
                </a:solidFill>
                <a:latin typeface="Tahoma"/>
                <a:cs typeface="Tahoma"/>
              </a:rPr>
              <a:t>freshness</a:t>
            </a:r>
            <a:r>
              <a:rPr sz="1350" spc="60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350" spc="30" dirty="0">
                <a:solidFill>
                  <a:srgbClr val="433728"/>
                </a:solidFill>
                <a:latin typeface="Tahoma"/>
                <a:cs typeface="Tahoma"/>
              </a:rPr>
              <a:t>and </a:t>
            </a:r>
            <a:r>
              <a:rPr sz="1350" spc="20" dirty="0">
                <a:solidFill>
                  <a:srgbClr val="433728"/>
                </a:solidFill>
                <a:latin typeface="Tahoma"/>
                <a:cs typeface="Tahoma"/>
              </a:rPr>
              <a:t>maximising</a:t>
            </a:r>
            <a:r>
              <a:rPr sz="1350" spc="130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350" spc="20" dirty="0">
                <a:solidFill>
                  <a:srgbClr val="433728"/>
                </a:solidFill>
                <a:latin typeface="Tahoma"/>
                <a:cs typeface="Tahoma"/>
              </a:rPr>
              <a:t>market</a:t>
            </a:r>
            <a:r>
              <a:rPr sz="1350" spc="135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350" spc="-10" dirty="0">
                <a:solidFill>
                  <a:srgbClr val="433728"/>
                </a:solidFill>
                <a:latin typeface="Tahoma"/>
                <a:cs typeface="Tahoma"/>
              </a:rPr>
              <a:t>reach.</a:t>
            </a:r>
            <a:endParaRPr sz="135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067175" y="3638550"/>
            <a:ext cx="3295650" cy="2105025"/>
            <a:chOff x="4067175" y="3638550"/>
            <a:chExt cx="3295650" cy="2105025"/>
          </a:xfrm>
        </p:grpSpPr>
        <p:sp>
          <p:nvSpPr>
            <p:cNvPr id="9" name="object 9"/>
            <p:cNvSpPr/>
            <p:nvPr/>
          </p:nvSpPr>
          <p:spPr>
            <a:xfrm>
              <a:off x="4071937" y="3643312"/>
              <a:ext cx="3286125" cy="2095500"/>
            </a:xfrm>
            <a:custGeom>
              <a:avLst/>
              <a:gdLst/>
              <a:ahLst/>
              <a:cxnLst/>
              <a:rect l="l" t="t" r="r" b="b"/>
              <a:pathLst>
                <a:path w="3286125" h="2095500">
                  <a:moveTo>
                    <a:pt x="3234512" y="0"/>
                  </a:moveTo>
                  <a:lnTo>
                    <a:pt x="51612" y="0"/>
                  </a:lnTo>
                  <a:lnTo>
                    <a:pt x="48031" y="355"/>
                  </a:lnTo>
                  <a:lnTo>
                    <a:pt x="13614" y="18745"/>
                  </a:lnTo>
                  <a:lnTo>
                    <a:pt x="0" y="51612"/>
                  </a:lnTo>
                  <a:lnTo>
                    <a:pt x="0" y="2040256"/>
                  </a:lnTo>
                  <a:lnTo>
                    <a:pt x="0" y="2043882"/>
                  </a:lnTo>
                  <a:lnTo>
                    <a:pt x="18745" y="2081883"/>
                  </a:lnTo>
                  <a:lnTo>
                    <a:pt x="51612" y="2095501"/>
                  </a:lnTo>
                  <a:lnTo>
                    <a:pt x="3234512" y="2095501"/>
                  </a:lnTo>
                  <a:lnTo>
                    <a:pt x="3272510" y="2076753"/>
                  </a:lnTo>
                  <a:lnTo>
                    <a:pt x="3286125" y="2043882"/>
                  </a:lnTo>
                  <a:lnTo>
                    <a:pt x="3286125" y="51612"/>
                  </a:lnTo>
                  <a:lnTo>
                    <a:pt x="3267379" y="13614"/>
                  </a:lnTo>
                  <a:lnTo>
                    <a:pt x="3238093" y="355"/>
                  </a:lnTo>
                  <a:lnTo>
                    <a:pt x="3234512" y="0"/>
                  </a:lnTo>
                  <a:close/>
                </a:path>
              </a:pathLst>
            </a:custGeom>
            <a:solidFill>
              <a:srgbClr val="EBE2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071937" y="3643312"/>
              <a:ext cx="3286125" cy="2095500"/>
            </a:xfrm>
            <a:custGeom>
              <a:avLst/>
              <a:gdLst/>
              <a:ahLst/>
              <a:cxnLst/>
              <a:rect l="l" t="t" r="r" b="b"/>
              <a:pathLst>
                <a:path w="3286125" h="2095500">
                  <a:moveTo>
                    <a:pt x="0" y="2040256"/>
                  </a:moveTo>
                  <a:lnTo>
                    <a:pt x="0" y="55245"/>
                  </a:lnTo>
                  <a:lnTo>
                    <a:pt x="0" y="51612"/>
                  </a:lnTo>
                  <a:lnTo>
                    <a:pt x="355" y="48018"/>
                  </a:lnTo>
                  <a:lnTo>
                    <a:pt x="1066" y="44462"/>
                  </a:lnTo>
                  <a:lnTo>
                    <a:pt x="1765" y="40906"/>
                  </a:lnTo>
                  <a:lnTo>
                    <a:pt x="2819" y="37452"/>
                  </a:lnTo>
                  <a:lnTo>
                    <a:pt x="27571" y="7289"/>
                  </a:lnTo>
                  <a:lnTo>
                    <a:pt x="34099" y="4203"/>
                  </a:lnTo>
                  <a:lnTo>
                    <a:pt x="37452" y="2819"/>
                  </a:lnTo>
                  <a:lnTo>
                    <a:pt x="40906" y="1765"/>
                  </a:lnTo>
                  <a:lnTo>
                    <a:pt x="44462" y="1066"/>
                  </a:lnTo>
                  <a:lnTo>
                    <a:pt x="48031" y="355"/>
                  </a:lnTo>
                  <a:lnTo>
                    <a:pt x="51612" y="0"/>
                  </a:lnTo>
                  <a:lnTo>
                    <a:pt x="55245" y="0"/>
                  </a:lnTo>
                  <a:lnTo>
                    <a:pt x="3230880" y="0"/>
                  </a:lnTo>
                  <a:lnTo>
                    <a:pt x="3234512" y="0"/>
                  </a:lnTo>
                  <a:lnTo>
                    <a:pt x="3238093" y="355"/>
                  </a:lnTo>
                  <a:lnTo>
                    <a:pt x="3241649" y="1066"/>
                  </a:lnTo>
                  <a:lnTo>
                    <a:pt x="3245218" y="1765"/>
                  </a:lnTo>
                  <a:lnTo>
                    <a:pt x="3248672" y="2819"/>
                  </a:lnTo>
                  <a:lnTo>
                    <a:pt x="3252012" y="4203"/>
                  </a:lnTo>
                  <a:lnTo>
                    <a:pt x="3255378" y="5588"/>
                  </a:lnTo>
                  <a:lnTo>
                    <a:pt x="3269945" y="16179"/>
                  </a:lnTo>
                  <a:lnTo>
                    <a:pt x="3272510" y="18745"/>
                  </a:lnTo>
                  <a:lnTo>
                    <a:pt x="3285058" y="44462"/>
                  </a:lnTo>
                  <a:lnTo>
                    <a:pt x="3285769" y="48018"/>
                  </a:lnTo>
                  <a:lnTo>
                    <a:pt x="3286125" y="51612"/>
                  </a:lnTo>
                  <a:lnTo>
                    <a:pt x="3286125" y="55245"/>
                  </a:lnTo>
                  <a:lnTo>
                    <a:pt x="3286125" y="2040256"/>
                  </a:lnTo>
                  <a:lnTo>
                    <a:pt x="3286125" y="2043882"/>
                  </a:lnTo>
                  <a:lnTo>
                    <a:pt x="3285769" y="2047473"/>
                  </a:lnTo>
                  <a:lnTo>
                    <a:pt x="3285058" y="2051030"/>
                  </a:lnTo>
                  <a:lnTo>
                    <a:pt x="3284359" y="2054588"/>
                  </a:lnTo>
                  <a:lnTo>
                    <a:pt x="3261575" y="2086189"/>
                  </a:lnTo>
                  <a:lnTo>
                    <a:pt x="3252012" y="2091293"/>
                  </a:lnTo>
                  <a:lnTo>
                    <a:pt x="3248672" y="2092683"/>
                  </a:lnTo>
                  <a:lnTo>
                    <a:pt x="3245218" y="2093729"/>
                  </a:lnTo>
                  <a:lnTo>
                    <a:pt x="3241649" y="2094439"/>
                  </a:lnTo>
                  <a:lnTo>
                    <a:pt x="3238093" y="2095144"/>
                  </a:lnTo>
                  <a:lnTo>
                    <a:pt x="3234512" y="2095501"/>
                  </a:lnTo>
                  <a:lnTo>
                    <a:pt x="3230880" y="2095501"/>
                  </a:lnTo>
                  <a:lnTo>
                    <a:pt x="55245" y="2095501"/>
                  </a:lnTo>
                  <a:lnTo>
                    <a:pt x="51612" y="2095501"/>
                  </a:lnTo>
                  <a:lnTo>
                    <a:pt x="48031" y="2095144"/>
                  </a:lnTo>
                  <a:lnTo>
                    <a:pt x="44462" y="2094439"/>
                  </a:lnTo>
                  <a:lnTo>
                    <a:pt x="40906" y="2093729"/>
                  </a:lnTo>
                  <a:lnTo>
                    <a:pt x="37452" y="2092683"/>
                  </a:lnTo>
                  <a:lnTo>
                    <a:pt x="34099" y="2091293"/>
                  </a:lnTo>
                  <a:lnTo>
                    <a:pt x="30746" y="2089905"/>
                  </a:lnTo>
                  <a:lnTo>
                    <a:pt x="4203" y="2061394"/>
                  </a:lnTo>
                  <a:lnTo>
                    <a:pt x="2819" y="2058046"/>
                  </a:lnTo>
                  <a:lnTo>
                    <a:pt x="1765" y="2054588"/>
                  </a:lnTo>
                  <a:lnTo>
                    <a:pt x="1066" y="2051030"/>
                  </a:lnTo>
                  <a:lnTo>
                    <a:pt x="355" y="2047473"/>
                  </a:lnTo>
                  <a:lnTo>
                    <a:pt x="0" y="2043882"/>
                  </a:lnTo>
                  <a:lnTo>
                    <a:pt x="0" y="2040256"/>
                  </a:lnTo>
                  <a:close/>
                </a:path>
              </a:pathLst>
            </a:custGeom>
            <a:ln w="9525">
              <a:solidFill>
                <a:srgbClr val="D1C8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235450" y="3792537"/>
            <a:ext cx="2750185" cy="14649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b="1" spc="-80" dirty="0">
                <a:solidFill>
                  <a:srgbClr val="433728"/>
                </a:solidFill>
                <a:latin typeface="Times New Roman"/>
                <a:cs typeface="Times New Roman"/>
              </a:rPr>
              <a:t>Key </a:t>
            </a:r>
            <a:r>
              <a:rPr sz="1650" b="1" spc="-10" dirty="0">
                <a:solidFill>
                  <a:srgbClr val="433728"/>
                </a:solidFill>
                <a:latin typeface="Times New Roman"/>
                <a:cs typeface="Times New Roman"/>
              </a:rPr>
              <a:t>Components</a:t>
            </a:r>
            <a:endParaRPr sz="1650">
              <a:latin typeface="Times New Roman"/>
              <a:cs typeface="Times New Roman"/>
            </a:endParaRPr>
          </a:p>
          <a:p>
            <a:pPr marL="12700" marR="5080">
              <a:lnSpc>
                <a:spcPct val="132700"/>
              </a:lnSpc>
              <a:spcBef>
                <a:spcPts val="715"/>
              </a:spcBef>
            </a:pPr>
            <a:r>
              <a:rPr sz="1350" spc="10" dirty="0">
                <a:solidFill>
                  <a:srgbClr val="433728"/>
                </a:solidFill>
                <a:latin typeface="Tahoma"/>
                <a:cs typeface="Tahoma"/>
              </a:rPr>
              <a:t>Includes</a:t>
            </a:r>
            <a:r>
              <a:rPr sz="1350" spc="145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350" spc="10" dirty="0">
                <a:solidFill>
                  <a:srgbClr val="433728"/>
                </a:solidFill>
                <a:latin typeface="Tahoma"/>
                <a:cs typeface="Tahoma"/>
              </a:rPr>
              <a:t>wholesalers,</a:t>
            </a:r>
            <a:r>
              <a:rPr sz="1350" spc="145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350" spc="-10" dirty="0">
                <a:solidFill>
                  <a:srgbClr val="433728"/>
                </a:solidFill>
                <a:latin typeface="Tahoma"/>
                <a:cs typeface="Tahoma"/>
              </a:rPr>
              <a:t>retailers, </a:t>
            </a:r>
            <a:r>
              <a:rPr sz="1350" spc="20" dirty="0">
                <a:solidFill>
                  <a:srgbClr val="433728"/>
                </a:solidFill>
                <a:latin typeface="Tahoma"/>
                <a:cs typeface="Tahoma"/>
              </a:rPr>
              <a:t>transportation</a:t>
            </a:r>
            <a:r>
              <a:rPr sz="1350" spc="170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350" spc="20" dirty="0">
                <a:solidFill>
                  <a:srgbClr val="433728"/>
                </a:solidFill>
                <a:latin typeface="Tahoma"/>
                <a:cs typeface="Tahoma"/>
              </a:rPr>
              <a:t>networks,</a:t>
            </a:r>
            <a:r>
              <a:rPr sz="1350" spc="175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350" spc="-10" dirty="0">
                <a:solidFill>
                  <a:srgbClr val="433728"/>
                </a:solidFill>
                <a:latin typeface="Tahoma"/>
                <a:cs typeface="Tahoma"/>
              </a:rPr>
              <a:t>storage </a:t>
            </a:r>
            <a:r>
              <a:rPr sz="1350" dirty="0">
                <a:solidFill>
                  <a:srgbClr val="433728"/>
                </a:solidFill>
                <a:latin typeface="Tahoma"/>
                <a:cs typeface="Tahoma"/>
              </a:rPr>
              <a:t>facilities, </a:t>
            </a:r>
            <a:r>
              <a:rPr sz="1350" spc="55" dirty="0">
                <a:solidFill>
                  <a:srgbClr val="433728"/>
                </a:solidFill>
                <a:latin typeface="Tahoma"/>
                <a:cs typeface="Tahoma"/>
              </a:rPr>
              <a:t>and</a:t>
            </a:r>
            <a:r>
              <a:rPr sz="1350" spc="5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350" spc="50" dirty="0">
                <a:solidFill>
                  <a:srgbClr val="433728"/>
                </a:solidFill>
                <a:latin typeface="Tahoma"/>
                <a:cs typeface="Tahoma"/>
              </a:rPr>
              <a:t>information</a:t>
            </a:r>
            <a:r>
              <a:rPr sz="1350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350" spc="-10" dirty="0">
                <a:solidFill>
                  <a:srgbClr val="433728"/>
                </a:solidFill>
                <a:latin typeface="Tahoma"/>
                <a:cs typeface="Tahoma"/>
              </a:rPr>
              <a:t>systems </a:t>
            </a:r>
            <a:r>
              <a:rPr sz="1350" dirty="0">
                <a:solidFill>
                  <a:srgbClr val="433728"/>
                </a:solidFill>
                <a:latin typeface="Tahoma"/>
                <a:cs typeface="Tahoma"/>
              </a:rPr>
              <a:t>that</a:t>
            </a:r>
            <a:r>
              <a:rPr sz="1350" spc="5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350" spc="50" dirty="0">
                <a:solidFill>
                  <a:srgbClr val="433728"/>
                </a:solidFill>
                <a:latin typeface="Tahoma"/>
                <a:cs typeface="Tahoma"/>
              </a:rPr>
              <a:t>coordinate</a:t>
            </a:r>
            <a:r>
              <a:rPr sz="1350" spc="10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350" spc="50" dirty="0">
                <a:solidFill>
                  <a:srgbClr val="433728"/>
                </a:solidFill>
                <a:latin typeface="Tahoma"/>
                <a:cs typeface="Tahoma"/>
              </a:rPr>
              <a:t>the</a:t>
            </a:r>
            <a:r>
              <a:rPr sz="1350" spc="10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433728"/>
                </a:solidFill>
                <a:latin typeface="Tahoma"/>
                <a:cs typeface="Tahoma"/>
              </a:rPr>
              <a:t>flow</a:t>
            </a:r>
            <a:r>
              <a:rPr sz="1350" spc="5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433728"/>
                </a:solidFill>
                <a:latin typeface="Tahoma"/>
                <a:cs typeface="Tahoma"/>
              </a:rPr>
              <a:t>of</a:t>
            </a:r>
            <a:r>
              <a:rPr sz="1350" spc="10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350" spc="-10" dirty="0">
                <a:solidFill>
                  <a:srgbClr val="433728"/>
                </a:solidFill>
                <a:latin typeface="Tahoma"/>
                <a:cs typeface="Tahoma"/>
              </a:rPr>
              <a:t>goods.</a:t>
            </a:r>
            <a:endParaRPr sz="1350">
              <a:latin typeface="Tahoma"/>
              <a:cs typeface="Tahom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534275" y="3638550"/>
            <a:ext cx="3295650" cy="2105025"/>
            <a:chOff x="7534275" y="3638550"/>
            <a:chExt cx="3295650" cy="2105025"/>
          </a:xfrm>
        </p:grpSpPr>
        <p:sp>
          <p:nvSpPr>
            <p:cNvPr id="13" name="object 13"/>
            <p:cNvSpPr/>
            <p:nvPr/>
          </p:nvSpPr>
          <p:spPr>
            <a:xfrm>
              <a:off x="7539037" y="3643312"/>
              <a:ext cx="3286125" cy="2095500"/>
            </a:xfrm>
            <a:custGeom>
              <a:avLst/>
              <a:gdLst/>
              <a:ahLst/>
              <a:cxnLst/>
              <a:rect l="l" t="t" r="r" b="b"/>
              <a:pathLst>
                <a:path w="3286125" h="2095500">
                  <a:moveTo>
                    <a:pt x="3234512" y="0"/>
                  </a:moveTo>
                  <a:lnTo>
                    <a:pt x="51612" y="0"/>
                  </a:lnTo>
                  <a:lnTo>
                    <a:pt x="48018" y="355"/>
                  </a:lnTo>
                  <a:lnTo>
                    <a:pt x="13614" y="18745"/>
                  </a:lnTo>
                  <a:lnTo>
                    <a:pt x="0" y="51612"/>
                  </a:lnTo>
                  <a:lnTo>
                    <a:pt x="0" y="2040256"/>
                  </a:lnTo>
                  <a:lnTo>
                    <a:pt x="0" y="2043882"/>
                  </a:lnTo>
                  <a:lnTo>
                    <a:pt x="18745" y="2081883"/>
                  </a:lnTo>
                  <a:lnTo>
                    <a:pt x="51612" y="2095501"/>
                  </a:lnTo>
                  <a:lnTo>
                    <a:pt x="3234512" y="2095501"/>
                  </a:lnTo>
                  <a:lnTo>
                    <a:pt x="3272510" y="2076753"/>
                  </a:lnTo>
                  <a:lnTo>
                    <a:pt x="3286125" y="2043882"/>
                  </a:lnTo>
                  <a:lnTo>
                    <a:pt x="3286125" y="51612"/>
                  </a:lnTo>
                  <a:lnTo>
                    <a:pt x="3267379" y="13614"/>
                  </a:lnTo>
                  <a:lnTo>
                    <a:pt x="3238093" y="355"/>
                  </a:lnTo>
                  <a:lnTo>
                    <a:pt x="3234512" y="0"/>
                  </a:lnTo>
                  <a:close/>
                </a:path>
              </a:pathLst>
            </a:custGeom>
            <a:solidFill>
              <a:srgbClr val="EBE2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539037" y="3643312"/>
              <a:ext cx="3286125" cy="2095500"/>
            </a:xfrm>
            <a:custGeom>
              <a:avLst/>
              <a:gdLst/>
              <a:ahLst/>
              <a:cxnLst/>
              <a:rect l="l" t="t" r="r" b="b"/>
              <a:pathLst>
                <a:path w="3286125" h="2095500">
                  <a:moveTo>
                    <a:pt x="0" y="2040256"/>
                  </a:moveTo>
                  <a:lnTo>
                    <a:pt x="0" y="55245"/>
                  </a:lnTo>
                  <a:lnTo>
                    <a:pt x="0" y="51612"/>
                  </a:lnTo>
                  <a:lnTo>
                    <a:pt x="355" y="48018"/>
                  </a:lnTo>
                  <a:lnTo>
                    <a:pt x="1066" y="44462"/>
                  </a:lnTo>
                  <a:lnTo>
                    <a:pt x="1765" y="40906"/>
                  </a:lnTo>
                  <a:lnTo>
                    <a:pt x="2819" y="37452"/>
                  </a:lnTo>
                  <a:lnTo>
                    <a:pt x="4203" y="34099"/>
                  </a:lnTo>
                  <a:lnTo>
                    <a:pt x="5588" y="30746"/>
                  </a:lnTo>
                  <a:lnTo>
                    <a:pt x="7289" y="27571"/>
                  </a:lnTo>
                  <a:lnTo>
                    <a:pt x="9309" y="24549"/>
                  </a:lnTo>
                  <a:lnTo>
                    <a:pt x="11328" y="21539"/>
                  </a:lnTo>
                  <a:lnTo>
                    <a:pt x="13614" y="18745"/>
                  </a:lnTo>
                  <a:lnTo>
                    <a:pt x="16179" y="16179"/>
                  </a:lnTo>
                  <a:lnTo>
                    <a:pt x="18745" y="13614"/>
                  </a:lnTo>
                  <a:lnTo>
                    <a:pt x="34099" y="4203"/>
                  </a:lnTo>
                  <a:lnTo>
                    <a:pt x="37452" y="2819"/>
                  </a:lnTo>
                  <a:lnTo>
                    <a:pt x="40906" y="1765"/>
                  </a:lnTo>
                  <a:lnTo>
                    <a:pt x="44462" y="1066"/>
                  </a:lnTo>
                  <a:lnTo>
                    <a:pt x="48018" y="355"/>
                  </a:lnTo>
                  <a:lnTo>
                    <a:pt x="51612" y="0"/>
                  </a:lnTo>
                  <a:lnTo>
                    <a:pt x="55245" y="0"/>
                  </a:lnTo>
                  <a:lnTo>
                    <a:pt x="3230880" y="0"/>
                  </a:lnTo>
                  <a:lnTo>
                    <a:pt x="3234512" y="0"/>
                  </a:lnTo>
                  <a:lnTo>
                    <a:pt x="3238093" y="355"/>
                  </a:lnTo>
                  <a:lnTo>
                    <a:pt x="3241649" y="1066"/>
                  </a:lnTo>
                  <a:lnTo>
                    <a:pt x="3245218" y="1765"/>
                  </a:lnTo>
                  <a:lnTo>
                    <a:pt x="3248672" y="2819"/>
                  </a:lnTo>
                  <a:lnTo>
                    <a:pt x="3252012" y="4203"/>
                  </a:lnTo>
                  <a:lnTo>
                    <a:pt x="3255378" y="5588"/>
                  </a:lnTo>
                  <a:lnTo>
                    <a:pt x="3258553" y="7289"/>
                  </a:lnTo>
                  <a:lnTo>
                    <a:pt x="3261563" y="9309"/>
                  </a:lnTo>
                  <a:lnTo>
                    <a:pt x="3264585" y="11328"/>
                  </a:lnTo>
                  <a:lnTo>
                    <a:pt x="3267379" y="13614"/>
                  </a:lnTo>
                  <a:lnTo>
                    <a:pt x="3269945" y="16179"/>
                  </a:lnTo>
                  <a:lnTo>
                    <a:pt x="3272510" y="18745"/>
                  </a:lnTo>
                  <a:lnTo>
                    <a:pt x="3285058" y="44462"/>
                  </a:lnTo>
                  <a:lnTo>
                    <a:pt x="3285769" y="48018"/>
                  </a:lnTo>
                  <a:lnTo>
                    <a:pt x="3286125" y="51612"/>
                  </a:lnTo>
                  <a:lnTo>
                    <a:pt x="3286125" y="55245"/>
                  </a:lnTo>
                  <a:lnTo>
                    <a:pt x="3286125" y="2040256"/>
                  </a:lnTo>
                  <a:lnTo>
                    <a:pt x="3286125" y="2043882"/>
                  </a:lnTo>
                  <a:lnTo>
                    <a:pt x="3285769" y="2047473"/>
                  </a:lnTo>
                  <a:lnTo>
                    <a:pt x="3285058" y="2051030"/>
                  </a:lnTo>
                  <a:lnTo>
                    <a:pt x="3284359" y="2054588"/>
                  </a:lnTo>
                  <a:lnTo>
                    <a:pt x="3261563" y="2086189"/>
                  </a:lnTo>
                  <a:lnTo>
                    <a:pt x="3258553" y="2088203"/>
                  </a:lnTo>
                  <a:lnTo>
                    <a:pt x="3255378" y="2089905"/>
                  </a:lnTo>
                  <a:lnTo>
                    <a:pt x="3252012" y="2091293"/>
                  </a:lnTo>
                  <a:lnTo>
                    <a:pt x="3248672" y="2092683"/>
                  </a:lnTo>
                  <a:lnTo>
                    <a:pt x="3245218" y="2093729"/>
                  </a:lnTo>
                  <a:lnTo>
                    <a:pt x="3241649" y="2094439"/>
                  </a:lnTo>
                  <a:lnTo>
                    <a:pt x="3238093" y="2095144"/>
                  </a:lnTo>
                  <a:lnTo>
                    <a:pt x="3234512" y="2095501"/>
                  </a:lnTo>
                  <a:lnTo>
                    <a:pt x="3230880" y="2095501"/>
                  </a:lnTo>
                  <a:lnTo>
                    <a:pt x="55245" y="2095501"/>
                  </a:lnTo>
                  <a:lnTo>
                    <a:pt x="51612" y="2095501"/>
                  </a:lnTo>
                  <a:lnTo>
                    <a:pt x="48018" y="2095144"/>
                  </a:lnTo>
                  <a:lnTo>
                    <a:pt x="44462" y="2094439"/>
                  </a:lnTo>
                  <a:lnTo>
                    <a:pt x="40906" y="2093729"/>
                  </a:lnTo>
                  <a:lnTo>
                    <a:pt x="37452" y="2092683"/>
                  </a:lnTo>
                  <a:lnTo>
                    <a:pt x="34099" y="2091293"/>
                  </a:lnTo>
                  <a:lnTo>
                    <a:pt x="30746" y="2089905"/>
                  </a:lnTo>
                  <a:lnTo>
                    <a:pt x="4203" y="2061394"/>
                  </a:lnTo>
                  <a:lnTo>
                    <a:pt x="2819" y="2058046"/>
                  </a:lnTo>
                  <a:lnTo>
                    <a:pt x="1765" y="2054588"/>
                  </a:lnTo>
                  <a:lnTo>
                    <a:pt x="1066" y="2051030"/>
                  </a:lnTo>
                  <a:lnTo>
                    <a:pt x="355" y="2047473"/>
                  </a:lnTo>
                  <a:lnTo>
                    <a:pt x="0" y="2043882"/>
                  </a:lnTo>
                  <a:lnTo>
                    <a:pt x="0" y="2040256"/>
                  </a:lnTo>
                  <a:close/>
                </a:path>
              </a:pathLst>
            </a:custGeom>
            <a:ln w="9525">
              <a:solidFill>
                <a:srgbClr val="D1C8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702550" y="3792537"/>
            <a:ext cx="2573655" cy="17411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b="1" dirty="0">
                <a:solidFill>
                  <a:srgbClr val="433728"/>
                </a:solidFill>
                <a:latin typeface="Times New Roman"/>
                <a:cs typeface="Times New Roman"/>
              </a:rPr>
              <a:t>Strategic</a:t>
            </a:r>
            <a:r>
              <a:rPr sz="1650" b="1" spc="-100" dirty="0">
                <a:solidFill>
                  <a:srgbClr val="433728"/>
                </a:solidFill>
                <a:latin typeface="Times New Roman"/>
                <a:cs typeface="Times New Roman"/>
              </a:rPr>
              <a:t> </a:t>
            </a:r>
            <a:r>
              <a:rPr sz="1650" b="1" spc="-10" dirty="0">
                <a:solidFill>
                  <a:srgbClr val="433728"/>
                </a:solidFill>
                <a:latin typeface="Times New Roman"/>
                <a:cs typeface="Times New Roman"/>
              </a:rPr>
              <a:t>Importance</a:t>
            </a:r>
            <a:endParaRPr sz="1650">
              <a:latin typeface="Times New Roman"/>
              <a:cs typeface="Times New Roman"/>
            </a:endParaRPr>
          </a:p>
          <a:p>
            <a:pPr marL="12700" marR="5080">
              <a:lnSpc>
                <a:spcPct val="133100"/>
              </a:lnSpc>
              <a:spcBef>
                <a:spcPts val="710"/>
              </a:spcBef>
            </a:pPr>
            <a:r>
              <a:rPr sz="1350" spc="50" dirty="0">
                <a:solidFill>
                  <a:srgbClr val="433728"/>
                </a:solidFill>
                <a:latin typeface="Tahoma"/>
                <a:cs typeface="Tahoma"/>
              </a:rPr>
              <a:t>Determines</a:t>
            </a:r>
            <a:r>
              <a:rPr sz="1350" spc="-40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350" spc="50" dirty="0">
                <a:solidFill>
                  <a:srgbClr val="433728"/>
                </a:solidFill>
                <a:latin typeface="Tahoma"/>
                <a:cs typeface="Tahoma"/>
              </a:rPr>
              <a:t>product</a:t>
            </a:r>
            <a:r>
              <a:rPr sz="1350" spc="-40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350" spc="-10" dirty="0">
                <a:solidFill>
                  <a:srgbClr val="433728"/>
                </a:solidFill>
                <a:latin typeface="Tahoma"/>
                <a:cs typeface="Tahoma"/>
              </a:rPr>
              <a:t>availability, </a:t>
            </a:r>
            <a:r>
              <a:rPr sz="1350" spc="20" dirty="0">
                <a:solidFill>
                  <a:srgbClr val="433728"/>
                </a:solidFill>
                <a:latin typeface="Tahoma"/>
                <a:cs typeface="Tahoma"/>
              </a:rPr>
              <a:t>pricing</a:t>
            </a:r>
            <a:r>
              <a:rPr sz="1350" spc="130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350" spc="20" dirty="0">
                <a:solidFill>
                  <a:srgbClr val="433728"/>
                </a:solidFill>
                <a:latin typeface="Tahoma"/>
                <a:cs typeface="Tahoma"/>
              </a:rPr>
              <a:t>competitiveness,</a:t>
            </a:r>
            <a:r>
              <a:rPr sz="1350" spc="135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350" spc="-10" dirty="0">
                <a:solidFill>
                  <a:srgbClr val="433728"/>
                </a:solidFill>
                <a:latin typeface="Tahoma"/>
                <a:cs typeface="Tahoma"/>
              </a:rPr>
              <a:t>market </a:t>
            </a:r>
            <a:r>
              <a:rPr sz="1350" spc="20" dirty="0">
                <a:solidFill>
                  <a:srgbClr val="433728"/>
                </a:solidFill>
                <a:latin typeface="Tahoma"/>
                <a:cs typeface="Tahoma"/>
              </a:rPr>
              <a:t>penetration,</a:t>
            </a:r>
            <a:r>
              <a:rPr sz="1350" spc="85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433728"/>
                </a:solidFill>
                <a:latin typeface="Tahoma"/>
                <a:cs typeface="Tahoma"/>
              </a:rPr>
              <a:t>and</a:t>
            </a:r>
            <a:r>
              <a:rPr sz="1350" spc="85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350" spc="20" dirty="0">
                <a:solidFill>
                  <a:srgbClr val="433728"/>
                </a:solidFill>
                <a:latin typeface="Tahoma"/>
                <a:cs typeface="Tahoma"/>
              </a:rPr>
              <a:t>ultimately</a:t>
            </a:r>
            <a:r>
              <a:rPr sz="1350" spc="90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350" spc="25" dirty="0">
                <a:solidFill>
                  <a:srgbClr val="433728"/>
                </a:solidFill>
                <a:latin typeface="Tahoma"/>
                <a:cs typeface="Tahoma"/>
              </a:rPr>
              <a:t>the </a:t>
            </a:r>
            <a:r>
              <a:rPr sz="1350" spc="10" dirty="0">
                <a:solidFill>
                  <a:srgbClr val="433728"/>
                </a:solidFill>
                <a:latin typeface="Tahoma"/>
                <a:cs typeface="Tahoma"/>
              </a:rPr>
              <a:t>profitability</a:t>
            </a:r>
            <a:r>
              <a:rPr sz="1350" spc="125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350" spc="10" dirty="0">
                <a:solidFill>
                  <a:srgbClr val="433728"/>
                </a:solidFill>
                <a:latin typeface="Tahoma"/>
                <a:cs typeface="Tahoma"/>
              </a:rPr>
              <a:t>of</a:t>
            </a:r>
            <a:r>
              <a:rPr sz="1350" spc="130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350" spc="-10" dirty="0">
                <a:solidFill>
                  <a:srgbClr val="433728"/>
                </a:solidFill>
                <a:latin typeface="Tahoma"/>
                <a:cs typeface="Tahoma"/>
              </a:rPr>
              <a:t>agricultural businesses.</a:t>
            </a:r>
            <a:endParaRPr sz="1350">
              <a:latin typeface="Tahoma"/>
              <a:cs typeface="Tahoma"/>
            </a:endParaRPr>
          </a:p>
        </p:txBody>
      </p:sp>
      <p:pic>
        <p:nvPicPr>
          <p:cNvPr id="17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58400" y="174625"/>
            <a:ext cx="11430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537825" cy="6436995"/>
          </a:xfrm>
          <a:custGeom>
            <a:avLst/>
            <a:gdLst/>
            <a:ahLst/>
            <a:cxnLst/>
            <a:rect l="l" t="t" r="r" b="b"/>
            <a:pathLst>
              <a:path w="10537825" h="6436995">
                <a:moveTo>
                  <a:pt x="10537342" y="0"/>
                </a:moveTo>
                <a:lnTo>
                  <a:pt x="0" y="0"/>
                </a:lnTo>
                <a:lnTo>
                  <a:pt x="0" y="6436559"/>
                </a:lnTo>
                <a:lnTo>
                  <a:pt x="10537342" y="6436559"/>
                </a:lnTo>
                <a:lnTo>
                  <a:pt x="10537342" y="0"/>
                </a:lnTo>
                <a:close/>
              </a:path>
            </a:pathLst>
          </a:custGeom>
          <a:solidFill>
            <a:srgbClr val="FFFCF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53210" y="439056"/>
            <a:ext cx="1019175" cy="307340"/>
            <a:chOff x="553210" y="439056"/>
            <a:chExt cx="1019175" cy="307340"/>
          </a:xfrm>
        </p:grpSpPr>
        <p:sp>
          <p:nvSpPr>
            <p:cNvPr id="4" name="object 4"/>
            <p:cNvSpPr/>
            <p:nvPr/>
          </p:nvSpPr>
          <p:spPr>
            <a:xfrm>
              <a:off x="557601" y="443446"/>
              <a:ext cx="1010285" cy="299085"/>
            </a:xfrm>
            <a:custGeom>
              <a:avLst/>
              <a:gdLst/>
              <a:ahLst/>
              <a:cxnLst/>
              <a:rect l="l" t="t" r="r" b="b"/>
              <a:pathLst>
                <a:path w="1010285" h="299084">
                  <a:moveTo>
                    <a:pt x="0" y="258691"/>
                  </a:moveTo>
                  <a:lnTo>
                    <a:pt x="0" y="39866"/>
                  </a:lnTo>
                  <a:lnTo>
                    <a:pt x="0" y="34574"/>
                  </a:lnTo>
                  <a:lnTo>
                    <a:pt x="1010" y="29492"/>
                  </a:lnTo>
                  <a:lnTo>
                    <a:pt x="3037" y="24610"/>
                  </a:lnTo>
                  <a:lnTo>
                    <a:pt x="5057" y="19728"/>
                  </a:lnTo>
                  <a:lnTo>
                    <a:pt x="7939" y="15419"/>
                  </a:lnTo>
                  <a:lnTo>
                    <a:pt x="11676" y="11673"/>
                  </a:lnTo>
                  <a:lnTo>
                    <a:pt x="15412" y="7938"/>
                  </a:lnTo>
                  <a:lnTo>
                    <a:pt x="19725" y="5057"/>
                  </a:lnTo>
                  <a:lnTo>
                    <a:pt x="24610" y="3032"/>
                  </a:lnTo>
                  <a:lnTo>
                    <a:pt x="29494" y="1006"/>
                  </a:lnTo>
                  <a:lnTo>
                    <a:pt x="34580" y="0"/>
                  </a:lnTo>
                  <a:lnTo>
                    <a:pt x="39867" y="0"/>
                  </a:lnTo>
                  <a:lnTo>
                    <a:pt x="969962" y="0"/>
                  </a:lnTo>
                  <a:lnTo>
                    <a:pt x="975242" y="0"/>
                  </a:lnTo>
                  <a:lnTo>
                    <a:pt x="980335" y="1006"/>
                  </a:lnTo>
                  <a:lnTo>
                    <a:pt x="985218" y="3032"/>
                  </a:lnTo>
                  <a:lnTo>
                    <a:pt x="990100" y="5057"/>
                  </a:lnTo>
                  <a:lnTo>
                    <a:pt x="1006796" y="24610"/>
                  </a:lnTo>
                  <a:lnTo>
                    <a:pt x="1008821" y="29492"/>
                  </a:lnTo>
                  <a:lnTo>
                    <a:pt x="1009828" y="34574"/>
                  </a:lnTo>
                  <a:lnTo>
                    <a:pt x="1009828" y="39866"/>
                  </a:lnTo>
                  <a:lnTo>
                    <a:pt x="1009828" y="258691"/>
                  </a:lnTo>
                  <a:lnTo>
                    <a:pt x="1009828" y="263972"/>
                  </a:lnTo>
                  <a:lnTo>
                    <a:pt x="1008821" y="269065"/>
                  </a:lnTo>
                  <a:lnTo>
                    <a:pt x="1006796" y="273947"/>
                  </a:lnTo>
                  <a:lnTo>
                    <a:pt x="1004770" y="278829"/>
                  </a:lnTo>
                  <a:lnTo>
                    <a:pt x="1001890" y="283150"/>
                  </a:lnTo>
                  <a:lnTo>
                    <a:pt x="998155" y="286884"/>
                  </a:lnTo>
                  <a:lnTo>
                    <a:pt x="994420" y="290619"/>
                  </a:lnTo>
                  <a:lnTo>
                    <a:pt x="990100" y="293500"/>
                  </a:lnTo>
                  <a:lnTo>
                    <a:pt x="985218" y="295525"/>
                  </a:lnTo>
                  <a:lnTo>
                    <a:pt x="980335" y="297551"/>
                  </a:lnTo>
                  <a:lnTo>
                    <a:pt x="975242" y="298558"/>
                  </a:lnTo>
                  <a:lnTo>
                    <a:pt x="969962" y="298558"/>
                  </a:lnTo>
                  <a:lnTo>
                    <a:pt x="39867" y="298558"/>
                  </a:lnTo>
                  <a:lnTo>
                    <a:pt x="34580" y="298558"/>
                  </a:lnTo>
                  <a:lnTo>
                    <a:pt x="29494" y="297551"/>
                  </a:lnTo>
                  <a:lnTo>
                    <a:pt x="24610" y="295525"/>
                  </a:lnTo>
                  <a:lnTo>
                    <a:pt x="19725" y="293500"/>
                  </a:lnTo>
                  <a:lnTo>
                    <a:pt x="15412" y="290619"/>
                  </a:lnTo>
                  <a:lnTo>
                    <a:pt x="11676" y="286884"/>
                  </a:lnTo>
                  <a:lnTo>
                    <a:pt x="7939" y="283150"/>
                  </a:lnTo>
                  <a:lnTo>
                    <a:pt x="5057" y="278829"/>
                  </a:lnTo>
                  <a:lnTo>
                    <a:pt x="3037" y="273947"/>
                  </a:lnTo>
                  <a:lnTo>
                    <a:pt x="1010" y="269065"/>
                  </a:lnTo>
                  <a:lnTo>
                    <a:pt x="0" y="263972"/>
                  </a:lnTo>
                  <a:lnTo>
                    <a:pt x="0" y="258691"/>
                  </a:lnTo>
                  <a:close/>
                </a:path>
              </a:pathLst>
            </a:custGeom>
            <a:ln w="8781">
              <a:solidFill>
                <a:srgbClr val="825E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5785" y="534887"/>
              <a:ext cx="131963" cy="11032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33580" y="501873"/>
            <a:ext cx="645795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40" dirty="0">
                <a:solidFill>
                  <a:srgbClr val="825E53"/>
                </a:solidFill>
                <a:latin typeface="Tahoma"/>
                <a:cs typeface="Tahoma"/>
              </a:rPr>
              <a:t>ACTIVITY</a:t>
            </a:r>
            <a:r>
              <a:rPr sz="1000" spc="-35" dirty="0">
                <a:solidFill>
                  <a:srgbClr val="825E53"/>
                </a:solidFill>
                <a:latin typeface="Tahoma"/>
                <a:cs typeface="Tahoma"/>
              </a:rPr>
              <a:t> </a:t>
            </a:r>
            <a:r>
              <a:rPr sz="1000" spc="-50" dirty="0">
                <a:solidFill>
                  <a:srgbClr val="825E53"/>
                </a:solidFill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40510" y="786382"/>
            <a:ext cx="3133725" cy="499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100" spc="114" dirty="0"/>
              <a:t>ǫuick</a:t>
            </a:r>
            <a:r>
              <a:rPr sz="3100" spc="-170" dirty="0"/>
              <a:t> </a:t>
            </a:r>
            <a:r>
              <a:rPr sz="3100" spc="-30" dirty="0"/>
              <a:t>Poll</a:t>
            </a:r>
            <a:r>
              <a:rPr sz="3100" spc="-170" dirty="0"/>
              <a:t> </a:t>
            </a:r>
            <a:r>
              <a:rPr sz="3100" spc="-10" dirty="0"/>
              <a:t>Activity</a:t>
            </a:r>
            <a:endParaRPr sz="3100"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3210" y="1721099"/>
            <a:ext cx="5997503" cy="4100781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6963426" y="3723194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4" h="52704">
                <a:moveTo>
                  <a:pt x="29832" y="0"/>
                </a:moveTo>
                <a:lnTo>
                  <a:pt x="22854" y="0"/>
                </a:lnTo>
                <a:lnTo>
                  <a:pt x="19482" y="667"/>
                </a:lnTo>
                <a:lnTo>
                  <a:pt x="0" y="22842"/>
                </a:lnTo>
                <a:lnTo>
                  <a:pt x="0" y="29832"/>
                </a:lnTo>
                <a:lnTo>
                  <a:pt x="22854" y="52686"/>
                </a:lnTo>
                <a:lnTo>
                  <a:pt x="29832" y="52686"/>
                </a:lnTo>
                <a:lnTo>
                  <a:pt x="52686" y="29832"/>
                </a:lnTo>
                <a:lnTo>
                  <a:pt x="52686" y="26343"/>
                </a:lnTo>
                <a:lnTo>
                  <a:pt x="52686" y="22842"/>
                </a:lnTo>
                <a:lnTo>
                  <a:pt x="33192" y="667"/>
                </a:lnTo>
                <a:lnTo>
                  <a:pt x="29832" y="0"/>
                </a:lnTo>
                <a:close/>
              </a:path>
            </a:pathLst>
          </a:custGeom>
          <a:solidFill>
            <a:srgbClr val="4337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63426" y="4030533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4" h="52704">
                <a:moveTo>
                  <a:pt x="29832" y="0"/>
                </a:moveTo>
                <a:lnTo>
                  <a:pt x="22854" y="0"/>
                </a:lnTo>
                <a:lnTo>
                  <a:pt x="19482" y="667"/>
                </a:lnTo>
                <a:lnTo>
                  <a:pt x="0" y="22842"/>
                </a:lnTo>
                <a:lnTo>
                  <a:pt x="0" y="29832"/>
                </a:lnTo>
                <a:lnTo>
                  <a:pt x="22854" y="52686"/>
                </a:lnTo>
                <a:lnTo>
                  <a:pt x="29832" y="52686"/>
                </a:lnTo>
                <a:lnTo>
                  <a:pt x="52686" y="29832"/>
                </a:lnTo>
                <a:lnTo>
                  <a:pt x="52686" y="26343"/>
                </a:lnTo>
                <a:lnTo>
                  <a:pt x="52686" y="22842"/>
                </a:lnTo>
                <a:lnTo>
                  <a:pt x="33192" y="667"/>
                </a:lnTo>
                <a:lnTo>
                  <a:pt x="29832" y="0"/>
                </a:lnTo>
                <a:close/>
              </a:path>
            </a:pathLst>
          </a:custGeom>
          <a:solidFill>
            <a:srgbClr val="4337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63426" y="4337872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4" h="52704">
                <a:moveTo>
                  <a:pt x="29832" y="0"/>
                </a:moveTo>
                <a:lnTo>
                  <a:pt x="22854" y="0"/>
                </a:lnTo>
                <a:lnTo>
                  <a:pt x="19482" y="667"/>
                </a:lnTo>
                <a:lnTo>
                  <a:pt x="0" y="22842"/>
                </a:lnTo>
                <a:lnTo>
                  <a:pt x="0" y="29832"/>
                </a:lnTo>
                <a:lnTo>
                  <a:pt x="22854" y="52686"/>
                </a:lnTo>
                <a:lnTo>
                  <a:pt x="29832" y="52686"/>
                </a:lnTo>
                <a:lnTo>
                  <a:pt x="52686" y="29832"/>
                </a:lnTo>
                <a:lnTo>
                  <a:pt x="52686" y="26343"/>
                </a:lnTo>
                <a:lnTo>
                  <a:pt x="52686" y="22842"/>
                </a:lnTo>
                <a:lnTo>
                  <a:pt x="33192" y="667"/>
                </a:lnTo>
                <a:lnTo>
                  <a:pt x="29832" y="0"/>
                </a:lnTo>
                <a:close/>
              </a:path>
            </a:pathLst>
          </a:custGeom>
          <a:solidFill>
            <a:srgbClr val="4337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63426" y="4645212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4" h="52704">
                <a:moveTo>
                  <a:pt x="29832" y="0"/>
                </a:moveTo>
                <a:lnTo>
                  <a:pt x="22854" y="0"/>
                </a:lnTo>
                <a:lnTo>
                  <a:pt x="19482" y="667"/>
                </a:lnTo>
                <a:lnTo>
                  <a:pt x="0" y="22842"/>
                </a:lnTo>
                <a:lnTo>
                  <a:pt x="0" y="29832"/>
                </a:lnTo>
                <a:lnTo>
                  <a:pt x="22854" y="52686"/>
                </a:lnTo>
                <a:lnTo>
                  <a:pt x="29832" y="52686"/>
                </a:lnTo>
                <a:lnTo>
                  <a:pt x="52686" y="29832"/>
                </a:lnTo>
                <a:lnTo>
                  <a:pt x="52686" y="26343"/>
                </a:lnTo>
                <a:lnTo>
                  <a:pt x="52686" y="22842"/>
                </a:lnTo>
                <a:lnTo>
                  <a:pt x="33192" y="667"/>
                </a:lnTo>
                <a:lnTo>
                  <a:pt x="29832" y="0"/>
                </a:lnTo>
                <a:close/>
              </a:path>
            </a:pathLst>
          </a:custGeom>
          <a:solidFill>
            <a:srgbClr val="4337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929874" y="1840116"/>
            <a:ext cx="3039110" cy="38334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850" b="1" dirty="0">
                <a:solidFill>
                  <a:srgbClr val="433728"/>
                </a:solidFill>
                <a:latin typeface="Times New Roman"/>
                <a:cs typeface="Times New Roman"/>
              </a:rPr>
              <a:t>Engagement</a:t>
            </a:r>
            <a:r>
              <a:rPr sz="1850" b="1" spc="-90" dirty="0">
                <a:solidFill>
                  <a:srgbClr val="433728"/>
                </a:solidFill>
                <a:latin typeface="Times New Roman"/>
                <a:cs typeface="Times New Roman"/>
              </a:rPr>
              <a:t> </a:t>
            </a:r>
            <a:r>
              <a:rPr sz="1850" b="1" spc="-10" dirty="0">
                <a:solidFill>
                  <a:srgbClr val="433728"/>
                </a:solidFill>
                <a:latin typeface="Times New Roman"/>
                <a:cs typeface="Times New Roman"/>
              </a:rPr>
              <a:t>Activity</a:t>
            </a: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30"/>
              </a:spcBef>
            </a:pPr>
            <a:r>
              <a:rPr sz="1250" spc="-55" dirty="0">
                <a:solidFill>
                  <a:srgbClr val="433728"/>
                </a:solidFill>
                <a:latin typeface="Arial Black"/>
                <a:cs typeface="Arial Black"/>
              </a:rPr>
              <a:t>Duration:</a:t>
            </a:r>
            <a:r>
              <a:rPr sz="1250" spc="-45" dirty="0">
                <a:solidFill>
                  <a:srgbClr val="433728"/>
                </a:solidFill>
                <a:latin typeface="Arial Black"/>
                <a:cs typeface="Arial Black"/>
              </a:rPr>
              <a:t> </a:t>
            </a:r>
            <a:r>
              <a:rPr sz="1250" dirty="0">
                <a:solidFill>
                  <a:srgbClr val="433728"/>
                </a:solidFill>
                <a:latin typeface="Tahoma"/>
                <a:cs typeface="Tahoma"/>
              </a:rPr>
              <a:t>3</a:t>
            </a:r>
            <a:r>
              <a:rPr sz="1250" spc="-20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250" spc="40" dirty="0">
                <a:solidFill>
                  <a:srgbClr val="433728"/>
                </a:solidFill>
                <a:latin typeface="Tahoma"/>
                <a:cs typeface="Tahoma"/>
              </a:rPr>
              <a:t>minutes</a:t>
            </a:r>
            <a:endParaRPr sz="1250">
              <a:latin typeface="Tahoma"/>
              <a:cs typeface="Tahoma"/>
            </a:endParaRPr>
          </a:p>
          <a:p>
            <a:pPr marL="12700" marR="5080">
              <a:lnSpc>
                <a:spcPct val="133700"/>
              </a:lnSpc>
              <a:spcBef>
                <a:spcPts val="1105"/>
              </a:spcBef>
            </a:pPr>
            <a:r>
              <a:rPr sz="1250" spc="-70" dirty="0">
                <a:solidFill>
                  <a:srgbClr val="433728"/>
                </a:solidFill>
                <a:latin typeface="Arial Black"/>
                <a:cs typeface="Arial Black"/>
              </a:rPr>
              <a:t>Question:</a:t>
            </a:r>
            <a:r>
              <a:rPr sz="1250" spc="150" dirty="0">
                <a:solidFill>
                  <a:srgbClr val="433728"/>
                </a:solidFill>
                <a:latin typeface="Arial Black"/>
                <a:cs typeface="Arial Black"/>
              </a:rPr>
              <a:t> </a:t>
            </a:r>
            <a:r>
              <a:rPr sz="1250" dirty="0">
                <a:solidFill>
                  <a:srgbClr val="433728"/>
                </a:solidFill>
                <a:latin typeface="Tahoma"/>
                <a:cs typeface="Tahoma"/>
              </a:rPr>
              <a:t>Which</a:t>
            </a:r>
            <a:r>
              <a:rPr sz="1250" spc="175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250" dirty="0">
                <a:solidFill>
                  <a:srgbClr val="433728"/>
                </a:solidFill>
                <a:latin typeface="Tahoma"/>
                <a:cs typeface="Tahoma"/>
              </a:rPr>
              <a:t>distribution</a:t>
            </a:r>
            <a:r>
              <a:rPr sz="1250" spc="175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250" dirty="0">
                <a:solidFill>
                  <a:srgbClr val="433728"/>
                </a:solidFill>
                <a:latin typeface="Tahoma"/>
                <a:cs typeface="Tahoma"/>
              </a:rPr>
              <a:t>channel</a:t>
            </a:r>
            <a:r>
              <a:rPr sz="1250" spc="180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250" spc="40" dirty="0">
                <a:solidFill>
                  <a:srgbClr val="433728"/>
                </a:solidFill>
                <a:latin typeface="Tahoma"/>
                <a:cs typeface="Tahoma"/>
              </a:rPr>
              <a:t>do </a:t>
            </a:r>
            <a:r>
              <a:rPr sz="1250" dirty="0">
                <a:solidFill>
                  <a:srgbClr val="433728"/>
                </a:solidFill>
                <a:latin typeface="Tahoma"/>
                <a:cs typeface="Tahoma"/>
              </a:rPr>
              <a:t>you</a:t>
            </a:r>
            <a:r>
              <a:rPr sz="1250" spc="35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250" dirty="0">
                <a:solidFill>
                  <a:srgbClr val="433728"/>
                </a:solidFill>
                <a:latin typeface="Tahoma"/>
                <a:cs typeface="Tahoma"/>
              </a:rPr>
              <a:t>think</a:t>
            </a:r>
            <a:r>
              <a:rPr sz="1250" spc="40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250" dirty="0">
                <a:solidFill>
                  <a:srgbClr val="433728"/>
                </a:solidFill>
                <a:latin typeface="Tahoma"/>
                <a:cs typeface="Tahoma"/>
              </a:rPr>
              <a:t>is</a:t>
            </a:r>
            <a:r>
              <a:rPr sz="1250" spc="40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250" spc="50" dirty="0">
                <a:solidFill>
                  <a:srgbClr val="433728"/>
                </a:solidFill>
                <a:latin typeface="Tahoma"/>
                <a:cs typeface="Tahoma"/>
              </a:rPr>
              <a:t>most</a:t>
            </a:r>
            <a:r>
              <a:rPr sz="1250" spc="40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250" dirty="0">
                <a:solidFill>
                  <a:srgbClr val="433728"/>
                </a:solidFill>
                <a:latin typeface="Tahoma"/>
                <a:cs typeface="Tahoma"/>
              </a:rPr>
              <a:t>effective</a:t>
            </a:r>
            <a:r>
              <a:rPr sz="1250" spc="40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250" dirty="0">
                <a:solidFill>
                  <a:srgbClr val="433728"/>
                </a:solidFill>
                <a:latin typeface="Tahoma"/>
                <a:cs typeface="Tahoma"/>
              </a:rPr>
              <a:t>for</a:t>
            </a:r>
            <a:r>
              <a:rPr sz="1250" spc="40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250" spc="-10" dirty="0">
                <a:solidFill>
                  <a:srgbClr val="433728"/>
                </a:solidFill>
                <a:latin typeface="Tahoma"/>
                <a:cs typeface="Tahoma"/>
              </a:rPr>
              <a:t>fresh </a:t>
            </a:r>
            <a:r>
              <a:rPr sz="1250" dirty="0">
                <a:solidFill>
                  <a:srgbClr val="433728"/>
                </a:solidFill>
                <a:latin typeface="Tahoma"/>
                <a:cs typeface="Tahoma"/>
              </a:rPr>
              <a:t>vegetables</a:t>
            </a:r>
            <a:r>
              <a:rPr sz="1250" spc="60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250" dirty="0">
                <a:solidFill>
                  <a:srgbClr val="433728"/>
                </a:solidFill>
                <a:latin typeface="Tahoma"/>
                <a:cs typeface="Tahoma"/>
              </a:rPr>
              <a:t>in</a:t>
            </a:r>
            <a:r>
              <a:rPr sz="1250" spc="60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250" spc="50" dirty="0">
                <a:solidFill>
                  <a:srgbClr val="433728"/>
                </a:solidFill>
                <a:latin typeface="Tahoma"/>
                <a:cs typeface="Tahoma"/>
              </a:rPr>
              <a:t>urban</a:t>
            </a:r>
            <a:r>
              <a:rPr sz="1250" spc="65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250" spc="-10" dirty="0">
                <a:solidFill>
                  <a:srgbClr val="433728"/>
                </a:solidFill>
                <a:latin typeface="Tahoma"/>
                <a:cs typeface="Tahoma"/>
              </a:rPr>
              <a:t>India?</a:t>
            </a:r>
            <a:endParaRPr sz="1250">
              <a:latin typeface="Tahoma"/>
              <a:cs typeface="Tahoma"/>
            </a:endParaRPr>
          </a:p>
          <a:p>
            <a:pPr marL="265430" marR="295275">
              <a:lnSpc>
                <a:spcPct val="161300"/>
              </a:lnSpc>
              <a:spcBef>
                <a:spcPts val="695"/>
              </a:spcBef>
            </a:pPr>
            <a:r>
              <a:rPr sz="1250" spc="10" dirty="0">
                <a:solidFill>
                  <a:srgbClr val="433728"/>
                </a:solidFill>
                <a:latin typeface="Tahoma"/>
                <a:cs typeface="Tahoma"/>
              </a:rPr>
              <a:t>Direct</a:t>
            </a:r>
            <a:r>
              <a:rPr sz="1250" spc="215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250" spc="10" dirty="0">
                <a:solidFill>
                  <a:srgbClr val="433728"/>
                </a:solidFill>
                <a:latin typeface="Tahoma"/>
                <a:cs typeface="Tahoma"/>
              </a:rPr>
              <a:t>farm-to-consumer</a:t>
            </a:r>
            <a:r>
              <a:rPr sz="1250" spc="220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250" spc="-10" dirty="0">
                <a:solidFill>
                  <a:srgbClr val="433728"/>
                </a:solidFill>
                <a:latin typeface="Tahoma"/>
                <a:cs typeface="Tahoma"/>
              </a:rPr>
              <a:t>markets </a:t>
            </a:r>
            <a:r>
              <a:rPr sz="1250" spc="10" dirty="0">
                <a:solidFill>
                  <a:srgbClr val="433728"/>
                </a:solidFill>
                <a:latin typeface="Tahoma"/>
                <a:cs typeface="Tahoma"/>
              </a:rPr>
              <a:t>Traditional</a:t>
            </a:r>
            <a:r>
              <a:rPr sz="1250" spc="120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250" spc="10" dirty="0">
                <a:solidFill>
                  <a:srgbClr val="433728"/>
                </a:solidFill>
                <a:latin typeface="Tahoma"/>
                <a:cs typeface="Tahoma"/>
              </a:rPr>
              <a:t>retail</a:t>
            </a:r>
            <a:r>
              <a:rPr sz="1250" spc="120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250" spc="10" dirty="0">
                <a:solidFill>
                  <a:srgbClr val="433728"/>
                </a:solidFill>
                <a:latin typeface="Tahoma"/>
                <a:cs typeface="Tahoma"/>
              </a:rPr>
              <a:t>outlets</a:t>
            </a:r>
            <a:r>
              <a:rPr sz="1250" spc="120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250" spc="-10" dirty="0">
                <a:solidFill>
                  <a:srgbClr val="433728"/>
                </a:solidFill>
                <a:latin typeface="Tahoma"/>
                <a:cs typeface="Tahoma"/>
              </a:rPr>
              <a:t>(kiranas) </a:t>
            </a:r>
            <a:r>
              <a:rPr sz="1250" spc="70" dirty="0">
                <a:solidFill>
                  <a:srgbClr val="433728"/>
                </a:solidFill>
                <a:latin typeface="Tahoma"/>
                <a:cs typeface="Tahoma"/>
              </a:rPr>
              <a:t>Modern</a:t>
            </a:r>
            <a:r>
              <a:rPr sz="1250" spc="75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250" spc="20" dirty="0">
                <a:solidFill>
                  <a:srgbClr val="433728"/>
                </a:solidFill>
                <a:latin typeface="Tahoma"/>
                <a:cs typeface="Tahoma"/>
              </a:rPr>
              <a:t>supermarket</a:t>
            </a:r>
            <a:r>
              <a:rPr sz="1250" spc="75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250" spc="-10" dirty="0">
                <a:solidFill>
                  <a:srgbClr val="433728"/>
                </a:solidFill>
                <a:latin typeface="Tahoma"/>
                <a:cs typeface="Tahoma"/>
              </a:rPr>
              <a:t>chains </a:t>
            </a:r>
            <a:r>
              <a:rPr sz="1250" dirty="0">
                <a:solidFill>
                  <a:srgbClr val="433728"/>
                </a:solidFill>
                <a:latin typeface="Tahoma"/>
                <a:cs typeface="Tahoma"/>
              </a:rPr>
              <a:t>Online</a:t>
            </a:r>
            <a:r>
              <a:rPr sz="1250" spc="170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250" dirty="0">
                <a:solidFill>
                  <a:srgbClr val="433728"/>
                </a:solidFill>
                <a:latin typeface="Tahoma"/>
                <a:cs typeface="Tahoma"/>
              </a:rPr>
              <a:t>grocery</a:t>
            </a:r>
            <a:r>
              <a:rPr sz="1250" spc="175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250" spc="-10" dirty="0">
                <a:solidFill>
                  <a:srgbClr val="433728"/>
                </a:solidFill>
                <a:latin typeface="Tahoma"/>
                <a:cs typeface="Tahoma"/>
              </a:rPr>
              <a:t>platforms</a:t>
            </a:r>
            <a:endParaRPr sz="1250">
              <a:latin typeface="Tahoma"/>
              <a:cs typeface="Tahoma"/>
            </a:endParaRPr>
          </a:p>
          <a:p>
            <a:pPr marL="12700" marR="172720">
              <a:lnSpc>
                <a:spcPct val="133700"/>
              </a:lnSpc>
              <a:spcBef>
                <a:spcPts val="1105"/>
              </a:spcBef>
            </a:pPr>
            <a:r>
              <a:rPr sz="1250" dirty="0">
                <a:solidFill>
                  <a:srgbClr val="433728"/>
                </a:solidFill>
                <a:latin typeface="Tahoma"/>
                <a:cs typeface="Tahoma"/>
              </a:rPr>
              <a:t>Use</a:t>
            </a:r>
            <a:r>
              <a:rPr sz="1250" spc="55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250" dirty="0">
                <a:solidFill>
                  <a:srgbClr val="433728"/>
                </a:solidFill>
                <a:latin typeface="Tahoma"/>
                <a:cs typeface="Tahoma"/>
              </a:rPr>
              <a:t>your</a:t>
            </a:r>
            <a:r>
              <a:rPr sz="1250" spc="60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250" spc="50" dirty="0">
                <a:solidFill>
                  <a:srgbClr val="433728"/>
                </a:solidFill>
                <a:latin typeface="Tahoma"/>
                <a:cs typeface="Tahoma"/>
              </a:rPr>
              <a:t>mobile</a:t>
            </a:r>
            <a:r>
              <a:rPr sz="1250" spc="60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250" dirty="0">
                <a:solidFill>
                  <a:srgbClr val="433728"/>
                </a:solidFill>
                <a:latin typeface="Tahoma"/>
                <a:cs typeface="Tahoma"/>
              </a:rPr>
              <a:t>devices</a:t>
            </a:r>
            <a:r>
              <a:rPr sz="1250" spc="60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250" dirty="0">
                <a:solidFill>
                  <a:srgbClr val="433728"/>
                </a:solidFill>
                <a:latin typeface="Tahoma"/>
                <a:cs typeface="Tahoma"/>
              </a:rPr>
              <a:t>to</a:t>
            </a:r>
            <a:r>
              <a:rPr sz="1250" spc="55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250" spc="-10" dirty="0">
                <a:solidFill>
                  <a:srgbClr val="433728"/>
                </a:solidFill>
                <a:latin typeface="Tahoma"/>
                <a:cs typeface="Tahoma"/>
              </a:rPr>
              <a:t>submit </a:t>
            </a:r>
            <a:r>
              <a:rPr sz="1250" spc="10" dirty="0">
                <a:solidFill>
                  <a:srgbClr val="433728"/>
                </a:solidFill>
                <a:latin typeface="Tahoma"/>
                <a:cs typeface="Tahoma"/>
              </a:rPr>
              <a:t>responses</a:t>
            </a:r>
            <a:r>
              <a:rPr sz="1250" spc="60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250" spc="50" dirty="0">
                <a:solidFill>
                  <a:srgbClr val="433728"/>
                </a:solidFill>
                <a:latin typeface="Tahoma"/>
                <a:cs typeface="Tahoma"/>
              </a:rPr>
              <a:t>and</a:t>
            </a:r>
            <a:r>
              <a:rPr sz="1250" spc="60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250" spc="10" dirty="0">
                <a:solidFill>
                  <a:srgbClr val="433728"/>
                </a:solidFill>
                <a:latin typeface="Tahoma"/>
                <a:cs typeface="Tahoma"/>
              </a:rPr>
              <a:t>we'll</a:t>
            </a:r>
            <a:r>
              <a:rPr sz="1250" spc="65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250" spc="10" dirty="0">
                <a:solidFill>
                  <a:srgbClr val="433728"/>
                </a:solidFill>
                <a:latin typeface="Tahoma"/>
                <a:cs typeface="Tahoma"/>
              </a:rPr>
              <a:t>discuss</a:t>
            </a:r>
            <a:r>
              <a:rPr sz="1250" spc="60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250" spc="10" dirty="0">
                <a:solidFill>
                  <a:srgbClr val="433728"/>
                </a:solidFill>
                <a:latin typeface="Tahoma"/>
                <a:cs typeface="Tahoma"/>
              </a:rPr>
              <a:t>the</a:t>
            </a:r>
            <a:r>
              <a:rPr sz="1250" spc="65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250" spc="-10" dirty="0">
                <a:solidFill>
                  <a:srgbClr val="433728"/>
                </a:solidFill>
                <a:latin typeface="Tahoma"/>
                <a:cs typeface="Tahoma"/>
              </a:rPr>
              <a:t>results together!</a:t>
            </a:r>
            <a:endParaRPr sz="1250">
              <a:latin typeface="Tahoma"/>
              <a:cs typeface="Tahoma"/>
            </a:endParaRPr>
          </a:p>
        </p:txBody>
      </p:sp>
      <p:pic>
        <p:nvPicPr>
          <p:cNvPr id="15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58400" y="174625"/>
            <a:ext cx="11430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7375" y="1739900"/>
            <a:ext cx="8046720" cy="5397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350" spc="-65" dirty="0"/>
              <a:t>Role</a:t>
            </a:r>
            <a:r>
              <a:rPr sz="3350" spc="-125" dirty="0"/>
              <a:t> </a:t>
            </a:r>
            <a:r>
              <a:rPr sz="3350" dirty="0"/>
              <a:t>of</a:t>
            </a:r>
            <a:r>
              <a:rPr sz="3350" spc="-125" dirty="0"/>
              <a:t> </a:t>
            </a:r>
            <a:r>
              <a:rPr sz="3350" dirty="0"/>
              <a:t>Distribution</a:t>
            </a:r>
            <a:r>
              <a:rPr sz="3350" spc="-125" dirty="0"/>
              <a:t> </a:t>
            </a:r>
            <a:r>
              <a:rPr sz="3350" spc="50" dirty="0"/>
              <a:t>in</a:t>
            </a:r>
            <a:r>
              <a:rPr sz="3350" spc="-125" dirty="0"/>
              <a:t> </a:t>
            </a:r>
            <a:r>
              <a:rPr sz="3350" spc="-50" dirty="0"/>
              <a:t>Agricultural</a:t>
            </a:r>
            <a:r>
              <a:rPr sz="3350" spc="-125" dirty="0"/>
              <a:t> </a:t>
            </a:r>
            <a:r>
              <a:rPr sz="3350" spc="-10" dirty="0"/>
              <a:t>Business</a:t>
            </a:r>
            <a:endParaRPr sz="335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0075" y="2647949"/>
            <a:ext cx="942975" cy="9525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749132" y="2620962"/>
            <a:ext cx="2091689" cy="20173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b="1" spc="-30" dirty="0">
                <a:solidFill>
                  <a:srgbClr val="433728"/>
                </a:solidFill>
                <a:latin typeface="Times New Roman"/>
                <a:cs typeface="Times New Roman"/>
              </a:rPr>
              <a:t>Market</a:t>
            </a:r>
            <a:r>
              <a:rPr sz="1650" b="1" spc="-55" dirty="0">
                <a:solidFill>
                  <a:srgbClr val="433728"/>
                </a:solidFill>
                <a:latin typeface="Times New Roman"/>
                <a:cs typeface="Times New Roman"/>
              </a:rPr>
              <a:t> </a:t>
            </a:r>
            <a:r>
              <a:rPr sz="1650" b="1" spc="-10" dirty="0">
                <a:solidFill>
                  <a:srgbClr val="433728"/>
                </a:solidFill>
                <a:latin typeface="Times New Roman"/>
                <a:cs typeface="Times New Roman"/>
              </a:rPr>
              <a:t>Access</a:t>
            </a:r>
            <a:endParaRPr sz="1650">
              <a:latin typeface="Times New Roman"/>
              <a:cs typeface="Times New Roman"/>
            </a:endParaRPr>
          </a:p>
          <a:p>
            <a:pPr marL="12700" marR="5080">
              <a:lnSpc>
                <a:spcPct val="133300"/>
              </a:lnSpc>
              <a:spcBef>
                <a:spcPts val="705"/>
              </a:spcBef>
            </a:pPr>
            <a:r>
              <a:rPr sz="1350" spc="10" dirty="0">
                <a:solidFill>
                  <a:srgbClr val="433728"/>
                </a:solidFill>
                <a:latin typeface="Tahoma"/>
                <a:cs typeface="Tahoma"/>
              </a:rPr>
              <a:t>Connects</a:t>
            </a:r>
            <a:r>
              <a:rPr sz="1350" spc="80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350" spc="50" dirty="0">
                <a:solidFill>
                  <a:srgbClr val="433728"/>
                </a:solidFill>
                <a:latin typeface="Tahoma"/>
                <a:cs typeface="Tahoma"/>
              </a:rPr>
              <a:t>farmers</a:t>
            </a:r>
            <a:r>
              <a:rPr sz="1350" spc="85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350" spc="-20" dirty="0">
                <a:solidFill>
                  <a:srgbClr val="433728"/>
                </a:solidFill>
                <a:latin typeface="Tahoma"/>
                <a:cs typeface="Tahoma"/>
              </a:rPr>
              <a:t>with </a:t>
            </a:r>
            <a:r>
              <a:rPr sz="1350" dirty="0">
                <a:solidFill>
                  <a:srgbClr val="433728"/>
                </a:solidFill>
                <a:latin typeface="Tahoma"/>
                <a:cs typeface="Tahoma"/>
              </a:rPr>
              <a:t>diverse</a:t>
            </a:r>
            <a:r>
              <a:rPr sz="1350" spc="200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433728"/>
                </a:solidFill>
                <a:latin typeface="Tahoma"/>
                <a:cs typeface="Tahoma"/>
              </a:rPr>
              <a:t>markets,</a:t>
            </a:r>
            <a:r>
              <a:rPr sz="1350" spc="204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350" spc="-10" dirty="0">
                <a:solidFill>
                  <a:srgbClr val="433728"/>
                </a:solidFill>
                <a:latin typeface="Tahoma"/>
                <a:cs typeface="Tahoma"/>
              </a:rPr>
              <a:t>reducing </a:t>
            </a:r>
            <a:r>
              <a:rPr sz="1350" dirty="0">
                <a:solidFill>
                  <a:srgbClr val="433728"/>
                </a:solidFill>
                <a:latin typeface="Tahoma"/>
                <a:cs typeface="Tahoma"/>
              </a:rPr>
              <a:t>post-harvest</a:t>
            </a:r>
            <a:r>
              <a:rPr sz="1350" spc="240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433728"/>
                </a:solidFill>
                <a:latin typeface="Tahoma"/>
                <a:cs typeface="Tahoma"/>
              </a:rPr>
              <a:t>losses</a:t>
            </a:r>
            <a:r>
              <a:rPr sz="1350" spc="245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350" spc="30" dirty="0">
                <a:solidFill>
                  <a:srgbClr val="433728"/>
                </a:solidFill>
                <a:latin typeface="Tahoma"/>
                <a:cs typeface="Tahoma"/>
              </a:rPr>
              <a:t>and </a:t>
            </a:r>
            <a:r>
              <a:rPr sz="1350" spc="10" dirty="0">
                <a:solidFill>
                  <a:srgbClr val="433728"/>
                </a:solidFill>
                <a:latin typeface="Tahoma"/>
                <a:cs typeface="Tahoma"/>
              </a:rPr>
              <a:t>enabling</a:t>
            </a:r>
            <a:r>
              <a:rPr sz="1350" spc="170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350" spc="10" dirty="0">
                <a:solidFill>
                  <a:srgbClr val="433728"/>
                </a:solidFill>
                <a:latin typeface="Tahoma"/>
                <a:cs typeface="Tahoma"/>
              </a:rPr>
              <a:t>better</a:t>
            </a:r>
            <a:r>
              <a:rPr sz="1350" spc="175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350" spc="-10" dirty="0">
                <a:solidFill>
                  <a:srgbClr val="433728"/>
                </a:solidFill>
                <a:latin typeface="Tahoma"/>
                <a:cs typeface="Tahoma"/>
              </a:rPr>
              <a:t>price </a:t>
            </a:r>
            <a:r>
              <a:rPr sz="1350" spc="10" dirty="0">
                <a:solidFill>
                  <a:srgbClr val="433728"/>
                </a:solidFill>
                <a:latin typeface="Tahoma"/>
                <a:cs typeface="Tahoma"/>
              </a:rPr>
              <a:t>realisation</a:t>
            </a:r>
            <a:r>
              <a:rPr sz="1350" spc="100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350" spc="45" dirty="0">
                <a:solidFill>
                  <a:srgbClr val="433728"/>
                </a:solidFill>
                <a:latin typeface="Tahoma"/>
                <a:cs typeface="Tahoma"/>
              </a:rPr>
              <a:t>through</a:t>
            </a:r>
            <a:r>
              <a:rPr sz="1350" spc="105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350" spc="-10" dirty="0">
                <a:solidFill>
                  <a:srgbClr val="433728"/>
                </a:solidFill>
                <a:latin typeface="Tahoma"/>
                <a:cs typeface="Tahoma"/>
              </a:rPr>
              <a:t>wider </a:t>
            </a:r>
            <a:r>
              <a:rPr sz="1350" spc="10" dirty="0">
                <a:solidFill>
                  <a:srgbClr val="433728"/>
                </a:solidFill>
                <a:latin typeface="Tahoma"/>
                <a:cs typeface="Tahoma"/>
              </a:rPr>
              <a:t>geographical</a:t>
            </a:r>
            <a:r>
              <a:rPr sz="1350" spc="204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350" spc="-10" dirty="0">
                <a:solidFill>
                  <a:srgbClr val="433728"/>
                </a:solidFill>
                <a:latin typeface="Tahoma"/>
                <a:cs typeface="Tahoma"/>
              </a:rPr>
              <a:t>reach.</a:t>
            </a:r>
            <a:endParaRPr sz="135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86225" y="2647949"/>
            <a:ext cx="942975" cy="9525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230304" y="2620962"/>
            <a:ext cx="2100580" cy="20173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b="1" spc="-35" dirty="0">
                <a:solidFill>
                  <a:srgbClr val="433728"/>
                </a:solidFill>
                <a:latin typeface="Times New Roman"/>
                <a:cs typeface="Times New Roman"/>
              </a:rPr>
              <a:t>Value</a:t>
            </a:r>
            <a:r>
              <a:rPr sz="1650" b="1" spc="-65" dirty="0">
                <a:solidFill>
                  <a:srgbClr val="433728"/>
                </a:solidFill>
                <a:latin typeface="Times New Roman"/>
                <a:cs typeface="Times New Roman"/>
              </a:rPr>
              <a:t> </a:t>
            </a:r>
            <a:r>
              <a:rPr sz="1650" b="1" spc="-10" dirty="0">
                <a:solidFill>
                  <a:srgbClr val="433728"/>
                </a:solidFill>
                <a:latin typeface="Times New Roman"/>
                <a:cs typeface="Times New Roman"/>
              </a:rPr>
              <a:t>Preservation</a:t>
            </a:r>
            <a:endParaRPr sz="1650">
              <a:latin typeface="Times New Roman"/>
              <a:cs typeface="Times New Roman"/>
            </a:endParaRPr>
          </a:p>
          <a:p>
            <a:pPr marL="12700" marR="5080">
              <a:lnSpc>
                <a:spcPct val="133300"/>
              </a:lnSpc>
              <a:spcBef>
                <a:spcPts val="705"/>
              </a:spcBef>
            </a:pPr>
            <a:r>
              <a:rPr sz="1350" spc="55" dirty="0">
                <a:solidFill>
                  <a:srgbClr val="433728"/>
                </a:solidFill>
                <a:latin typeface="Tahoma"/>
                <a:cs typeface="Tahoma"/>
              </a:rPr>
              <a:t>Proper</a:t>
            </a:r>
            <a:r>
              <a:rPr sz="1350" spc="-55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350" spc="-10" dirty="0">
                <a:solidFill>
                  <a:srgbClr val="433728"/>
                </a:solidFill>
                <a:latin typeface="Tahoma"/>
                <a:cs typeface="Tahoma"/>
              </a:rPr>
              <a:t>distribution</a:t>
            </a:r>
            <a:r>
              <a:rPr sz="1350" spc="500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350" spc="10" dirty="0">
                <a:solidFill>
                  <a:srgbClr val="433728"/>
                </a:solidFill>
                <a:latin typeface="Tahoma"/>
                <a:cs typeface="Tahoma"/>
              </a:rPr>
              <a:t>systems</a:t>
            </a:r>
            <a:r>
              <a:rPr sz="1350" spc="180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350" spc="10" dirty="0">
                <a:solidFill>
                  <a:srgbClr val="433728"/>
                </a:solidFill>
                <a:latin typeface="Tahoma"/>
                <a:cs typeface="Tahoma"/>
              </a:rPr>
              <a:t>maintain</a:t>
            </a:r>
            <a:r>
              <a:rPr sz="1350" spc="180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350" spc="40" dirty="0">
                <a:solidFill>
                  <a:srgbClr val="433728"/>
                </a:solidFill>
                <a:latin typeface="Tahoma"/>
                <a:cs typeface="Tahoma"/>
              </a:rPr>
              <a:t>product </a:t>
            </a:r>
            <a:r>
              <a:rPr sz="1350" dirty="0">
                <a:solidFill>
                  <a:srgbClr val="433728"/>
                </a:solidFill>
                <a:latin typeface="Tahoma"/>
                <a:cs typeface="Tahoma"/>
              </a:rPr>
              <a:t>quality</a:t>
            </a:r>
            <a:r>
              <a:rPr sz="1350" spc="75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350" spc="45" dirty="0">
                <a:solidFill>
                  <a:srgbClr val="433728"/>
                </a:solidFill>
                <a:latin typeface="Tahoma"/>
                <a:cs typeface="Tahoma"/>
              </a:rPr>
              <a:t>through</a:t>
            </a:r>
            <a:r>
              <a:rPr sz="1350" spc="80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350" spc="-20" dirty="0">
                <a:solidFill>
                  <a:srgbClr val="433728"/>
                </a:solidFill>
                <a:latin typeface="Tahoma"/>
                <a:cs typeface="Tahoma"/>
              </a:rPr>
              <a:t>cold </a:t>
            </a:r>
            <a:r>
              <a:rPr sz="1350" dirty="0">
                <a:solidFill>
                  <a:srgbClr val="433728"/>
                </a:solidFill>
                <a:latin typeface="Tahoma"/>
                <a:cs typeface="Tahoma"/>
              </a:rPr>
              <a:t>chains,</a:t>
            </a:r>
            <a:r>
              <a:rPr sz="1350" spc="30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350" spc="65" dirty="0">
                <a:solidFill>
                  <a:srgbClr val="433728"/>
                </a:solidFill>
                <a:latin typeface="Tahoma"/>
                <a:cs typeface="Tahoma"/>
              </a:rPr>
              <a:t>proper</a:t>
            </a:r>
            <a:r>
              <a:rPr sz="1350" spc="30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350" spc="-10" dirty="0">
                <a:solidFill>
                  <a:srgbClr val="433728"/>
                </a:solidFill>
                <a:latin typeface="Tahoma"/>
                <a:cs typeface="Tahoma"/>
              </a:rPr>
              <a:t>handling, </a:t>
            </a:r>
            <a:r>
              <a:rPr sz="1350" spc="55" dirty="0">
                <a:solidFill>
                  <a:srgbClr val="433728"/>
                </a:solidFill>
                <a:latin typeface="Tahoma"/>
                <a:cs typeface="Tahoma"/>
              </a:rPr>
              <a:t>and</a:t>
            </a:r>
            <a:r>
              <a:rPr sz="1350" spc="75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433728"/>
                </a:solidFill>
                <a:latin typeface="Tahoma"/>
                <a:cs typeface="Tahoma"/>
              </a:rPr>
              <a:t>timely</a:t>
            </a:r>
            <a:r>
              <a:rPr sz="1350" spc="75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433728"/>
                </a:solidFill>
                <a:latin typeface="Tahoma"/>
                <a:cs typeface="Tahoma"/>
              </a:rPr>
              <a:t>delivery</a:t>
            </a:r>
            <a:r>
              <a:rPr sz="1350" spc="75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433728"/>
                </a:solidFill>
                <a:latin typeface="Tahoma"/>
                <a:cs typeface="Tahoma"/>
              </a:rPr>
              <a:t>to</a:t>
            </a:r>
            <a:r>
              <a:rPr sz="1350" spc="75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350" spc="40" dirty="0">
                <a:solidFill>
                  <a:srgbClr val="433728"/>
                </a:solidFill>
                <a:latin typeface="Tahoma"/>
                <a:cs typeface="Tahoma"/>
              </a:rPr>
              <a:t>end </a:t>
            </a:r>
            <a:r>
              <a:rPr sz="1350" spc="-10" dirty="0">
                <a:solidFill>
                  <a:srgbClr val="433728"/>
                </a:solidFill>
                <a:latin typeface="Tahoma"/>
                <a:cs typeface="Tahoma"/>
              </a:rPr>
              <a:t>consumers.</a:t>
            </a:r>
            <a:endParaRPr sz="135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62850" y="2647949"/>
            <a:ext cx="942975" cy="95250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711907" y="2620962"/>
            <a:ext cx="2084070" cy="201739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847725">
              <a:lnSpc>
                <a:spcPct val="106100"/>
              </a:lnSpc>
              <a:spcBef>
                <a:spcPts val="15"/>
              </a:spcBef>
            </a:pPr>
            <a:r>
              <a:rPr sz="1650" b="1" spc="-10" dirty="0">
                <a:solidFill>
                  <a:srgbClr val="433728"/>
                </a:solidFill>
                <a:latin typeface="Times New Roman"/>
                <a:cs typeface="Times New Roman"/>
              </a:rPr>
              <a:t>Supply</a:t>
            </a:r>
            <a:r>
              <a:rPr sz="1650" b="1" spc="-45" dirty="0">
                <a:solidFill>
                  <a:srgbClr val="433728"/>
                </a:solidFill>
                <a:latin typeface="Times New Roman"/>
                <a:cs typeface="Times New Roman"/>
              </a:rPr>
              <a:t> </a:t>
            </a:r>
            <a:r>
              <a:rPr sz="1650" b="1" spc="-10" dirty="0">
                <a:solidFill>
                  <a:srgbClr val="433728"/>
                </a:solidFill>
                <a:latin typeface="Times New Roman"/>
                <a:cs typeface="Times New Roman"/>
              </a:rPr>
              <a:t>Chain Efficiency</a:t>
            </a:r>
            <a:endParaRPr sz="1650">
              <a:latin typeface="Times New Roman"/>
              <a:cs typeface="Times New Roman"/>
            </a:endParaRPr>
          </a:p>
          <a:p>
            <a:pPr marL="12700" marR="5080">
              <a:lnSpc>
                <a:spcPct val="134300"/>
              </a:lnSpc>
              <a:spcBef>
                <a:spcPts val="690"/>
              </a:spcBef>
            </a:pPr>
            <a:r>
              <a:rPr sz="1350" spc="20" dirty="0">
                <a:solidFill>
                  <a:srgbClr val="433728"/>
                </a:solidFill>
                <a:latin typeface="Tahoma"/>
                <a:cs typeface="Tahoma"/>
              </a:rPr>
              <a:t>Streamlines</a:t>
            </a:r>
            <a:r>
              <a:rPr sz="1350" spc="190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350" spc="-10" dirty="0">
                <a:solidFill>
                  <a:srgbClr val="433728"/>
                </a:solidFill>
                <a:latin typeface="Tahoma"/>
                <a:cs typeface="Tahoma"/>
              </a:rPr>
              <a:t>operations, </a:t>
            </a:r>
            <a:r>
              <a:rPr sz="1350" spc="50" dirty="0">
                <a:solidFill>
                  <a:srgbClr val="433728"/>
                </a:solidFill>
                <a:latin typeface="Tahoma"/>
                <a:cs typeface="Tahoma"/>
              </a:rPr>
              <a:t>reduces</a:t>
            </a:r>
            <a:r>
              <a:rPr sz="1350" spc="-55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350" spc="-10" dirty="0">
                <a:solidFill>
                  <a:srgbClr val="433728"/>
                </a:solidFill>
                <a:latin typeface="Tahoma"/>
                <a:cs typeface="Tahoma"/>
              </a:rPr>
              <a:t>intermediaries, </a:t>
            </a:r>
            <a:r>
              <a:rPr sz="1350" dirty="0">
                <a:solidFill>
                  <a:srgbClr val="433728"/>
                </a:solidFill>
                <a:latin typeface="Tahoma"/>
                <a:cs typeface="Tahoma"/>
              </a:rPr>
              <a:t>lowers</a:t>
            </a:r>
            <a:r>
              <a:rPr sz="1350" spc="60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433728"/>
                </a:solidFill>
                <a:latin typeface="Tahoma"/>
                <a:cs typeface="Tahoma"/>
              </a:rPr>
              <a:t>costs,</a:t>
            </a:r>
            <a:r>
              <a:rPr sz="1350" spc="65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433728"/>
                </a:solidFill>
                <a:latin typeface="Tahoma"/>
                <a:cs typeface="Tahoma"/>
              </a:rPr>
              <a:t>and</a:t>
            </a:r>
            <a:r>
              <a:rPr sz="1350" spc="65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350" spc="40" dirty="0">
                <a:solidFill>
                  <a:srgbClr val="433728"/>
                </a:solidFill>
                <a:latin typeface="Tahoma"/>
                <a:cs typeface="Tahoma"/>
              </a:rPr>
              <a:t>ensures </a:t>
            </a:r>
            <a:r>
              <a:rPr sz="1350" spc="55" dirty="0">
                <a:solidFill>
                  <a:srgbClr val="433728"/>
                </a:solidFill>
                <a:latin typeface="Tahoma"/>
                <a:cs typeface="Tahoma"/>
              </a:rPr>
              <a:t>products</a:t>
            </a:r>
            <a:r>
              <a:rPr sz="1350" spc="40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433728"/>
                </a:solidFill>
                <a:latin typeface="Tahoma"/>
                <a:cs typeface="Tahoma"/>
              </a:rPr>
              <a:t>reach</a:t>
            </a:r>
            <a:r>
              <a:rPr sz="1350" spc="40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350" spc="-10" dirty="0">
                <a:solidFill>
                  <a:srgbClr val="433728"/>
                </a:solidFill>
                <a:latin typeface="Tahoma"/>
                <a:cs typeface="Tahoma"/>
              </a:rPr>
              <a:t>markets </a:t>
            </a:r>
            <a:r>
              <a:rPr sz="1350" spc="50" dirty="0">
                <a:solidFill>
                  <a:srgbClr val="433728"/>
                </a:solidFill>
                <a:latin typeface="Tahoma"/>
                <a:cs typeface="Tahoma"/>
              </a:rPr>
              <a:t>when</a:t>
            </a:r>
            <a:r>
              <a:rPr sz="1350" spc="-45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350" spc="60" dirty="0">
                <a:solidFill>
                  <a:srgbClr val="433728"/>
                </a:solidFill>
                <a:latin typeface="Tahoma"/>
                <a:cs typeface="Tahoma"/>
              </a:rPr>
              <a:t>demand</a:t>
            </a:r>
            <a:r>
              <a:rPr sz="1350" spc="-40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433728"/>
                </a:solidFill>
                <a:latin typeface="Tahoma"/>
                <a:cs typeface="Tahoma"/>
              </a:rPr>
              <a:t>is</a:t>
            </a:r>
            <a:r>
              <a:rPr sz="1350" spc="-45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350" spc="-10" dirty="0">
                <a:solidFill>
                  <a:srgbClr val="433728"/>
                </a:solidFill>
                <a:latin typeface="Tahoma"/>
                <a:cs typeface="Tahoma"/>
              </a:rPr>
              <a:t>highest.</a:t>
            </a:r>
            <a:endParaRPr sz="1350">
              <a:latin typeface="Tahoma"/>
              <a:cs typeface="Tahoma"/>
            </a:endParaRPr>
          </a:p>
        </p:txBody>
      </p:sp>
      <p:pic>
        <p:nvPicPr>
          <p:cNvPr id="10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058400" y="174625"/>
            <a:ext cx="11430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0074" y="1295399"/>
            <a:ext cx="1352550" cy="342900"/>
            <a:chOff x="600074" y="1295399"/>
            <a:chExt cx="1352550" cy="342900"/>
          </a:xfrm>
        </p:grpSpPr>
        <p:sp>
          <p:nvSpPr>
            <p:cNvPr id="3" name="object 3"/>
            <p:cNvSpPr/>
            <p:nvPr/>
          </p:nvSpPr>
          <p:spPr>
            <a:xfrm>
              <a:off x="604837" y="1300162"/>
              <a:ext cx="1343025" cy="333375"/>
            </a:xfrm>
            <a:custGeom>
              <a:avLst/>
              <a:gdLst/>
              <a:ahLst/>
              <a:cxnLst/>
              <a:rect l="l" t="t" r="r" b="b"/>
              <a:pathLst>
                <a:path w="1343025" h="333375">
                  <a:moveTo>
                    <a:pt x="0" y="290131"/>
                  </a:moveTo>
                  <a:lnTo>
                    <a:pt x="0" y="43243"/>
                  </a:lnTo>
                  <a:lnTo>
                    <a:pt x="0" y="37508"/>
                  </a:lnTo>
                  <a:lnTo>
                    <a:pt x="1097" y="31992"/>
                  </a:lnTo>
                  <a:lnTo>
                    <a:pt x="3291" y="26694"/>
                  </a:lnTo>
                  <a:lnTo>
                    <a:pt x="5486" y="21396"/>
                  </a:lnTo>
                  <a:lnTo>
                    <a:pt x="8610" y="16720"/>
                  </a:lnTo>
                  <a:lnTo>
                    <a:pt x="12665" y="12665"/>
                  </a:lnTo>
                  <a:lnTo>
                    <a:pt x="16720" y="8610"/>
                  </a:lnTo>
                  <a:lnTo>
                    <a:pt x="21396" y="5485"/>
                  </a:lnTo>
                  <a:lnTo>
                    <a:pt x="26694" y="3291"/>
                  </a:lnTo>
                  <a:lnTo>
                    <a:pt x="31992" y="1097"/>
                  </a:lnTo>
                  <a:lnTo>
                    <a:pt x="37509" y="0"/>
                  </a:lnTo>
                  <a:lnTo>
                    <a:pt x="43243" y="0"/>
                  </a:lnTo>
                  <a:lnTo>
                    <a:pt x="1299781" y="0"/>
                  </a:lnTo>
                  <a:lnTo>
                    <a:pt x="1305515" y="0"/>
                  </a:lnTo>
                  <a:lnTo>
                    <a:pt x="1311031" y="1097"/>
                  </a:lnTo>
                  <a:lnTo>
                    <a:pt x="1339732" y="26694"/>
                  </a:lnTo>
                  <a:lnTo>
                    <a:pt x="1343024" y="43243"/>
                  </a:lnTo>
                  <a:lnTo>
                    <a:pt x="1343024" y="290131"/>
                  </a:lnTo>
                  <a:lnTo>
                    <a:pt x="1326304" y="324763"/>
                  </a:lnTo>
                  <a:lnTo>
                    <a:pt x="1316329" y="330083"/>
                  </a:lnTo>
                  <a:lnTo>
                    <a:pt x="1311031" y="332277"/>
                  </a:lnTo>
                  <a:lnTo>
                    <a:pt x="1305515" y="333374"/>
                  </a:lnTo>
                  <a:lnTo>
                    <a:pt x="1299781" y="333374"/>
                  </a:lnTo>
                  <a:lnTo>
                    <a:pt x="43243" y="333374"/>
                  </a:lnTo>
                  <a:lnTo>
                    <a:pt x="8610" y="316654"/>
                  </a:lnTo>
                  <a:lnTo>
                    <a:pt x="0" y="295865"/>
                  </a:lnTo>
                  <a:lnTo>
                    <a:pt x="0" y="290131"/>
                  </a:lnTo>
                  <a:close/>
                </a:path>
              </a:pathLst>
            </a:custGeom>
            <a:ln w="9524">
              <a:solidFill>
                <a:srgbClr val="825D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1360" y="1402267"/>
              <a:ext cx="143098" cy="132885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905271" y="1374139"/>
            <a:ext cx="948055" cy="190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spc="-20" dirty="0">
                <a:solidFill>
                  <a:srgbClr val="825D53"/>
                </a:solidFill>
                <a:latin typeface="Tahoma"/>
                <a:cs typeface="Tahoma"/>
              </a:rPr>
              <a:t>ACTIVITY</a:t>
            </a:r>
            <a:r>
              <a:rPr sz="1050" spc="-25" dirty="0">
                <a:solidFill>
                  <a:srgbClr val="825D53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825D53"/>
                </a:solidFill>
                <a:latin typeface="Tahoma"/>
                <a:cs typeface="Tahoma"/>
              </a:rPr>
              <a:t>2</a:t>
            </a:r>
            <a:r>
              <a:rPr sz="1050" spc="-25" dirty="0">
                <a:solidFill>
                  <a:srgbClr val="825D53"/>
                </a:solidFill>
                <a:latin typeface="Tahoma"/>
                <a:cs typeface="Tahoma"/>
              </a:rPr>
              <a:t> </a:t>
            </a:r>
            <a:r>
              <a:rPr sz="1050" spc="70" dirty="0">
                <a:solidFill>
                  <a:srgbClr val="825D53"/>
                </a:solidFill>
                <a:latin typeface="Tahoma"/>
                <a:cs typeface="Tahoma"/>
              </a:rPr>
              <a:t>&amp;</a:t>
            </a:r>
            <a:r>
              <a:rPr sz="1050" spc="-25" dirty="0">
                <a:solidFill>
                  <a:srgbClr val="825D53"/>
                </a:solidFill>
                <a:latin typeface="Tahoma"/>
                <a:cs typeface="Tahoma"/>
              </a:rPr>
              <a:t> </a:t>
            </a:r>
            <a:r>
              <a:rPr sz="1050" spc="-50" dirty="0">
                <a:solidFill>
                  <a:srgbClr val="825D53"/>
                </a:solidFill>
                <a:latin typeface="Tahoma"/>
                <a:cs typeface="Tahoma"/>
              </a:rPr>
              <a:t>3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87374" y="1673225"/>
            <a:ext cx="5884545" cy="5397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350" spc="-25" dirty="0">
                <a:solidFill>
                  <a:srgbClr val="443728"/>
                </a:solidFill>
              </a:rPr>
              <a:t>Think-</a:t>
            </a:r>
            <a:r>
              <a:rPr sz="3350" spc="-40" dirty="0">
                <a:solidFill>
                  <a:srgbClr val="443728"/>
                </a:solidFill>
              </a:rPr>
              <a:t>Pair-</a:t>
            </a:r>
            <a:r>
              <a:rPr sz="3350" spc="-35" dirty="0">
                <a:solidFill>
                  <a:srgbClr val="443728"/>
                </a:solidFill>
              </a:rPr>
              <a:t>Share</a:t>
            </a:r>
            <a:r>
              <a:rPr sz="3350" spc="-145" dirty="0">
                <a:solidFill>
                  <a:srgbClr val="443728"/>
                </a:solidFill>
              </a:rPr>
              <a:t> </a:t>
            </a:r>
            <a:r>
              <a:rPr sz="3350" spc="685" dirty="0">
                <a:solidFill>
                  <a:srgbClr val="443728"/>
                </a:solidFill>
              </a:rPr>
              <a:t>h</a:t>
            </a:r>
            <a:r>
              <a:rPr sz="3350" spc="-150" dirty="0">
                <a:solidFill>
                  <a:srgbClr val="443728"/>
                </a:solidFill>
              </a:rPr>
              <a:t> </a:t>
            </a:r>
            <a:r>
              <a:rPr sz="3350" spc="-130" dirty="0">
                <a:solidFill>
                  <a:srgbClr val="443728"/>
                </a:solidFill>
              </a:rPr>
              <a:t>Word</a:t>
            </a:r>
            <a:r>
              <a:rPr sz="3350" spc="-145" dirty="0">
                <a:solidFill>
                  <a:srgbClr val="443728"/>
                </a:solidFill>
              </a:rPr>
              <a:t> </a:t>
            </a:r>
            <a:r>
              <a:rPr sz="3350" spc="-10" dirty="0">
                <a:solidFill>
                  <a:srgbClr val="443728"/>
                </a:solidFill>
              </a:rPr>
              <a:t>Cloud</a:t>
            </a:r>
            <a:endParaRPr sz="3350"/>
          </a:p>
        </p:txBody>
      </p:sp>
      <p:grpSp>
        <p:nvGrpSpPr>
          <p:cNvPr id="7" name="object 7"/>
          <p:cNvGrpSpPr/>
          <p:nvPr/>
        </p:nvGrpSpPr>
        <p:grpSpPr>
          <a:xfrm>
            <a:off x="600074" y="2505074"/>
            <a:ext cx="3295650" cy="2638425"/>
            <a:chOff x="600074" y="2505074"/>
            <a:chExt cx="3295650" cy="2638425"/>
          </a:xfrm>
        </p:grpSpPr>
        <p:sp>
          <p:nvSpPr>
            <p:cNvPr id="8" name="object 8"/>
            <p:cNvSpPr/>
            <p:nvPr/>
          </p:nvSpPr>
          <p:spPr>
            <a:xfrm>
              <a:off x="609599" y="2514599"/>
              <a:ext cx="3276600" cy="2619375"/>
            </a:xfrm>
            <a:custGeom>
              <a:avLst/>
              <a:gdLst/>
              <a:ahLst/>
              <a:cxnLst/>
              <a:rect l="l" t="t" r="r" b="b"/>
              <a:pathLst>
                <a:path w="3276600" h="2619375">
                  <a:moveTo>
                    <a:pt x="3229431" y="2619374"/>
                  </a:moveTo>
                  <a:lnTo>
                    <a:pt x="47167" y="2619374"/>
                  </a:lnTo>
                  <a:lnTo>
                    <a:pt x="43884" y="2619051"/>
                  </a:lnTo>
                  <a:lnTo>
                    <a:pt x="10349" y="2599694"/>
                  </a:lnTo>
                  <a:lnTo>
                    <a:pt x="0" y="2572206"/>
                  </a:lnTo>
                  <a:lnTo>
                    <a:pt x="0" y="2568892"/>
                  </a:lnTo>
                  <a:lnTo>
                    <a:pt x="0" y="47167"/>
                  </a:lnTo>
                  <a:lnTo>
                    <a:pt x="17129" y="12441"/>
                  </a:lnTo>
                  <a:lnTo>
                    <a:pt x="47167" y="0"/>
                  </a:lnTo>
                  <a:lnTo>
                    <a:pt x="3229431" y="0"/>
                  </a:lnTo>
                  <a:lnTo>
                    <a:pt x="3264157" y="17129"/>
                  </a:lnTo>
                  <a:lnTo>
                    <a:pt x="3276599" y="47167"/>
                  </a:lnTo>
                  <a:lnTo>
                    <a:pt x="3276599" y="2572206"/>
                  </a:lnTo>
                  <a:lnTo>
                    <a:pt x="3259470" y="2606932"/>
                  </a:lnTo>
                  <a:lnTo>
                    <a:pt x="3232714" y="2619051"/>
                  </a:lnTo>
                  <a:lnTo>
                    <a:pt x="3229431" y="2619374"/>
                  </a:lnTo>
                  <a:close/>
                </a:path>
              </a:pathLst>
            </a:custGeom>
            <a:solidFill>
              <a:srgbClr val="FFFB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9599" y="2514599"/>
              <a:ext cx="3276600" cy="2619375"/>
            </a:xfrm>
            <a:custGeom>
              <a:avLst/>
              <a:gdLst/>
              <a:ahLst/>
              <a:cxnLst/>
              <a:rect l="l" t="t" r="r" b="b"/>
              <a:pathLst>
                <a:path w="3276600" h="2619375">
                  <a:moveTo>
                    <a:pt x="0" y="2568892"/>
                  </a:moveTo>
                  <a:lnTo>
                    <a:pt x="0" y="50482"/>
                  </a:lnTo>
                  <a:lnTo>
                    <a:pt x="0" y="47167"/>
                  </a:lnTo>
                  <a:lnTo>
                    <a:pt x="323" y="43884"/>
                  </a:lnTo>
                  <a:lnTo>
                    <a:pt x="969" y="40633"/>
                  </a:lnTo>
                  <a:lnTo>
                    <a:pt x="1616" y="37382"/>
                  </a:lnTo>
                  <a:lnTo>
                    <a:pt x="2574" y="34225"/>
                  </a:lnTo>
                  <a:lnTo>
                    <a:pt x="3842" y="31163"/>
                  </a:lnTo>
                  <a:lnTo>
                    <a:pt x="5111" y="28100"/>
                  </a:lnTo>
                  <a:lnTo>
                    <a:pt x="6666" y="25191"/>
                  </a:lnTo>
                  <a:lnTo>
                    <a:pt x="8507" y="22435"/>
                  </a:lnTo>
                  <a:lnTo>
                    <a:pt x="10349" y="19679"/>
                  </a:lnTo>
                  <a:lnTo>
                    <a:pt x="31163" y="3842"/>
                  </a:lnTo>
                  <a:lnTo>
                    <a:pt x="34225" y="2573"/>
                  </a:lnTo>
                  <a:lnTo>
                    <a:pt x="37382" y="1616"/>
                  </a:lnTo>
                  <a:lnTo>
                    <a:pt x="40633" y="970"/>
                  </a:lnTo>
                  <a:lnTo>
                    <a:pt x="43884" y="323"/>
                  </a:lnTo>
                  <a:lnTo>
                    <a:pt x="47167" y="0"/>
                  </a:lnTo>
                  <a:lnTo>
                    <a:pt x="50482" y="0"/>
                  </a:lnTo>
                  <a:lnTo>
                    <a:pt x="3226117" y="0"/>
                  </a:lnTo>
                  <a:lnTo>
                    <a:pt x="3229431" y="0"/>
                  </a:lnTo>
                  <a:lnTo>
                    <a:pt x="3232714" y="323"/>
                  </a:lnTo>
                  <a:lnTo>
                    <a:pt x="3235965" y="970"/>
                  </a:lnTo>
                  <a:lnTo>
                    <a:pt x="3239216" y="1616"/>
                  </a:lnTo>
                  <a:lnTo>
                    <a:pt x="3242373" y="2573"/>
                  </a:lnTo>
                  <a:lnTo>
                    <a:pt x="3245435" y="3842"/>
                  </a:lnTo>
                  <a:lnTo>
                    <a:pt x="3248498" y="5111"/>
                  </a:lnTo>
                  <a:lnTo>
                    <a:pt x="3251407" y="6666"/>
                  </a:lnTo>
                  <a:lnTo>
                    <a:pt x="3254163" y="8507"/>
                  </a:lnTo>
                  <a:lnTo>
                    <a:pt x="3256919" y="10349"/>
                  </a:lnTo>
                  <a:lnTo>
                    <a:pt x="3259470" y="12441"/>
                  </a:lnTo>
                  <a:lnTo>
                    <a:pt x="3261813" y="14786"/>
                  </a:lnTo>
                  <a:lnTo>
                    <a:pt x="3264157" y="17129"/>
                  </a:lnTo>
                  <a:lnTo>
                    <a:pt x="3272756" y="31163"/>
                  </a:lnTo>
                  <a:lnTo>
                    <a:pt x="3274025" y="34225"/>
                  </a:lnTo>
                  <a:lnTo>
                    <a:pt x="3274982" y="37382"/>
                  </a:lnTo>
                  <a:lnTo>
                    <a:pt x="3275629" y="40633"/>
                  </a:lnTo>
                  <a:lnTo>
                    <a:pt x="3276276" y="43884"/>
                  </a:lnTo>
                  <a:lnTo>
                    <a:pt x="3276599" y="47167"/>
                  </a:lnTo>
                  <a:lnTo>
                    <a:pt x="3276599" y="50482"/>
                  </a:lnTo>
                  <a:lnTo>
                    <a:pt x="3276599" y="2568892"/>
                  </a:lnTo>
                  <a:lnTo>
                    <a:pt x="3276599" y="2572206"/>
                  </a:lnTo>
                  <a:lnTo>
                    <a:pt x="3276276" y="2575489"/>
                  </a:lnTo>
                  <a:lnTo>
                    <a:pt x="3275629" y="2578740"/>
                  </a:lnTo>
                  <a:lnTo>
                    <a:pt x="3274983" y="2581991"/>
                  </a:lnTo>
                  <a:lnTo>
                    <a:pt x="3274025" y="2585148"/>
                  </a:lnTo>
                  <a:lnTo>
                    <a:pt x="3272756" y="2588210"/>
                  </a:lnTo>
                  <a:lnTo>
                    <a:pt x="3271488" y="2591272"/>
                  </a:lnTo>
                  <a:lnTo>
                    <a:pt x="3269933" y="2594182"/>
                  </a:lnTo>
                  <a:lnTo>
                    <a:pt x="3268091" y="2596938"/>
                  </a:lnTo>
                  <a:lnTo>
                    <a:pt x="3266250" y="2599694"/>
                  </a:lnTo>
                  <a:lnTo>
                    <a:pt x="3264157" y="2602244"/>
                  </a:lnTo>
                  <a:lnTo>
                    <a:pt x="3261813" y="2604588"/>
                  </a:lnTo>
                  <a:lnTo>
                    <a:pt x="3259470" y="2606932"/>
                  </a:lnTo>
                  <a:lnTo>
                    <a:pt x="3256919" y="2609025"/>
                  </a:lnTo>
                  <a:lnTo>
                    <a:pt x="3254163" y="2610866"/>
                  </a:lnTo>
                  <a:lnTo>
                    <a:pt x="3251407" y="2612707"/>
                  </a:lnTo>
                  <a:lnTo>
                    <a:pt x="3248498" y="2614262"/>
                  </a:lnTo>
                  <a:lnTo>
                    <a:pt x="3245435" y="2615531"/>
                  </a:lnTo>
                  <a:lnTo>
                    <a:pt x="3242373" y="2616799"/>
                  </a:lnTo>
                  <a:lnTo>
                    <a:pt x="3239216" y="2617757"/>
                  </a:lnTo>
                  <a:lnTo>
                    <a:pt x="3235965" y="2618404"/>
                  </a:lnTo>
                  <a:lnTo>
                    <a:pt x="3232714" y="2619051"/>
                  </a:lnTo>
                  <a:lnTo>
                    <a:pt x="3229431" y="2619374"/>
                  </a:lnTo>
                  <a:lnTo>
                    <a:pt x="3226117" y="2619374"/>
                  </a:lnTo>
                  <a:lnTo>
                    <a:pt x="50482" y="2619374"/>
                  </a:lnTo>
                  <a:lnTo>
                    <a:pt x="47167" y="2619374"/>
                  </a:lnTo>
                  <a:lnTo>
                    <a:pt x="43884" y="2619051"/>
                  </a:lnTo>
                  <a:lnTo>
                    <a:pt x="40633" y="2618404"/>
                  </a:lnTo>
                  <a:lnTo>
                    <a:pt x="37382" y="2617757"/>
                  </a:lnTo>
                  <a:lnTo>
                    <a:pt x="14785" y="2604588"/>
                  </a:lnTo>
                  <a:lnTo>
                    <a:pt x="12442" y="2602244"/>
                  </a:lnTo>
                  <a:lnTo>
                    <a:pt x="10349" y="2599694"/>
                  </a:lnTo>
                  <a:lnTo>
                    <a:pt x="8507" y="2596938"/>
                  </a:lnTo>
                  <a:lnTo>
                    <a:pt x="6666" y="2594182"/>
                  </a:lnTo>
                  <a:lnTo>
                    <a:pt x="0" y="2572206"/>
                  </a:lnTo>
                  <a:lnTo>
                    <a:pt x="0" y="2568892"/>
                  </a:lnTo>
                  <a:close/>
                </a:path>
              </a:pathLst>
            </a:custGeom>
            <a:ln w="19049">
              <a:solidFill>
                <a:srgbClr val="D0C7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9124" y="2524124"/>
              <a:ext cx="3257550" cy="509905"/>
            </a:xfrm>
            <a:custGeom>
              <a:avLst/>
              <a:gdLst/>
              <a:ahLst/>
              <a:cxnLst/>
              <a:rect l="l" t="t" r="r" b="b"/>
              <a:pathLst>
                <a:path w="3257550" h="509905">
                  <a:moveTo>
                    <a:pt x="3257549" y="509587"/>
                  </a:moveTo>
                  <a:lnTo>
                    <a:pt x="0" y="509587"/>
                  </a:lnTo>
                  <a:lnTo>
                    <a:pt x="0" y="35526"/>
                  </a:lnTo>
                  <a:lnTo>
                    <a:pt x="30301" y="1039"/>
                  </a:lnTo>
                  <a:lnTo>
                    <a:pt x="35526" y="0"/>
                  </a:lnTo>
                  <a:lnTo>
                    <a:pt x="3222023" y="0"/>
                  </a:lnTo>
                  <a:lnTo>
                    <a:pt x="3256510" y="30301"/>
                  </a:lnTo>
                  <a:lnTo>
                    <a:pt x="3257549" y="509587"/>
                  </a:lnTo>
                  <a:close/>
                </a:path>
              </a:pathLst>
            </a:custGeom>
            <a:solidFill>
              <a:srgbClr val="EBE2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9124" y="3028949"/>
              <a:ext cx="3257550" cy="9525"/>
            </a:xfrm>
            <a:custGeom>
              <a:avLst/>
              <a:gdLst/>
              <a:ahLst/>
              <a:cxnLst/>
              <a:rect l="l" t="t" r="r" b="b"/>
              <a:pathLst>
                <a:path w="3257550" h="9525">
                  <a:moveTo>
                    <a:pt x="3257549" y="9524"/>
                  </a:moveTo>
                  <a:lnTo>
                    <a:pt x="0" y="9524"/>
                  </a:lnTo>
                  <a:lnTo>
                    <a:pt x="0" y="0"/>
                  </a:lnTo>
                  <a:lnTo>
                    <a:pt x="3257549" y="0"/>
                  </a:lnTo>
                  <a:lnTo>
                    <a:pt x="3257549" y="9524"/>
                  </a:lnTo>
                  <a:close/>
                </a:path>
              </a:pathLst>
            </a:custGeom>
            <a:solidFill>
              <a:srgbClr val="D0C7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77874" y="3182937"/>
            <a:ext cx="2880360" cy="14649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b="1" dirty="0">
                <a:solidFill>
                  <a:srgbClr val="443728"/>
                </a:solidFill>
                <a:latin typeface="Times New Roman"/>
                <a:cs typeface="Times New Roman"/>
              </a:rPr>
              <a:t>Think</a:t>
            </a:r>
            <a:r>
              <a:rPr sz="1650" b="1" spc="-70" dirty="0">
                <a:solidFill>
                  <a:srgbClr val="443728"/>
                </a:solidFill>
                <a:latin typeface="Times New Roman"/>
                <a:cs typeface="Times New Roman"/>
              </a:rPr>
              <a:t> </a:t>
            </a:r>
            <a:r>
              <a:rPr sz="1650" b="1" spc="-60" dirty="0">
                <a:solidFill>
                  <a:srgbClr val="443728"/>
                </a:solidFill>
                <a:latin typeface="Times New Roman"/>
                <a:cs typeface="Times New Roman"/>
              </a:rPr>
              <a:t>(1</a:t>
            </a:r>
            <a:r>
              <a:rPr sz="1650" b="1" spc="-70" dirty="0">
                <a:solidFill>
                  <a:srgbClr val="443728"/>
                </a:solidFill>
                <a:latin typeface="Times New Roman"/>
                <a:cs typeface="Times New Roman"/>
              </a:rPr>
              <a:t> </a:t>
            </a:r>
            <a:r>
              <a:rPr sz="1650" b="1" spc="-20" dirty="0">
                <a:solidFill>
                  <a:srgbClr val="443728"/>
                </a:solidFill>
                <a:latin typeface="Times New Roman"/>
                <a:cs typeface="Times New Roman"/>
              </a:rPr>
              <a:t>min)</a:t>
            </a:r>
            <a:endParaRPr sz="1650">
              <a:latin typeface="Times New Roman"/>
              <a:cs typeface="Times New Roman"/>
            </a:endParaRPr>
          </a:p>
          <a:p>
            <a:pPr marL="12700" marR="5080">
              <a:lnSpc>
                <a:spcPct val="129600"/>
              </a:lnSpc>
              <a:spcBef>
                <a:spcPts val="765"/>
              </a:spcBef>
            </a:pPr>
            <a:r>
              <a:rPr sz="1350" dirty="0">
                <a:solidFill>
                  <a:srgbClr val="443728"/>
                </a:solidFill>
                <a:latin typeface="Tahoma"/>
                <a:cs typeface="Tahoma"/>
              </a:rPr>
              <a:t>Individually</a:t>
            </a:r>
            <a:r>
              <a:rPr sz="1350" spc="105" dirty="0">
                <a:solidFill>
                  <a:srgbClr val="443728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443728"/>
                </a:solidFill>
                <a:latin typeface="Tahoma"/>
                <a:cs typeface="Tahoma"/>
              </a:rPr>
              <a:t>reflect:</a:t>
            </a:r>
            <a:r>
              <a:rPr sz="1350" spc="110" dirty="0">
                <a:solidFill>
                  <a:srgbClr val="443728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443728"/>
                </a:solidFill>
                <a:latin typeface="Tahoma"/>
                <a:cs typeface="Tahoma"/>
              </a:rPr>
              <a:t>What</a:t>
            </a:r>
            <a:r>
              <a:rPr sz="1350" spc="110" dirty="0">
                <a:solidFill>
                  <a:srgbClr val="443728"/>
                </a:solidFill>
                <a:latin typeface="Tahoma"/>
                <a:cs typeface="Tahoma"/>
              </a:rPr>
              <a:t> </a:t>
            </a:r>
            <a:r>
              <a:rPr sz="1350" spc="-10" dirty="0">
                <a:solidFill>
                  <a:srgbClr val="443728"/>
                </a:solidFill>
                <a:latin typeface="Tahoma"/>
                <a:cs typeface="Tahoma"/>
              </a:rPr>
              <a:t>challenges </a:t>
            </a:r>
            <a:r>
              <a:rPr sz="1350" spc="70" dirty="0">
                <a:solidFill>
                  <a:srgbClr val="443728"/>
                </a:solidFill>
                <a:latin typeface="Tahoma"/>
                <a:cs typeface="Tahoma"/>
              </a:rPr>
              <a:t>do</a:t>
            </a:r>
            <a:r>
              <a:rPr sz="1350" spc="-5" dirty="0">
                <a:solidFill>
                  <a:srgbClr val="443728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443728"/>
                </a:solidFill>
                <a:latin typeface="Tahoma"/>
                <a:cs typeface="Tahoma"/>
              </a:rPr>
              <a:t>Indian </a:t>
            </a:r>
            <a:r>
              <a:rPr sz="1350" spc="50" dirty="0">
                <a:solidFill>
                  <a:srgbClr val="443728"/>
                </a:solidFill>
                <a:latin typeface="Tahoma"/>
                <a:cs typeface="Tahoma"/>
              </a:rPr>
              <a:t>farmers</a:t>
            </a:r>
            <a:r>
              <a:rPr sz="1350" dirty="0">
                <a:solidFill>
                  <a:srgbClr val="443728"/>
                </a:solidFill>
                <a:latin typeface="Tahoma"/>
                <a:cs typeface="Tahoma"/>
              </a:rPr>
              <a:t> face </a:t>
            </a:r>
            <a:r>
              <a:rPr sz="1350" spc="-25" dirty="0">
                <a:solidFill>
                  <a:srgbClr val="443728"/>
                </a:solidFill>
                <a:latin typeface="Tahoma"/>
                <a:cs typeface="Tahoma"/>
              </a:rPr>
              <a:t>in</a:t>
            </a:r>
            <a:endParaRPr sz="1350">
              <a:latin typeface="Tahoma"/>
              <a:cs typeface="Tahoma"/>
            </a:endParaRPr>
          </a:p>
          <a:p>
            <a:pPr marL="12700" marR="433070">
              <a:lnSpc>
                <a:spcPct val="134300"/>
              </a:lnSpc>
            </a:pPr>
            <a:r>
              <a:rPr sz="1350" spc="20" dirty="0">
                <a:solidFill>
                  <a:srgbClr val="443728"/>
                </a:solidFill>
                <a:latin typeface="Tahoma"/>
                <a:cs typeface="Tahoma"/>
              </a:rPr>
              <a:t>agricultural</a:t>
            </a:r>
            <a:r>
              <a:rPr sz="1350" spc="160" dirty="0">
                <a:solidFill>
                  <a:srgbClr val="443728"/>
                </a:solidFill>
                <a:latin typeface="Tahoma"/>
                <a:cs typeface="Tahoma"/>
              </a:rPr>
              <a:t> </a:t>
            </a:r>
            <a:r>
              <a:rPr sz="1350" spc="20" dirty="0">
                <a:solidFill>
                  <a:srgbClr val="443728"/>
                </a:solidFill>
                <a:latin typeface="Tahoma"/>
                <a:cs typeface="Tahoma"/>
              </a:rPr>
              <a:t>distribution?</a:t>
            </a:r>
            <a:r>
              <a:rPr sz="1350" spc="165" dirty="0">
                <a:solidFill>
                  <a:srgbClr val="443728"/>
                </a:solidFill>
                <a:latin typeface="Tahoma"/>
                <a:cs typeface="Tahoma"/>
              </a:rPr>
              <a:t> </a:t>
            </a:r>
            <a:r>
              <a:rPr sz="1350" spc="-10" dirty="0">
                <a:solidFill>
                  <a:srgbClr val="443728"/>
                </a:solidFill>
                <a:latin typeface="Tahoma"/>
                <a:cs typeface="Tahoma"/>
              </a:rPr>
              <a:t>Write </a:t>
            </a:r>
            <a:r>
              <a:rPr sz="1350" spc="60" dirty="0">
                <a:solidFill>
                  <a:srgbClr val="443728"/>
                </a:solidFill>
                <a:latin typeface="Tahoma"/>
                <a:cs typeface="Tahoma"/>
              </a:rPr>
              <a:t>down</a:t>
            </a:r>
            <a:r>
              <a:rPr sz="1350" spc="-50" dirty="0">
                <a:solidFill>
                  <a:srgbClr val="443728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443728"/>
                </a:solidFill>
                <a:latin typeface="Tahoma"/>
                <a:cs typeface="Tahoma"/>
              </a:rPr>
              <a:t>2-3</a:t>
            </a:r>
            <a:r>
              <a:rPr sz="1350" spc="-50" dirty="0">
                <a:solidFill>
                  <a:srgbClr val="443728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443728"/>
                </a:solidFill>
                <a:latin typeface="Tahoma"/>
                <a:cs typeface="Tahoma"/>
              </a:rPr>
              <a:t>key</a:t>
            </a:r>
            <a:r>
              <a:rPr sz="1350" spc="-45" dirty="0">
                <a:solidFill>
                  <a:srgbClr val="443728"/>
                </a:solidFill>
                <a:latin typeface="Tahoma"/>
                <a:cs typeface="Tahoma"/>
              </a:rPr>
              <a:t> </a:t>
            </a:r>
            <a:r>
              <a:rPr sz="1350" spc="-10" dirty="0">
                <a:solidFill>
                  <a:srgbClr val="443728"/>
                </a:solidFill>
                <a:latin typeface="Tahoma"/>
                <a:cs typeface="Tahoma"/>
              </a:rPr>
              <a:t>challenges.</a:t>
            </a:r>
            <a:endParaRPr sz="1350">
              <a:latin typeface="Tahoma"/>
              <a:cs typeface="Tahom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067174" y="2505074"/>
            <a:ext cx="3295650" cy="2638425"/>
            <a:chOff x="4067174" y="2505074"/>
            <a:chExt cx="3295650" cy="2638425"/>
          </a:xfrm>
        </p:grpSpPr>
        <p:sp>
          <p:nvSpPr>
            <p:cNvPr id="14" name="object 14"/>
            <p:cNvSpPr/>
            <p:nvPr/>
          </p:nvSpPr>
          <p:spPr>
            <a:xfrm>
              <a:off x="4076699" y="2514599"/>
              <a:ext cx="3276600" cy="2619375"/>
            </a:xfrm>
            <a:custGeom>
              <a:avLst/>
              <a:gdLst/>
              <a:ahLst/>
              <a:cxnLst/>
              <a:rect l="l" t="t" r="r" b="b"/>
              <a:pathLst>
                <a:path w="3276600" h="2619375">
                  <a:moveTo>
                    <a:pt x="3229431" y="2619374"/>
                  </a:moveTo>
                  <a:lnTo>
                    <a:pt x="47167" y="2619374"/>
                  </a:lnTo>
                  <a:lnTo>
                    <a:pt x="43884" y="2619051"/>
                  </a:lnTo>
                  <a:lnTo>
                    <a:pt x="10349" y="2599694"/>
                  </a:lnTo>
                  <a:lnTo>
                    <a:pt x="0" y="2572206"/>
                  </a:lnTo>
                  <a:lnTo>
                    <a:pt x="0" y="2568892"/>
                  </a:lnTo>
                  <a:lnTo>
                    <a:pt x="0" y="47167"/>
                  </a:lnTo>
                  <a:lnTo>
                    <a:pt x="17130" y="12441"/>
                  </a:lnTo>
                  <a:lnTo>
                    <a:pt x="47167" y="0"/>
                  </a:lnTo>
                  <a:lnTo>
                    <a:pt x="3229431" y="0"/>
                  </a:lnTo>
                  <a:lnTo>
                    <a:pt x="3264157" y="17129"/>
                  </a:lnTo>
                  <a:lnTo>
                    <a:pt x="3276600" y="47167"/>
                  </a:lnTo>
                  <a:lnTo>
                    <a:pt x="3276600" y="2572206"/>
                  </a:lnTo>
                  <a:lnTo>
                    <a:pt x="3259469" y="2606932"/>
                  </a:lnTo>
                  <a:lnTo>
                    <a:pt x="3232714" y="2619051"/>
                  </a:lnTo>
                  <a:lnTo>
                    <a:pt x="3229431" y="2619374"/>
                  </a:lnTo>
                  <a:close/>
                </a:path>
              </a:pathLst>
            </a:custGeom>
            <a:solidFill>
              <a:srgbClr val="FFFB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076699" y="2514599"/>
              <a:ext cx="3276600" cy="2619375"/>
            </a:xfrm>
            <a:custGeom>
              <a:avLst/>
              <a:gdLst/>
              <a:ahLst/>
              <a:cxnLst/>
              <a:rect l="l" t="t" r="r" b="b"/>
              <a:pathLst>
                <a:path w="3276600" h="2619375">
                  <a:moveTo>
                    <a:pt x="0" y="2568892"/>
                  </a:moveTo>
                  <a:lnTo>
                    <a:pt x="0" y="50482"/>
                  </a:lnTo>
                  <a:lnTo>
                    <a:pt x="0" y="47167"/>
                  </a:lnTo>
                  <a:lnTo>
                    <a:pt x="323" y="43884"/>
                  </a:lnTo>
                  <a:lnTo>
                    <a:pt x="970" y="40633"/>
                  </a:lnTo>
                  <a:lnTo>
                    <a:pt x="1616" y="37382"/>
                  </a:lnTo>
                  <a:lnTo>
                    <a:pt x="2573" y="34225"/>
                  </a:lnTo>
                  <a:lnTo>
                    <a:pt x="28101" y="5111"/>
                  </a:lnTo>
                  <a:lnTo>
                    <a:pt x="31163" y="3842"/>
                  </a:lnTo>
                  <a:lnTo>
                    <a:pt x="34226" y="2573"/>
                  </a:lnTo>
                  <a:lnTo>
                    <a:pt x="37382" y="1616"/>
                  </a:lnTo>
                  <a:lnTo>
                    <a:pt x="40633" y="970"/>
                  </a:lnTo>
                  <a:lnTo>
                    <a:pt x="43884" y="323"/>
                  </a:lnTo>
                  <a:lnTo>
                    <a:pt x="47167" y="0"/>
                  </a:lnTo>
                  <a:lnTo>
                    <a:pt x="50482" y="0"/>
                  </a:lnTo>
                  <a:lnTo>
                    <a:pt x="3226117" y="0"/>
                  </a:lnTo>
                  <a:lnTo>
                    <a:pt x="3229431" y="0"/>
                  </a:lnTo>
                  <a:lnTo>
                    <a:pt x="3232714" y="323"/>
                  </a:lnTo>
                  <a:lnTo>
                    <a:pt x="3235965" y="970"/>
                  </a:lnTo>
                  <a:lnTo>
                    <a:pt x="3239216" y="1616"/>
                  </a:lnTo>
                  <a:lnTo>
                    <a:pt x="3242373" y="2573"/>
                  </a:lnTo>
                  <a:lnTo>
                    <a:pt x="3245435" y="3842"/>
                  </a:lnTo>
                  <a:lnTo>
                    <a:pt x="3248497" y="5111"/>
                  </a:lnTo>
                  <a:lnTo>
                    <a:pt x="3268091" y="22435"/>
                  </a:lnTo>
                  <a:lnTo>
                    <a:pt x="3269933" y="25191"/>
                  </a:lnTo>
                  <a:lnTo>
                    <a:pt x="3271488" y="28101"/>
                  </a:lnTo>
                  <a:lnTo>
                    <a:pt x="3272756" y="31163"/>
                  </a:lnTo>
                  <a:lnTo>
                    <a:pt x="3274025" y="34225"/>
                  </a:lnTo>
                  <a:lnTo>
                    <a:pt x="3274982" y="37382"/>
                  </a:lnTo>
                  <a:lnTo>
                    <a:pt x="3275629" y="40633"/>
                  </a:lnTo>
                  <a:lnTo>
                    <a:pt x="3276276" y="43884"/>
                  </a:lnTo>
                  <a:lnTo>
                    <a:pt x="3276600" y="47167"/>
                  </a:lnTo>
                  <a:lnTo>
                    <a:pt x="3276600" y="50482"/>
                  </a:lnTo>
                  <a:lnTo>
                    <a:pt x="3276600" y="2568892"/>
                  </a:lnTo>
                  <a:lnTo>
                    <a:pt x="3276600" y="2572206"/>
                  </a:lnTo>
                  <a:lnTo>
                    <a:pt x="3276276" y="2575489"/>
                  </a:lnTo>
                  <a:lnTo>
                    <a:pt x="3275630" y="2578740"/>
                  </a:lnTo>
                  <a:lnTo>
                    <a:pt x="3274983" y="2581991"/>
                  </a:lnTo>
                  <a:lnTo>
                    <a:pt x="3274025" y="2585148"/>
                  </a:lnTo>
                  <a:lnTo>
                    <a:pt x="3272757" y="2588210"/>
                  </a:lnTo>
                  <a:lnTo>
                    <a:pt x="3271488" y="2591272"/>
                  </a:lnTo>
                  <a:lnTo>
                    <a:pt x="3269933" y="2594182"/>
                  </a:lnTo>
                  <a:lnTo>
                    <a:pt x="3268091" y="2596938"/>
                  </a:lnTo>
                  <a:lnTo>
                    <a:pt x="3266250" y="2599694"/>
                  </a:lnTo>
                  <a:lnTo>
                    <a:pt x="3254162" y="2610866"/>
                  </a:lnTo>
                  <a:lnTo>
                    <a:pt x="3251406" y="2612707"/>
                  </a:lnTo>
                  <a:lnTo>
                    <a:pt x="3248497" y="2614262"/>
                  </a:lnTo>
                  <a:lnTo>
                    <a:pt x="3245435" y="2615531"/>
                  </a:lnTo>
                  <a:lnTo>
                    <a:pt x="3242373" y="2616799"/>
                  </a:lnTo>
                  <a:lnTo>
                    <a:pt x="3239216" y="2617757"/>
                  </a:lnTo>
                  <a:lnTo>
                    <a:pt x="3235965" y="2618404"/>
                  </a:lnTo>
                  <a:lnTo>
                    <a:pt x="3232714" y="2619051"/>
                  </a:lnTo>
                  <a:lnTo>
                    <a:pt x="3229431" y="2619374"/>
                  </a:lnTo>
                  <a:lnTo>
                    <a:pt x="3226117" y="2619374"/>
                  </a:lnTo>
                  <a:lnTo>
                    <a:pt x="50482" y="2619374"/>
                  </a:lnTo>
                  <a:lnTo>
                    <a:pt x="47167" y="2619374"/>
                  </a:lnTo>
                  <a:lnTo>
                    <a:pt x="43884" y="2619051"/>
                  </a:lnTo>
                  <a:lnTo>
                    <a:pt x="40633" y="2618404"/>
                  </a:lnTo>
                  <a:lnTo>
                    <a:pt x="37382" y="2617757"/>
                  </a:lnTo>
                  <a:lnTo>
                    <a:pt x="34225" y="2616799"/>
                  </a:lnTo>
                  <a:lnTo>
                    <a:pt x="31163" y="2615531"/>
                  </a:lnTo>
                  <a:lnTo>
                    <a:pt x="28100" y="2614262"/>
                  </a:lnTo>
                  <a:lnTo>
                    <a:pt x="14786" y="2604588"/>
                  </a:lnTo>
                  <a:lnTo>
                    <a:pt x="12442" y="2602244"/>
                  </a:lnTo>
                  <a:lnTo>
                    <a:pt x="3842" y="2588210"/>
                  </a:lnTo>
                  <a:lnTo>
                    <a:pt x="2573" y="2585148"/>
                  </a:lnTo>
                  <a:lnTo>
                    <a:pt x="1616" y="2581991"/>
                  </a:lnTo>
                  <a:lnTo>
                    <a:pt x="970" y="2578740"/>
                  </a:lnTo>
                  <a:lnTo>
                    <a:pt x="323" y="2575489"/>
                  </a:lnTo>
                  <a:lnTo>
                    <a:pt x="0" y="2572206"/>
                  </a:lnTo>
                  <a:lnTo>
                    <a:pt x="0" y="2568892"/>
                  </a:lnTo>
                  <a:close/>
                </a:path>
              </a:pathLst>
            </a:custGeom>
            <a:ln w="19049">
              <a:solidFill>
                <a:srgbClr val="D0C7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86224" y="2524124"/>
              <a:ext cx="3257550" cy="509905"/>
            </a:xfrm>
            <a:custGeom>
              <a:avLst/>
              <a:gdLst/>
              <a:ahLst/>
              <a:cxnLst/>
              <a:rect l="l" t="t" r="r" b="b"/>
              <a:pathLst>
                <a:path w="3257550" h="509905">
                  <a:moveTo>
                    <a:pt x="3257550" y="509587"/>
                  </a:moveTo>
                  <a:lnTo>
                    <a:pt x="0" y="509587"/>
                  </a:lnTo>
                  <a:lnTo>
                    <a:pt x="0" y="35526"/>
                  </a:lnTo>
                  <a:lnTo>
                    <a:pt x="30301" y="1039"/>
                  </a:lnTo>
                  <a:lnTo>
                    <a:pt x="35526" y="0"/>
                  </a:lnTo>
                  <a:lnTo>
                    <a:pt x="3222023" y="0"/>
                  </a:lnTo>
                  <a:lnTo>
                    <a:pt x="3256509" y="30301"/>
                  </a:lnTo>
                  <a:lnTo>
                    <a:pt x="3257550" y="509587"/>
                  </a:lnTo>
                  <a:close/>
                </a:path>
              </a:pathLst>
            </a:custGeom>
            <a:solidFill>
              <a:srgbClr val="EBE2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086224" y="3028949"/>
              <a:ext cx="3257550" cy="9525"/>
            </a:xfrm>
            <a:custGeom>
              <a:avLst/>
              <a:gdLst/>
              <a:ahLst/>
              <a:cxnLst/>
              <a:rect l="l" t="t" r="r" b="b"/>
              <a:pathLst>
                <a:path w="3257550" h="9525">
                  <a:moveTo>
                    <a:pt x="3257549" y="9524"/>
                  </a:moveTo>
                  <a:lnTo>
                    <a:pt x="0" y="9524"/>
                  </a:lnTo>
                  <a:lnTo>
                    <a:pt x="0" y="0"/>
                  </a:lnTo>
                  <a:lnTo>
                    <a:pt x="3257549" y="0"/>
                  </a:lnTo>
                  <a:lnTo>
                    <a:pt x="3257549" y="9524"/>
                  </a:lnTo>
                  <a:close/>
                </a:path>
              </a:pathLst>
            </a:custGeom>
            <a:solidFill>
              <a:srgbClr val="D0C7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186979" y="2587625"/>
            <a:ext cx="3606800" cy="3340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462020" algn="l"/>
              </a:tabLst>
            </a:pPr>
            <a:r>
              <a:rPr sz="2000" b="1" spc="-50" dirty="0">
                <a:solidFill>
                  <a:srgbClr val="443728"/>
                </a:solidFill>
                <a:latin typeface="Times New Roman"/>
                <a:cs typeface="Times New Roman"/>
              </a:rPr>
              <a:t>1</a:t>
            </a:r>
            <a:r>
              <a:rPr sz="2000" b="1" dirty="0">
                <a:solidFill>
                  <a:srgbClr val="443728"/>
                </a:solidFill>
                <a:latin typeface="Times New Roman"/>
                <a:cs typeface="Times New Roman"/>
              </a:rPr>
              <a:t>	</a:t>
            </a:r>
            <a:r>
              <a:rPr sz="2000" b="1" spc="-50" dirty="0">
                <a:solidFill>
                  <a:srgbClr val="443728"/>
                </a:solidFill>
                <a:latin typeface="Times New Roman"/>
                <a:cs typeface="Times New Roman"/>
              </a:rPr>
              <a:t>2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44975" y="3182937"/>
            <a:ext cx="2917190" cy="14649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b="1" spc="-40" dirty="0">
                <a:solidFill>
                  <a:srgbClr val="443728"/>
                </a:solidFill>
                <a:latin typeface="Times New Roman"/>
                <a:cs typeface="Times New Roman"/>
              </a:rPr>
              <a:t>Pair</a:t>
            </a:r>
            <a:r>
              <a:rPr sz="1650" b="1" spc="-85" dirty="0">
                <a:solidFill>
                  <a:srgbClr val="443728"/>
                </a:solidFill>
                <a:latin typeface="Times New Roman"/>
                <a:cs typeface="Times New Roman"/>
              </a:rPr>
              <a:t> </a:t>
            </a:r>
            <a:r>
              <a:rPr sz="1650" b="1" spc="60" dirty="0">
                <a:solidFill>
                  <a:srgbClr val="443728"/>
                </a:solidFill>
                <a:latin typeface="Times New Roman"/>
                <a:cs typeface="Times New Roman"/>
              </a:rPr>
              <a:t>(2</a:t>
            </a:r>
            <a:r>
              <a:rPr sz="1650" b="1" spc="-80" dirty="0">
                <a:solidFill>
                  <a:srgbClr val="443728"/>
                </a:solidFill>
                <a:latin typeface="Times New Roman"/>
                <a:cs typeface="Times New Roman"/>
              </a:rPr>
              <a:t> </a:t>
            </a:r>
            <a:r>
              <a:rPr sz="1650" b="1" spc="-20" dirty="0">
                <a:solidFill>
                  <a:srgbClr val="443728"/>
                </a:solidFill>
                <a:latin typeface="Times New Roman"/>
                <a:cs typeface="Times New Roman"/>
              </a:rPr>
              <a:t>mins)</a:t>
            </a:r>
            <a:endParaRPr sz="1650">
              <a:latin typeface="Times New Roman"/>
              <a:cs typeface="Times New Roman"/>
            </a:endParaRPr>
          </a:p>
          <a:p>
            <a:pPr marL="12700" marR="5080">
              <a:lnSpc>
                <a:spcPct val="131900"/>
              </a:lnSpc>
              <a:spcBef>
                <a:spcPts val="730"/>
              </a:spcBef>
            </a:pPr>
            <a:r>
              <a:rPr sz="1350" dirty="0">
                <a:solidFill>
                  <a:srgbClr val="443728"/>
                </a:solidFill>
                <a:latin typeface="Tahoma"/>
                <a:cs typeface="Tahoma"/>
              </a:rPr>
              <a:t>Turn</a:t>
            </a:r>
            <a:r>
              <a:rPr sz="1350" spc="-25" dirty="0">
                <a:solidFill>
                  <a:srgbClr val="443728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443728"/>
                </a:solidFill>
                <a:latin typeface="Tahoma"/>
                <a:cs typeface="Tahoma"/>
              </a:rPr>
              <a:t>to</a:t>
            </a:r>
            <a:r>
              <a:rPr sz="1350" spc="-25" dirty="0">
                <a:solidFill>
                  <a:srgbClr val="443728"/>
                </a:solidFill>
                <a:latin typeface="Tahoma"/>
                <a:cs typeface="Tahoma"/>
              </a:rPr>
              <a:t> </a:t>
            </a:r>
            <a:r>
              <a:rPr sz="1350" spc="50" dirty="0">
                <a:solidFill>
                  <a:srgbClr val="443728"/>
                </a:solidFill>
                <a:latin typeface="Tahoma"/>
                <a:cs typeface="Tahoma"/>
              </a:rPr>
              <a:t>your</a:t>
            </a:r>
            <a:r>
              <a:rPr sz="1350" spc="-25" dirty="0">
                <a:solidFill>
                  <a:srgbClr val="443728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443728"/>
                </a:solidFill>
                <a:latin typeface="Tahoma"/>
                <a:cs typeface="Tahoma"/>
              </a:rPr>
              <a:t>partner</a:t>
            </a:r>
            <a:r>
              <a:rPr sz="1350" spc="-25" dirty="0">
                <a:solidFill>
                  <a:srgbClr val="443728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443728"/>
                </a:solidFill>
                <a:latin typeface="Tahoma"/>
                <a:cs typeface="Tahoma"/>
              </a:rPr>
              <a:t>and</a:t>
            </a:r>
            <a:r>
              <a:rPr sz="1350" spc="-25" dirty="0">
                <a:solidFill>
                  <a:srgbClr val="443728"/>
                </a:solidFill>
                <a:latin typeface="Tahoma"/>
                <a:cs typeface="Tahoma"/>
              </a:rPr>
              <a:t> </a:t>
            </a:r>
            <a:r>
              <a:rPr sz="1350" spc="50" dirty="0">
                <a:solidFill>
                  <a:srgbClr val="443728"/>
                </a:solidFill>
                <a:latin typeface="Tahoma"/>
                <a:cs typeface="Tahoma"/>
              </a:rPr>
              <a:t>share</a:t>
            </a:r>
            <a:r>
              <a:rPr sz="1350" spc="-25" dirty="0">
                <a:solidFill>
                  <a:srgbClr val="443728"/>
                </a:solidFill>
                <a:latin typeface="Tahoma"/>
                <a:cs typeface="Tahoma"/>
              </a:rPr>
              <a:t> </a:t>
            </a:r>
            <a:r>
              <a:rPr sz="1350" spc="30" dirty="0">
                <a:solidFill>
                  <a:srgbClr val="443728"/>
                </a:solidFill>
                <a:latin typeface="Tahoma"/>
                <a:cs typeface="Tahoma"/>
              </a:rPr>
              <a:t>your </a:t>
            </a:r>
            <a:r>
              <a:rPr sz="1350" spc="20" dirty="0">
                <a:solidFill>
                  <a:srgbClr val="443728"/>
                </a:solidFill>
                <a:latin typeface="Tahoma"/>
                <a:cs typeface="Tahoma"/>
              </a:rPr>
              <a:t>thoughts.</a:t>
            </a:r>
            <a:r>
              <a:rPr sz="1350" spc="120" dirty="0">
                <a:solidFill>
                  <a:srgbClr val="443728"/>
                </a:solidFill>
                <a:latin typeface="Tahoma"/>
                <a:cs typeface="Tahoma"/>
              </a:rPr>
              <a:t> </a:t>
            </a:r>
            <a:r>
              <a:rPr sz="1350" spc="20" dirty="0">
                <a:solidFill>
                  <a:srgbClr val="443728"/>
                </a:solidFill>
                <a:latin typeface="Tahoma"/>
                <a:cs typeface="Tahoma"/>
              </a:rPr>
              <a:t>Discuss</a:t>
            </a:r>
            <a:r>
              <a:rPr sz="1350" spc="120" dirty="0">
                <a:solidFill>
                  <a:srgbClr val="443728"/>
                </a:solidFill>
                <a:latin typeface="Tahoma"/>
                <a:cs typeface="Tahoma"/>
              </a:rPr>
              <a:t> </a:t>
            </a:r>
            <a:r>
              <a:rPr sz="1350" spc="20" dirty="0">
                <a:solidFill>
                  <a:srgbClr val="443728"/>
                </a:solidFill>
                <a:latin typeface="Tahoma"/>
                <a:cs typeface="Tahoma"/>
              </a:rPr>
              <a:t>similarities</a:t>
            </a:r>
            <a:r>
              <a:rPr sz="1350" spc="120" dirty="0">
                <a:solidFill>
                  <a:srgbClr val="443728"/>
                </a:solidFill>
                <a:latin typeface="Tahoma"/>
                <a:cs typeface="Tahoma"/>
              </a:rPr>
              <a:t> </a:t>
            </a:r>
            <a:r>
              <a:rPr sz="1350" spc="30" dirty="0">
                <a:solidFill>
                  <a:srgbClr val="443728"/>
                </a:solidFill>
                <a:latin typeface="Tahoma"/>
                <a:cs typeface="Tahoma"/>
              </a:rPr>
              <a:t>and </a:t>
            </a:r>
            <a:r>
              <a:rPr sz="1350" spc="10" dirty="0">
                <a:solidFill>
                  <a:srgbClr val="443728"/>
                </a:solidFill>
                <a:latin typeface="Tahoma"/>
                <a:cs typeface="Tahoma"/>
              </a:rPr>
              <a:t>differences</a:t>
            </a:r>
            <a:r>
              <a:rPr sz="1350" spc="65" dirty="0">
                <a:solidFill>
                  <a:srgbClr val="443728"/>
                </a:solidFill>
                <a:latin typeface="Tahoma"/>
                <a:cs typeface="Tahoma"/>
              </a:rPr>
              <a:t> </a:t>
            </a:r>
            <a:r>
              <a:rPr sz="1350" spc="10" dirty="0">
                <a:solidFill>
                  <a:srgbClr val="443728"/>
                </a:solidFill>
                <a:latin typeface="Tahoma"/>
                <a:cs typeface="Tahoma"/>
              </a:rPr>
              <a:t>in</a:t>
            </a:r>
            <a:r>
              <a:rPr sz="1350" spc="70" dirty="0">
                <a:solidFill>
                  <a:srgbClr val="443728"/>
                </a:solidFill>
                <a:latin typeface="Tahoma"/>
                <a:cs typeface="Tahoma"/>
              </a:rPr>
              <a:t> </a:t>
            </a:r>
            <a:r>
              <a:rPr sz="1350" spc="50" dirty="0">
                <a:solidFill>
                  <a:srgbClr val="443728"/>
                </a:solidFill>
                <a:latin typeface="Tahoma"/>
                <a:cs typeface="Tahoma"/>
              </a:rPr>
              <a:t>your</a:t>
            </a:r>
            <a:r>
              <a:rPr sz="1350" spc="70" dirty="0">
                <a:solidFill>
                  <a:srgbClr val="443728"/>
                </a:solidFill>
                <a:latin typeface="Tahoma"/>
                <a:cs typeface="Tahoma"/>
              </a:rPr>
              <a:t> </a:t>
            </a:r>
            <a:r>
              <a:rPr sz="1350" spc="-10" dirty="0">
                <a:solidFill>
                  <a:srgbClr val="443728"/>
                </a:solidFill>
                <a:latin typeface="Tahoma"/>
                <a:cs typeface="Tahoma"/>
              </a:rPr>
              <a:t>observations.</a:t>
            </a:r>
            <a:endParaRPr sz="13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1350" dirty="0">
                <a:solidFill>
                  <a:srgbClr val="443728"/>
                </a:solidFill>
                <a:latin typeface="Tahoma"/>
                <a:cs typeface="Tahoma"/>
              </a:rPr>
              <a:t>Agree</a:t>
            </a:r>
            <a:r>
              <a:rPr sz="1350" spc="-15" dirty="0">
                <a:solidFill>
                  <a:srgbClr val="443728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443728"/>
                </a:solidFill>
                <a:latin typeface="Tahoma"/>
                <a:cs typeface="Tahoma"/>
              </a:rPr>
              <a:t>on</a:t>
            </a:r>
            <a:r>
              <a:rPr sz="1350" spc="-10" dirty="0">
                <a:solidFill>
                  <a:srgbClr val="443728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443728"/>
                </a:solidFill>
                <a:latin typeface="Tahoma"/>
                <a:cs typeface="Tahoma"/>
              </a:rPr>
              <a:t>top</a:t>
            </a:r>
            <a:r>
              <a:rPr sz="1350" spc="-10" dirty="0">
                <a:solidFill>
                  <a:srgbClr val="443728"/>
                </a:solidFill>
                <a:latin typeface="Tahoma"/>
                <a:cs typeface="Tahoma"/>
              </a:rPr>
              <a:t> challenges.</a:t>
            </a:r>
            <a:endParaRPr sz="1350">
              <a:latin typeface="Tahoma"/>
              <a:cs typeface="Tahom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534274" y="2505074"/>
            <a:ext cx="3295650" cy="2638425"/>
            <a:chOff x="7534274" y="2505074"/>
            <a:chExt cx="3295650" cy="2638425"/>
          </a:xfrm>
        </p:grpSpPr>
        <p:sp>
          <p:nvSpPr>
            <p:cNvPr id="21" name="object 21"/>
            <p:cNvSpPr/>
            <p:nvPr/>
          </p:nvSpPr>
          <p:spPr>
            <a:xfrm>
              <a:off x="7543799" y="2514599"/>
              <a:ext cx="3276600" cy="2619375"/>
            </a:xfrm>
            <a:custGeom>
              <a:avLst/>
              <a:gdLst/>
              <a:ahLst/>
              <a:cxnLst/>
              <a:rect l="l" t="t" r="r" b="b"/>
              <a:pathLst>
                <a:path w="3276600" h="2619375">
                  <a:moveTo>
                    <a:pt x="3229431" y="2619374"/>
                  </a:moveTo>
                  <a:lnTo>
                    <a:pt x="47167" y="2619374"/>
                  </a:lnTo>
                  <a:lnTo>
                    <a:pt x="43884" y="2619051"/>
                  </a:lnTo>
                  <a:lnTo>
                    <a:pt x="10348" y="2599694"/>
                  </a:lnTo>
                  <a:lnTo>
                    <a:pt x="0" y="2572206"/>
                  </a:lnTo>
                  <a:lnTo>
                    <a:pt x="0" y="2568892"/>
                  </a:lnTo>
                  <a:lnTo>
                    <a:pt x="0" y="47167"/>
                  </a:lnTo>
                  <a:lnTo>
                    <a:pt x="17129" y="12441"/>
                  </a:lnTo>
                  <a:lnTo>
                    <a:pt x="47167" y="0"/>
                  </a:lnTo>
                  <a:lnTo>
                    <a:pt x="3229431" y="0"/>
                  </a:lnTo>
                  <a:lnTo>
                    <a:pt x="3264156" y="17129"/>
                  </a:lnTo>
                  <a:lnTo>
                    <a:pt x="3276598" y="47167"/>
                  </a:lnTo>
                  <a:lnTo>
                    <a:pt x="3276598" y="2572206"/>
                  </a:lnTo>
                  <a:lnTo>
                    <a:pt x="3259470" y="2606932"/>
                  </a:lnTo>
                  <a:lnTo>
                    <a:pt x="3232714" y="2619051"/>
                  </a:lnTo>
                  <a:lnTo>
                    <a:pt x="3229431" y="2619374"/>
                  </a:lnTo>
                  <a:close/>
                </a:path>
              </a:pathLst>
            </a:custGeom>
            <a:solidFill>
              <a:srgbClr val="FFFB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543799" y="2514599"/>
              <a:ext cx="3276600" cy="2619375"/>
            </a:xfrm>
            <a:custGeom>
              <a:avLst/>
              <a:gdLst/>
              <a:ahLst/>
              <a:cxnLst/>
              <a:rect l="l" t="t" r="r" b="b"/>
              <a:pathLst>
                <a:path w="3276600" h="2619375">
                  <a:moveTo>
                    <a:pt x="0" y="2568892"/>
                  </a:moveTo>
                  <a:lnTo>
                    <a:pt x="0" y="50482"/>
                  </a:lnTo>
                  <a:lnTo>
                    <a:pt x="0" y="47167"/>
                  </a:lnTo>
                  <a:lnTo>
                    <a:pt x="323" y="43884"/>
                  </a:lnTo>
                  <a:lnTo>
                    <a:pt x="969" y="40633"/>
                  </a:lnTo>
                  <a:lnTo>
                    <a:pt x="1616" y="37382"/>
                  </a:lnTo>
                  <a:lnTo>
                    <a:pt x="2573" y="34225"/>
                  </a:lnTo>
                  <a:lnTo>
                    <a:pt x="3842" y="31163"/>
                  </a:lnTo>
                  <a:lnTo>
                    <a:pt x="5110" y="28100"/>
                  </a:lnTo>
                  <a:lnTo>
                    <a:pt x="6665" y="25191"/>
                  </a:lnTo>
                  <a:lnTo>
                    <a:pt x="8507" y="22435"/>
                  </a:lnTo>
                  <a:lnTo>
                    <a:pt x="10348" y="19679"/>
                  </a:lnTo>
                  <a:lnTo>
                    <a:pt x="12441" y="17129"/>
                  </a:lnTo>
                  <a:lnTo>
                    <a:pt x="14785" y="14785"/>
                  </a:lnTo>
                  <a:lnTo>
                    <a:pt x="17129" y="12441"/>
                  </a:lnTo>
                  <a:lnTo>
                    <a:pt x="31163" y="3842"/>
                  </a:lnTo>
                  <a:lnTo>
                    <a:pt x="34225" y="2573"/>
                  </a:lnTo>
                  <a:lnTo>
                    <a:pt x="37382" y="1616"/>
                  </a:lnTo>
                  <a:lnTo>
                    <a:pt x="40633" y="970"/>
                  </a:lnTo>
                  <a:lnTo>
                    <a:pt x="43884" y="323"/>
                  </a:lnTo>
                  <a:lnTo>
                    <a:pt x="47167" y="0"/>
                  </a:lnTo>
                  <a:lnTo>
                    <a:pt x="50482" y="0"/>
                  </a:lnTo>
                  <a:lnTo>
                    <a:pt x="3226116" y="0"/>
                  </a:lnTo>
                  <a:lnTo>
                    <a:pt x="3229431" y="0"/>
                  </a:lnTo>
                  <a:lnTo>
                    <a:pt x="3232714" y="323"/>
                  </a:lnTo>
                  <a:lnTo>
                    <a:pt x="3235965" y="970"/>
                  </a:lnTo>
                  <a:lnTo>
                    <a:pt x="3239216" y="1616"/>
                  </a:lnTo>
                  <a:lnTo>
                    <a:pt x="3261813" y="14786"/>
                  </a:lnTo>
                  <a:lnTo>
                    <a:pt x="3264156" y="17129"/>
                  </a:lnTo>
                  <a:lnTo>
                    <a:pt x="3266249" y="19679"/>
                  </a:lnTo>
                  <a:lnTo>
                    <a:pt x="3268089" y="22435"/>
                  </a:lnTo>
                  <a:lnTo>
                    <a:pt x="3269932" y="25191"/>
                  </a:lnTo>
                  <a:lnTo>
                    <a:pt x="3276599" y="50482"/>
                  </a:lnTo>
                  <a:lnTo>
                    <a:pt x="3276599" y="2568892"/>
                  </a:lnTo>
                  <a:lnTo>
                    <a:pt x="3276598" y="2572206"/>
                  </a:lnTo>
                  <a:lnTo>
                    <a:pt x="3276275" y="2575489"/>
                  </a:lnTo>
                  <a:lnTo>
                    <a:pt x="3275628" y="2578740"/>
                  </a:lnTo>
                  <a:lnTo>
                    <a:pt x="3274982" y="2581991"/>
                  </a:lnTo>
                  <a:lnTo>
                    <a:pt x="3268090" y="2596938"/>
                  </a:lnTo>
                  <a:lnTo>
                    <a:pt x="3266249" y="2599694"/>
                  </a:lnTo>
                  <a:lnTo>
                    <a:pt x="3264156" y="2602244"/>
                  </a:lnTo>
                  <a:lnTo>
                    <a:pt x="3261813" y="2604588"/>
                  </a:lnTo>
                  <a:lnTo>
                    <a:pt x="3259470" y="2606932"/>
                  </a:lnTo>
                  <a:lnTo>
                    <a:pt x="3245434" y="2615531"/>
                  </a:lnTo>
                  <a:lnTo>
                    <a:pt x="3242372" y="2616799"/>
                  </a:lnTo>
                  <a:lnTo>
                    <a:pt x="3239216" y="2617757"/>
                  </a:lnTo>
                  <a:lnTo>
                    <a:pt x="3235963" y="2618404"/>
                  </a:lnTo>
                  <a:lnTo>
                    <a:pt x="3232714" y="2619051"/>
                  </a:lnTo>
                  <a:lnTo>
                    <a:pt x="3229431" y="2619374"/>
                  </a:lnTo>
                  <a:lnTo>
                    <a:pt x="3226116" y="2619374"/>
                  </a:lnTo>
                  <a:lnTo>
                    <a:pt x="50482" y="2619374"/>
                  </a:lnTo>
                  <a:lnTo>
                    <a:pt x="47167" y="2619374"/>
                  </a:lnTo>
                  <a:lnTo>
                    <a:pt x="43884" y="2619051"/>
                  </a:lnTo>
                  <a:lnTo>
                    <a:pt x="40633" y="2618404"/>
                  </a:lnTo>
                  <a:lnTo>
                    <a:pt x="37382" y="2617757"/>
                  </a:lnTo>
                  <a:lnTo>
                    <a:pt x="34225" y="2616799"/>
                  </a:lnTo>
                  <a:lnTo>
                    <a:pt x="31163" y="2615531"/>
                  </a:lnTo>
                  <a:lnTo>
                    <a:pt x="28100" y="2614262"/>
                  </a:lnTo>
                  <a:lnTo>
                    <a:pt x="14785" y="2604588"/>
                  </a:lnTo>
                  <a:lnTo>
                    <a:pt x="12441" y="2602244"/>
                  </a:lnTo>
                  <a:lnTo>
                    <a:pt x="10348" y="2599694"/>
                  </a:lnTo>
                  <a:lnTo>
                    <a:pt x="8507" y="2596938"/>
                  </a:lnTo>
                  <a:lnTo>
                    <a:pt x="6665" y="2594182"/>
                  </a:lnTo>
                  <a:lnTo>
                    <a:pt x="5110" y="2591272"/>
                  </a:lnTo>
                  <a:lnTo>
                    <a:pt x="3842" y="2588210"/>
                  </a:lnTo>
                  <a:lnTo>
                    <a:pt x="2573" y="2585148"/>
                  </a:lnTo>
                  <a:lnTo>
                    <a:pt x="1616" y="2581991"/>
                  </a:lnTo>
                  <a:lnTo>
                    <a:pt x="969" y="2578740"/>
                  </a:lnTo>
                  <a:lnTo>
                    <a:pt x="323" y="2575489"/>
                  </a:lnTo>
                  <a:lnTo>
                    <a:pt x="0" y="2572206"/>
                  </a:lnTo>
                  <a:lnTo>
                    <a:pt x="0" y="2568892"/>
                  </a:lnTo>
                  <a:close/>
                </a:path>
              </a:pathLst>
            </a:custGeom>
            <a:ln w="19049">
              <a:solidFill>
                <a:srgbClr val="D0C7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553323" y="2524124"/>
              <a:ext cx="3257550" cy="509905"/>
            </a:xfrm>
            <a:custGeom>
              <a:avLst/>
              <a:gdLst/>
              <a:ahLst/>
              <a:cxnLst/>
              <a:rect l="l" t="t" r="r" b="b"/>
              <a:pathLst>
                <a:path w="3257550" h="509905">
                  <a:moveTo>
                    <a:pt x="3257550" y="509587"/>
                  </a:moveTo>
                  <a:lnTo>
                    <a:pt x="0" y="509587"/>
                  </a:lnTo>
                  <a:lnTo>
                    <a:pt x="0" y="35526"/>
                  </a:lnTo>
                  <a:lnTo>
                    <a:pt x="30301" y="1039"/>
                  </a:lnTo>
                  <a:lnTo>
                    <a:pt x="35526" y="0"/>
                  </a:lnTo>
                  <a:lnTo>
                    <a:pt x="3222023" y="0"/>
                  </a:lnTo>
                  <a:lnTo>
                    <a:pt x="3256508" y="30301"/>
                  </a:lnTo>
                  <a:lnTo>
                    <a:pt x="3257550" y="509587"/>
                  </a:lnTo>
                  <a:close/>
                </a:path>
              </a:pathLst>
            </a:custGeom>
            <a:solidFill>
              <a:srgbClr val="EBE2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553324" y="3028949"/>
              <a:ext cx="3257550" cy="9525"/>
            </a:xfrm>
            <a:custGeom>
              <a:avLst/>
              <a:gdLst/>
              <a:ahLst/>
              <a:cxnLst/>
              <a:rect l="l" t="t" r="r" b="b"/>
              <a:pathLst>
                <a:path w="3257550" h="9525">
                  <a:moveTo>
                    <a:pt x="3257549" y="9524"/>
                  </a:moveTo>
                  <a:lnTo>
                    <a:pt x="0" y="9524"/>
                  </a:lnTo>
                  <a:lnTo>
                    <a:pt x="0" y="0"/>
                  </a:lnTo>
                  <a:lnTo>
                    <a:pt x="3257549" y="0"/>
                  </a:lnTo>
                  <a:lnTo>
                    <a:pt x="3257549" y="9524"/>
                  </a:lnTo>
                  <a:close/>
                </a:path>
              </a:pathLst>
            </a:custGeom>
            <a:solidFill>
              <a:srgbClr val="D0C7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9106594" y="2587625"/>
            <a:ext cx="151130" cy="3340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spc="-50" dirty="0">
                <a:solidFill>
                  <a:srgbClr val="443728"/>
                </a:solidFill>
                <a:latin typeface="Times New Roman"/>
                <a:cs typeface="Times New Roman"/>
              </a:rPr>
              <a:t>3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712075" y="3182937"/>
            <a:ext cx="2839720" cy="17411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b="1" spc="-50" dirty="0">
                <a:solidFill>
                  <a:srgbClr val="443728"/>
                </a:solidFill>
                <a:latin typeface="Times New Roman"/>
                <a:cs typeface="Times New Roman"/>
              </a:rPr>
              <a:t>Word</a:t>
            </a:r>
            <a:r>
              <a:rPr sz="1650" b="1" spc="-65" dirty="0">
                <a:solidFill>
                  <a:srgbClr val="443728"/>
                </a:solidFill>
                <a:latin typeface="Times New Roman"/>
                <a:cs typeface="Times New Roman"/>
              </a:rPr>
              <a:t> </a:t>
            </a:r>
            <a:r>
              <a:rPr sz="1650" b="1" spc="-10" dirty="0">
                <a:solidFill>
                  <a:srgbClr val="443728"/>
                </a:solidFill>
                <a:latin typeface="Times New Roman"/>
                <a:cs typeface="Times New Roman"/>
              </a:rPr>
              <a:t>Cloud</a:t>
            </a:r>
            <a:r>
              <a:rPr sz="1650" b="1" spc="-60" dirty="0">
                <a:solidFill>
                  <a:srgbClr val="443728"/>
                </a:solidFill>
                <a:latin typeface="Times New Roman"/>
                <a:cs typeface="Times New Roman"/>
              </a:rPr>
              <a:t> </a:t>
            </a:r>
            <a:r>
              <a:rPr sz="1650" b="1" dirty="0">
                <a:solidFill>
                  <a:srgbClr val="443728"/>
                </a:solidFill>
                <a:latin typeface="Times New Roman"/>
                <a:cs typeface="Times New Roman"/>
              </a:rPr>
              <a:t>(3</a:t>
            </a:r>
            <a:r>
              <a:rPr sz="1650" b="1" spc="-60" dirty="0">
                <a:solidFill>
                  <a:srgbClr val="443728"/>
                </a:solidFill>
                <a:latin typeface="Times New Roman"/>
                <a:cs typeface="Times New Roman"/>
              </a:rPr>
              <a:t> </a:t>
            </a:r>
            <a:r>
              <a:rPr sz="1650" b="1" spc="-20" dirty="0">
                <a:solidFill>
                  <a:srgbClr val="443728"/>
                </a:solidFill>
                <a:latin typeface="Times New Roman"/>
                <a:cs typeface="Times New Roman"/>
              </a:rPr>
              <a:t>mins)</a:t>
            </a:r>
            <a:endParaRPr sz="1650">
              <a:latin typeface="Times New Roman"/>
              <a:cs typeface="Times New Roman"/>
            </a:endParaRPr>
          </a:p>
          <a:p>
            <a:pPr marL="12700" marR="184150">
              <a:lnSpc>
                <a:spcPct val="129600"/>
              </a:lnSpc>
              <a:spcBef>
                <a:spcPts val="765"/>
              </a:spcBef>
            </a:pPr>
            <a:r>
              <a:rPr sz="1350" dirty="0">
                <a:solidFill>
                  <a:srgbClr val="443728"/>
                </a:solidFill>
                <a:latin typeface="Tahoma"/>
                <a:cs typeface="Tahoma"/>
              </a:rPr>
              <a:t>Submit</a:t>
            </a:r>
            <a:r>
              <a:rPr sz="1350" spc="100" dirty="0">
                <a:solidFill>
                  <a:srgbClr val="443728"/>
                </a:solidFill>
                <a:latin typeface="Tahoma"/>
                <a:cs typeface="Tahoma"/>
              </a:rPr>
              <a:t> </a:t>
            </a:r>
            <a:r>
              <a:rPr sz="1350" spc="50" dirty="0">
                <a:solidFill>
                  <a:srgbClr val="443728"/>
                </a:solidFill>
                <a:latin typeface="Tahoma"/>
                <a:cs typeface="Tahoma"/>
              </a:rPr>
              <a:t>your</a:t>
            </a:r>
            <a:r>
              <a:rPr sz="1350" spc="100" dirty="0">
                <a:solidFill>
                  <a:srgbClr val="443728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443728"/>
                </a:solidFill>
                <a:latin typeface="Tahoma"/>
                <a:cs typeface="Tahoma"/>
              </a:rPr>
              <a:t>key</a:t>
            </a:r>
            <a:r>
              <a:rPr sz="1350" spc="100" dirty="0">
                <a:solidFill>
                  <a:srgbClr val="443728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443728"/>
                </a:solidFill>
                <a:latin typeface="Tahoma"/>
                <a:cs typeface="Tahoma"/>
              </a:rPr>
              <a:t>challenge</a:t>
            </a:r>
            <a:r>
              <a:rPr sz="1350" spc="100" dirty="0">
                <a:solidFill>
                  <a:srgbClr val="443728"/>
                </a:solidFill>
                <a:latin typeface="Tahoma"/>
                <a:cs typeface="Tahoma"/>
              </a:rPr>
              <a:t> </a:t>
            </a:r>
            <a:r>
              <a:rPr sz="1350" spc="45" dirty="0">
                <a:solidFill>
                  <a:srgbClr val="443728"/>
                </a:solidFill>
                <a:latin typeface="Tahoma"/>
                <a:cs typeface="Tahoma"/>
              </a:rPr>
              <a:t>words </a:t>
            </a:r>
            <a:r>
              <a:rPr sz="1350" dirty="0">
                <a:solidFill>
                  <a:srgbClr val="443728"/>
                </a:solidFill>
                <a:latin typeface="Tahoma"/>
                <a:cs typeface="Tahoma"/>
              </a:rPr>
              <a:t>using </a:t>
            </a:r>
            <a:r>
              <a:rPr sz="1350" spc="50" dirty="0">
                <a:solidFill>
                  <a:srgbClr val="443728"/>
                </a:solidFill>
                <a:latin typeface="Tahoma"/>
                <a:cs typeface="Tahoma"/>
              </a:rPr>
              <a:t>the</a:t>
            </a:r>
            <a:r>
              <a:rPr sz="1350" dirty="0">
                <a:solidFill>
                  <a:srgbClr val="443728"/>
                </a:solidFill>
                <a:latin typeface="Tahoma"/>
                <a:cs typeface="Tahoma"/>
              </a:rPr>
              <a:t> </a:t>
            </a:r>
            <a:r>
              <a:rPr sz="1350" spc="50" dirty="0">
                <a:solidFill>
                  <a:srgbClr val="443728"/>
                </a:solidFill>
                <a:latin typeface="Tahoma"/>
                <a:cs typeface="Tahoma"/>
              </a:rPr>
              <a:t>provided</a:t>
            </a:r>
            <a:r>
              <a:rPr sz="1350" dirty="0">
                <a:solidFill>
                  <a:srgbClr val="443728"/>
                </a:solidFill>
                <a:latin typeface="Tahoma"/>
                <a:cs typeface="Tahoma"/>
              </a:rPr>
              <a:t> link.</a:t>
            </a:r>
            <a:r>
              <a:rPr sz="1350" spc="5" dirty="0">
                <a:solidFill>
                  <a:srgbClr val="443728"/>
                </a:solidFill>
                <a:latin typeface="Tahoma"/>
                <a:cs typeface="Tahoma"/>
              </a:rPr>
              <a:t> </a:t>
            </a:r>
            <a:r>
              <a:rPr sz="1350" spc="-10" dirty="0">
                <a:solidFill>
                  <a:srgbClr val="443728"/>
                </a:solidFill>
                <a:latin typeface="Tahoma"/>
                <a:cs typeface="Tahoma"/>
              </a:rPr>
              <a:t>We'll</a:t>
            </a:r>
            <a:endParaRPr sz="1350">
              <a:latin typeface="Tahoma"/>
              <a:cs typeface="Tahoma"/>
            </a:endParaRPr>
          </a:p>
          <a:p>
            <a:pPr marL="12700" marR="5080">
              <a:lnSpc>
                <a:spcPct val="134300"/>
              </a:lnSpc>
            </a:pPr>
            <a:r>
              <a:rPr sz="1350" dirty="0">
                <a:solidFill>
                  <a:srgbClr val="443728"/>
                </a:solidFill>
                <a:latin typeface="Tahoma"/>
                <a:cs typeface="Tahoma"/>
              </a:rPr>
              <a:t>generate</a:t>
            </a:r>
            <a:r>
              <a:rPr sz="1350" spc="20" dirty="0">
                <a:solidFill>
                  <a:srgbClr val="443728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443728"/>
                </a:solidFill>
                <a:latin typeface="Tahoma"/>
                <a:cs typeface="Tahoma"/>
              </a:rPr>
              <a:t>a</a:t>
            </a:r>
            <a:r>
              <a:rPr sz="1350" spc="20" dirty="0">
                <a:solidFill>
                  <a:srgbClr val="443728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443728"/>
                </a:solidFill>
                <a:latin typeface="Tahoma"/>
                <a:cs typeface="Tahoma"/>
              </a:rPr>
              <a:t>live</a:t>
            </a:r>
            <a:r>
              <a:rPr sz="1350" spc="20" dirty="0">
                <a:solidFill>
                  <a:srgbClr val="443728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443728"/>
                </a:solidFill>
                <a:latin typeface="Tahoma"/>
                <a:cs typeface="Tahoma"/>
              </a:rPr>
              <a:t>word</a:t>
            </a:r>
            <a:r>
              <a:rPr sz="1350" spc="20" dirty="0">
                <a:solidFill>
                  <a:srgbClr val="443728"/>
                </a:solidFill>
                <a:latin typeface="Tahoma"/>
                <a:cs typeface="Tahoma"/>
              </a:rPr>
              <a:t> </a:t>
            </a:r>
            <a:r>
              <a:rPr sz="1350" spc="50" dirty="0">
                <a:solidFill>
                  <a:srgbClr val="443728"/>
                </a:solidFill>
                <a:latin typeface="Tahoma"/>
                <a:cs typeface="Tahoma"/>
              </a:rPr>
              <a:t>cloud</a:t>
            </a:r>
            <a:r>
              <a:rPr sz="1350" spc="20" dirty="0">
                <a:solidFill>
                  <a:srgbClr val="443728"/>
                </a:solidFill>
                <a:latin typeface="Tahoma"/>
                <a:cs typeface="Tahoma"/>
              </a:rPr>
              <a:t> </a:t>
            </a:r>
            <a:r>
              <a:rPr sz="1350" spc="-10" dirty="0">
                <a:solidFill>
                  <a:srgbClr val="443728"/>
                </a:solidFill>
                <a:latin typeface="Tahoma"/>
                <a:cs typeface="Tahoma"/>
              </a:rPr>
              <a:t>showing </a:t>
            </a:r>
            <a:r>
              <a:rPr sz="1350" spc="65" dirty="0">
                <a:solidFill>
                  <a:srgbClr val="443728"/>
                </a:solidFill>
                <a:latin typeface="Tahoma"/>
                <a:cs typeface="Tahoma"/>
              </a:rPr>
              <a:t>our</a:t>
            </a:r>
            <a:r>
              <a:rPr sz="1350" spc="105" dirty="0">
                <a:solidFill>
                  <a:srgbClr val="443728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443728"/>
                </a:solidFill>
                <a:latin typeface="Tahoma"/>
                <a:cs typeface="Tahoma"/>
              </a:rPr>
              <a:t>collective</a:t>
            </a:r>
            <a:r>
              <a:rPr sz="1350" spc="110" dirty="0">
                <a:solidFill>
                  <a:srgbClr val="443728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443728"/>
                </a:solidFill>
                <a:latin typeface="Tahoma"/>
                <a:cs typeface="Tahoma"/>
              </a:rPr>
              <a:t>insights</a:t>
            </a:r>
            <a:r>
              <a:rPr sz="1350" spc="105" dirty="0">
                <a:solidFill>
                  <a:srgbClr val="443728"/>
                </a:solidFill>
                <a:latin typeface="Tahoma"/>
                <a:cs typeface="Tahoma"/>
              </a:rPr>
              <a:t> </a:t>
            </a:r>
            <a:r>
              <a:rPr sz="1350" spc="45" dirty="0">
                <a:solidFill>
                  <a:srgbClr val="443728"/>
                </a:solidFill>
                <a:latin typeface="Tahoma"/>
                <a:cs typeface="Tahoma"/>
              </a:rPr>
              <a:t>on </a:t>
            </a:r>
            <a:r>
              <a:rPr sz="1350" spc="50" dirty="0">
                <a:solidFill>
                  <a:srgbClr val="443728"/>
                </a:solidFill>
                <a:latin typeface="Tahoma"/>
                <a:cs typeface="Tahoma"/>
              </a:rPr>
              <a:t>distribution</a:t>
            </a:r>
            <a:r>
              <a:rPr sz="1350" spc="-80" dirty="0">
                <a:solidFill>
                  <a:srgbClr val="443728"/>
                </a:solidFill>
                <a:latin typeface="Tahoma"/>
                <a:cs typeface="Tahoma"/>
              </a:rPr>
              <a:t> </a:t>
            </a:r>
            <a:r>
              <a:rPr sz="1350" spc="-10" dirty="0">
                <a:solidFill>
                  <a:srgbClr val="443728"/>
                </a:solidFill>
                <a:latin typeface="Tahoma"/>
                <a:cs typeface="Tahoma"/>
              </a:rPr>
              <a:t>challenges!</a:t>
            </a:r>
            <a:endParaRPr sz="1350">
              <a:latin typeface="Tahoma"/>
              <a:cs typeface="Tahoma"/>
            </a:endParaRPr>
          </a:p>
        </p:txBody>
      </p:sp>
      <p:pic>
        <p:nvPicPr>
          <p:cNvPr id="28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58400" y="174625"/>
            <a:ext cx="11430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430000" cy="6438900"/>
          </a:xfrm>
          <a:custGeom>
            <a:avLst/>
            <a:gdLst/>
            <a:ahLst/>
            <a:cxnLst/>
            <a:rect l="l" t="t" r="r" b="b"/>
            <a:pathLst>
              <a:path w="11430000" h="6438900">
                <a:moveTo>
                  <a:pt x="11430000" y="0"/>
                </a:moveTo>
                <a:lnTo>
                  <a:pt x="0" y="0"/>
                </a:lnTo>
                <a:lnTo>
                  <a:pt x="0" y="6438900"/>
                </a:lnTo>
                <a:lnTo>
                  <a:pt x="11430000" y="6438900"/>
                </a:lnTo>
                <a:lnTo>
                  <a:pt x="11430000" y="0"/>
                </a:lnTo>
                <a:close/>
              </a:path>
            </a:pathLst>
          </a:custGeom>
          <a:solidFill>
            <a:srgbClr val="FFFCF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53"/>
            <a:ext cx="4286250" cy="643864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873625" y="558800"/>
            <a:ext cx="5646420" cy="5397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350" dirty="0"/>
              <a:t>Functional</a:t>
            </a:r>
            <a:r>
              <a:rPr sz="3350" spc="-185" dirty="0"/>
              <a:t> </a:t>
            </a:r>
            <a:r>
              <a:rPr sz="3350" spc="-40" dirty="0"/>
              <a:t>Retail</a:t>
            </a:r>
            <a:r>
              <a:rPr sz="3350" spc="-185" dirty="0"/>
              <a:t> </a:t>
            </a:r>
            <a:r>
              <a:rPr sz="3350" spc="-10" dirty="0"/>
              <a:t>Management</a:t>
            </a:r>
            <a:endParaRPr sz="3350"/>
          </a:p>
        </p:txBody>
      </p:sp>
      <p:sp>
        <p:nvSpPr>
          <p:cNvPr id="5" name="object 5"/>
          <p:cNvSpPr/>
          <p:nvPr/>
        </p:nvSpPr>
        <p:spPr>
          <a:xfrm>
            <a:off x="4914900" y="2162174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59" y="0"/>
                </a:moveTo>
                <a:lnTo>
                  <a:pt x="24790" y="0"/>
                </a:lnTo>
                <a:lnTo>
                  <a:pt x="21132" y="723"/>
                </a:lnTo>
                <a:lnTo>
                  <a:pt x="0" y="24790"/>
                </a:lnTo>
                <a:lnTo>
                  <a:pt x="0" y="32359"/>
                </a:lnTo>
                <a:lnTo>
                  <a:pt x="24790" y="57150"/>
                </a:lnTo>
                <a:lnTo>
                  <a:pt x="32359" y="57150"/>
                </a:lnTo>
                <a:lnTo>
                  <a:pt x="57150" y="32359"/>
                </a:lnTo>
                <a:lnTo>
                  <a:pt x="57150" y="28575"/>
                </a:lnTo>
                <a:lnTo>
                  <a:pt x="57150" y="24790"/>
                </a:lnTo>
                <a:lnTo>
                  <a:pt x="36004" y="723"/>
                </a:lnTo>
                <a:lnTo>
                  <a:pt x="32359" y="0"/>
                </a:lnTo>
                <a:close/>
              </a:path>
            </a:pathLst>
          </a:custGeom>
          <a:solidFill>
            <a:srgbClr val="4337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14900" y="3314700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59" y="0"/>
                </a:moveTo>
                <a:lnTo>
                  <a:pt x="24790" y="0"/>
                </a:lnTo>
                <a:lnTo>
                  <a:pt x="21132" y="723"/>
                </a:lnTo>
                <a:lnTo>
                  <a:pt x="0" y="24790"/>
                </a:lnTo>
                <a:lnTo>
                  <a:pt x="0" y="32359"/>
                </a:lnTo>
                <a:lnTo>
                  <a:pt x="24790" y="57150"/>
                </a:lnTo>
                <a:lnTo>
                  <a:pt x="32359" y="57150"/>
                </a:lnTo>
                <a:lnTo>
                  <a:pt x="57150" y="32359"/>
                </a:lnTo>
                <a:lnTo>
                  <a:pt x="57150" y="28575"/>
                </a:lnTo>
                <a:lnTo>
                  <a:pt x="57150" y="24790"/>
                </a:lnTo>
                <a:lnTo>
                  <a:pt x="36004" y="723"/>
                </a:lnTo>
                <a:lnTo>
                  <a:pt x="32359" y="0"/>
                </a:lnTo>
                <a:close/>
              </a:path>
            </a:pathLst>
          </a:custGeom>
          <a:solidFill>
            <a:srgbClr val="4337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14900" y="4200525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59" y="0"/>
                </a:moveTo>
                <a:lnTo>
                  <a:pt x="24790" y="0"/>
                </a:lnTo>
                <a:lnTo>
                  <a:pt x="21132" y="723"/>
                </a:lnTo>
                <a:lnTo>
                  <a:pt x="0" y="24790"/>
                </a:lnTo>
                <a:lnTo>
                  <a:pt x="0" y="32359"/>
                </a:lnTo>
                <a:lnTo>
                  <a:pt x="24790" y="57150"/>
                </a:lnTo>
                <a:lnTo>
                  <a:pt x="32359" y="57150"/>
                </a:lnTo>
                <a:lnTo>
                  <a:pt x="57150" y="32359"/>
                </a:lnTo>
                <a:lnTo>
                  <a:pt x="57150" y="28575"/>
                </a:lnTo>
                <a:lnTo>
                  <a:pt x="57150" y="24790"/>
                </a:lnTo>
                <a:lnTo>
                  <a:pt x="36004" y="723"/>
                </a:lnTo>
                <a:lnTo>
                  <a:pt x="32359" y="0"/>
                </a:lnTo>
                <a:close/>
              </a:path>
            </a:pathLst>
          </a:custGeom>
          <a:solidFill>
            <a:srgbClr val="4337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14900" y="5086350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59" y="0"/>
                </a:moveTo>
                <a:lnTo>
                  <a:pt x="24790" y="0"/>
                </a:lnTo>
                <a:lnTo>
                  <a:pt x="21132" y="723"/>
                </a:lnTo>
                <a:lnTo>
                  <a:pt x="0" y="24790"/>
                </a:lnTo>
                <a:lnTo>
                  <a:pt x="0" y="32359"/>
                </a:lnTo>
                <a:lnTo>
                  <a:pt x="24790" y="57150"/>
                </a:lnTo>
                <a:lnTo>
                  <a:pt x="32359" y="57150"/>
                </a:lnTo>
                <a:lnTo>
                  <a:pt x="57150" y="32359"/>
                </a:lnTo>
                <a:lnTo>
                  <a:pt x="57150" y="28575"/>
                </a:lnTo>
                <a:lnTo>
                  <a:pt x="57150" y="24790"/>
                </a:lnTo>
                <a:lnTo>
                  <a:pt x="36004" y="723"/>
                </a:lnTo>
                <a:lnTo>
                  <a:pt x="32359" y="0"/>
                </a:lnTo>
                <a:close/>
              </a:path>
            </a:pathLst>
          </a:custGeom>
          <a:solidFill>
            <a:srgbClr val="4337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873625" y="1520825"/>
            <a:ext cx="2708910" cy="4241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spc="-75" dirty="0">
                <a:solidFill>
                  <a:srgbClr val="433728"/>
                </a:solidFill>
                <a:latin typeface="Times New Roman"/>
                <a:cs typeface="Times New Roman"/>
              </a:rPr>
              <a:t>Core</a:t>
            </a:r>
            <a:r>
              <a:rPr sz="2000" b="1" spc="-105" dirty="0">
                <a:solidFill>
                  <a:srgbClr val="433728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433728"/>
                </a:solidFill>
                <a:latin typeface="Times New Roman"/>
                <a:cs typeface="Times New Roman"/>
              </a:rPr>
              <a:t>Functions</a:t>
            </a:r>
            <a:endParaRPr sz="2000">
              <a:latin typeface="Times New Roman"/>
              <a:cs typeface="Times New Roman"/>
            </a:endParaRPr>
          </a:p>
          <a:p>
            <a:pPr marL="286385" marR="20955">
              <a:lnSpc>
                <a:spcPct val="132700"/>
              </a:lnSpc>
              <a:spcBef>
                <a:spcPts val="1320"/>
              </a:spcBef>
            </a:pPr>
            <a:r>
              <a:rPr sz="1350" spc="-55" dirty="0">
                <a:solidFill>
                  <a:srgbClr val="433728"/>
                </a:solidFill>
                <a:latin typeface="Arial Black"/>
                <a:cs typeface="Arial Black"/>
              </a:rPr>
              <a:t>Inventory</a:t>
            </a:r>
            <a:r>
              <a:rPr sz="1350" spc="-25" dirty="0">
                <a:solidFill>
                  <a:srgbClr val="433728"/>
                </a:solidFill>
                <a:latin typeface="Arial Black"/>
                <a:cs typeface="Arial Black"/>
              </a:rPr>
              <a:t> </a:t>
            </a:r>
            <a:r>
              <a:rPr sz="1350" spc="-10" dirty="0">
                <a:solidFill>
                  <a:srgbClr val="433728"/>
                </a:solidFill>
                <a:latin typeface="Arial Black"/>
                <a:cs typeface="Arial Black"/>
              </a:rPr>
              <a:t>Management: </a:t>
            </a:r>
            <a:r>
              <a:rPr sz="1350" dirty="0">
                <a:solidFill>
                  <a:srgbClr val="433728"/>
                </a:solidFill>
                <a:latin typeface="Tahoma"/>
                <a:cs typeface="Tahoma"/>
              </a:rPr>
              <a:t>Balancing</a:t>
            </a:r>
            <a:r>
              <a:rPr sz="1350" spc="105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433728"/>
                </a:solidFill>
                <a:latin typeface="Tahoma"/>
                <a:cs typeface="Tahoma"/>
              </a:rPr>
              <a:t>stock</a:t>
            </a:r>
            <a:r>
              <a:rPr sz="1350" spc="120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433728"/>
                </a:solidFill>
                <a:latin typeface="Tahoma"/>
                <a:cs typeface="Tahoma"/>
              </a:rPr>
              <a:t>levels</a:t>
            </a:r>
            <a:r>
              <a:rPr sz="1350" spc="114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433728"/>
                </a:solidFill>
                <a:latin typeface="Tahoma"/>
                <a:cs typeface="Tahoma"/>
              </a:rPr>
              <a:t>to</a:t>
            </a:r>
            <a:r>
              <a:rPr sz="1350" spc="120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350" spc="-20" dirty="0">
                <a:solidFill>
                  <a:srgbClr val="433728"/>
                </a:solidFill>
                <a:latin typeface="Tahoma"/>
                <a:cs typeface="Tahoma"/>
              </a:rPr>
              <a:t>meet </a:t>
            </a:r>
            <a:r>
              <a:rPr sz="1350" spc="60" dirty="0">
                <a:solidFill>
                  <a:srgbClr val="433728"/>
                </a:solidFill>
                <a:latin typeface="Tahoma"/>
                <a:cs typeface="Tahoma"/>
              </a:rPr>
              <a:t>demand</a:t>
            </a:r>
            <a:r>
              <a:rPr sz="1350" spc="40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433728"/>
                </a:solidFill>
                <a:latin typeface="Tahoma"/>
                <a:cs typeface="Tahoma"/>
              </a:rPr>
              <a:t>whilst</a:t>
            </a:r>
            <a:r>
              <a:rPr sz="1350" spc="45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350" spc="40" dirty="0">
                <a:solidFill>
                  <a:srgbClr val="433728"/>
                </a:solidFill>
                <a:latin typeface="Tahoma"/>
                <a:cs typeface="Tahoma"/>
              </a:rPr>
              <a:t>minimising </a:t>
            </a:r>
            <a:r>
              <a:rPr sz="1350" spc="-10" dirty="0">
                <a:solidFill>
                  <a:srgbClr val="433728"/>
                </a:solidFill>
                <a:latin typeface="Tahoma"/>
                <a:cs typeface="Tahoma"/>
              </a:rPr>
              <a:t>wastage</a:t>
            </a:r>
            <a:endParaRPr sz="1350">
              <a:latin typeface="Tahoma"/>
              <a:cs typeface="Tahoma"/>
            </a:endParaRPr>
          </a:p>
          <a:p>
            <a:pPr marL="286385" marR="287020">
              <a:lnSpc>
                <a:spcPct val="134300"/>
              </a:lnSpc>
              <a:spcBef>
                <a:spcPts val="450"/>
              </a:spcBef>
            </a:pPr>
            <a:r>
              <a:rPr sz="1350" spc="-95" dirty="0">
                <a:solidFill>
                  <a:srgbClr val="433728"/>
                </a:solidFill>
                <a:latin typeface="Arial Black"/>
                <a:cs typeface="Arial Black"/>
              </a:rPr>
              <a:t>Visual</a:t>
            </a:r>
            <a:r>
              <a:rPr sz="1350" spc="-60" dirty="0">
                <a:solidFill>
                  <a:srgbClr val="433728"/>
                </a:solidFill>
                <a:latin typeface="Arial Black"/>
                <a:cs typeface="Arial Black"/>
              </a:rPr>
              <a:t> </a:t>
            </a:r>
            <a:r>
              <a:rPr sz="1350" spc="-10" dirty="0">
                <a:solidFill>
                  <a:srgbClr val="433728"/>
                </a:solidFill>
                <a:latin typeface="Arial Black"/>
                <a:cs typeface="Arial Black"/>
              </a:rPr>
              <a:t>Merchandising: </a:t>
            </a:r>
            <a:r>
              <a:rPr sz="1350" dirty="0">
                <a:solidFill>
                  <a:srgbClr val="433728"/>
                </a:solidFill>
                <a:latin typeface="Tahoma"/>
                <a:cs typeface="Tahoma"/>
              </a:rPr>
              <a:t>Attractive</a:t>
            </a:r>
            <a:r>
              <a:rPr sz="1350" spc="80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350" spc="50" dirty="0">
                <a:solidFill>
                  <a:srgbClr val="433728"/>
                </a:solidFill>
                <a:latin typeface="Tahoma"/>
                <a:cs typeface="Tahoma"/>
              </a:rPr>
              <a:t>product</a:t>
            </a:r>
            <a:r>
              <a:rPr sz="1350" spc="80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350" spc="-10" dirty="0">
                <a:solidFill>
                  <a:srgbClr val="433728"/>
                </a:solidFill>
                <a:latin typeface="Tahoma"/>
                <a:cs typeface="Tahoma"/>
              </a:rPr>
              <a:t>displays </a:t>
            </a:r>
            <a:r>
              <a:rPr sz="1350" dirty="0">
                <a:solidFill>
                  <a:srgbClr val="433728"/>
                </a:solidFill>
                <a:latin typeface="Tahoma"/>
                <a:cs typeface="Tahoma"/>
              </a:rPr>
              <a:t>that</a:t>
            </a:r>
            <a:r>
              <a:rPr sz="1350" spc="100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433728"/>
                </a:solidFill>
                <a:latin typeface="Tahoma"/>
                <a:cs typeface="Tahoma"/>
              </a:rPr>
              <a:t>drive</a:t>
            </a:r>
            <a:r>
              <a:rPr sz="1350" spc="105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350" spc="-10" dirty="0">
                <a:solidFill>
                  <a:srgbClr val="433728"/>
                </a:solidFill>
                <a:latin typeface="Tahoma"/>
                <a:cs typeface="Tahoma"/>
              </a:rPr>
              <a:t>sales</a:t>
            </a:r>
            <a:endParaRPr sz="1350">
              <a:latin typeface="Tahoma"/>
              <a:cs typeface="Tahoma"/>
            </a:endParaRPr>
          </a:p>
          <a:p>
            <a:pPr marL="286385" marR="178435">
              <a:lnSpc>
                <a:spcPct val="131900"/>
              </a:lnSpc>
              <a:spcBef>
                <a:spcPts val="484"/>
              </a:spcBef>
            </a:pPr>
            <a:r>
              <a:rPr sz="1350" spc="-80" dirty="0">
                <a:solidFill>
                  <a:srgbClr val="433728"/>
                </a:solidFill>
                <a:latin typeface="Arial Black"/>
                <a:cs typeface="Arial Black"/>
              </a:rPr>
              <a:t>Customer</a:t>
            </a:r>
            <a:r>
              <a:rPr sz="1350" spc="-70" dirty="0">
                <a:solidFill>
                  <a:srgbClr val="433728"/>
                </a:solidFill>
                <a:latin typeface="Arial Black"/>
                <a:cs typeface="Arial Black"/>
              </a:rPr>
              <a:t> </a:t>
            </a:r>
            <a:r>
              <a:rPr sz="1350" spc="-114" dirty="0">
                <a:solidFill>
                  <a:srgbClr val="433728"/>
                </a:solidFill>
                <a:latin typeface="Arial Black"/>
                <a:cs typeface="Arial Black"/>
              </a:rPr>
              <a:t>Service:</a:t>
            </a:r>
            <a:r>
              <a:rPr sz="1350" spc="-60" dirty="0">
                <a:solidFill>
                  <a:srgbClr val="433728"/>
                </a:solidFill>
                <a:latin typeface="Arial Black"/>
                <a:cs typeface="Arial Black"/>
              </a:rPr>
              <a:t> </a:t>
            </a:r>
            <a:r>
              <a:rPr sz="1350" spc="-10" dirty="0">
                <a:solidFill>
                  <a:srgbClr val="433728"/>
                </a:solidFill>
                <a:latin typeface="Tahoma"/>
                <a:cs typeface="Tahoma"/>
              </a:rPr>
              <a:t>Building </a:t>
            </a:r>
            <a:r>
              <a:rPr sz="1350" spc="45" dirty="0">
                <a:solidFill>
                  <a:srgbClr val="433728"/>
                </a:solidFill>
                <a:latin typeface="Tahoma"/>
                <a:cs typeface="Tahoma"/>
              </a:rPr>
              <a:t>relationships</a:t>
            </a:r>
            <a:r>
              <a:rPr sz="1350" spc="-65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433728"/>
                </a:solidFill>
                <a:latin typeface="Tahoma"/>
                <a:cs typeface="Tahoma"/>
              </a:rPr>
              <a:t>and</a:t>
            </a:r>
            <a:r>
              <a:rPr sz="1350" spc="-60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350" spc="-10" dirty="0">
                <a:solidFill>
                  <a:srgbClr val="433728"/>
                </a:solidFill>
                <a:latin typeface="Tahoma"/>
                <a:cs typeface="Tahoma"/>
              </a:rPr>
              <a:t>ensuring satisfaction</a:t>
            </a:r>
            <a:endParaRPr sz="1350">
              <a:latin typeface="Tahoma"/>
              <a:cs typeface="Tahoma"/>
            </a:endParaRPr>
          </a:p>
          <a:p>
            <a:pPr marL="286385" marR="5080">
              <a:lnSpc>
                <a:spcPct val="131900"/>
              </a:lnSpc>
              <a:spcBef>
                <a:spcPts val="565"/>
              </a:spcBef>
            </a:pPr>
            <a:r>
              <a:rPr sz="1350" spc="-85" dirty="0">
                <a:solidFill>
                  <a:srgbClr val="433728"/>
                </a:solidFill>
                <a:latin typeface="Arial Black"/>
                <a:cs typeface="Arial Black"/>
              </a:rPr>
              <a:t>Pricing</a:t>
            </a:r>
            <a:r>
              <a:rPr sz="1350" spc="-55" dirty="0">
                <a:solidFill>
                  <a:srgbClr val="433728"/>
                </a:solidFill>
                <a:latin typeface="Arial Black"/>
                <a:cs typeface="Arial Black"/>
              </a:rPr>
              <a:t> </a:t>
            </a:r>
            <a:r>
              <a:rPr sz="1350" spc="-95" dirty="0">
                <a:solidFill>
                  <a:srgbClr val="433728"/>
                </a:solidFill>
                <a:latin typeface="Arial Black"/>
                <a:cs typeface="Arial Black"/>
              </a:rPr>
              <a:t>Strategy:</a:t>
            </a:r>
            <a:r>
              <a:rPr sz="1350" spc="-50" dirty="0">
                <a:solidFill>
                  <a:srgbClr val="433728"/>
                </a:solidFill>
                <a:latin typeface="Arial Black"/>
                <a:cs typeface="Arial Black"/>
              </a:rPr>
              <a:t> </a:t>
            </a:r>
            <a:r>
              <a:rPr sz="1350" spc="-10" dirty="0">
                <a:solidFill>
                  <a:srgbClr val="433728"/>
                </a:solidFill>
                <a:latin typeface="Tahoma"/>
                <a:cs typeface="Tahoma"/>
              </a:rPr>
              <a:t>Competitive </a:t>
            </a:r>
            <a:r>
              <a:rPr sz="1350" dirty="0">
                <a:solidFill>
                  <a:srgbClr val="433728"/>
                </a:solidFill>
                <a:latin typeface="Tahoma"/>
                <a:cs typeface="Tahoma"/>
              </a:rPr>
              <a:t>pricing</a:t>
            </a:r>
            <a:r>
              <a:rPr sz="1350" spc="155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433728"/>
                </a:solidFill>
                <a:latin typeface="Tahoma"/>
                <a:cs typeface="Tahoma"/>
              </a:rPr>
              <a:t>aligned</a:t>
            </a:r>
            <a:r>
              <a:rPr sz="1350" spc="160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433728"/>
                </a:solidFill>
                <a:latin typeface="Tahoma"/>
                <a:cs typeface="Tahoma"/>
              </a:rPr>
              <a:t>with</a:t>
            </a:r>
            <a:r>
              <a:rPr sz="1350" spc="155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350" spc="-10" dirty="0">
                <a:solidFill>
                  <a:srgbClr val="433728"/>
                </a:solidFill>
                <a:latin typeface="Tahoma"/>
                <a:cs typeface="Tahoma"/>
              </a:rPr>
              <a:t>value proposition</a:t>
            </a:r>
            <a:endParaRPr sz="135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105775" y="2162174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59" y="0"/>
                </a:moveTo>
                <a:lnTo>
                  <a:pt x="24790" y="0"/>
                </a:lnTo>
                <a:lnTo>
                  <a:pt x="21132" y="723"/>
                </a:lnTo>
                <a:lnTo>
                  <a:pt x="0" y="24790"/>
                </a:lnTo>
                <a:lnTo>
                  <a:pt x="0" y="32359"/>
                </a:lnTo>
                <a:lnTo>
                  <a:pt x="24790" y="57150"/>
                </a:lnTo>
                <a:lnTo>
                  <a:pt x="32359" y="57150"/>
                </a:lnTo>
                <a:lnTo>
                  <a:pt x="57150" y="32359"/>
                </a:lnTo>
                <a:lnTo>
                  <a:pt x="57150" y="28575"/>
                </a:lnTo>
                <a:lnTo>
                  <a:pt x="57150" y="24790"/>
                </a:lnTo>
                <a:lnTo>
                  <a:pt x="36004" y="723"/>
                </a:lnTo>
                <a:lnTo>
                  <a:pt x="32359" y="0"/>
                </a:lnTo>
                <a:close/>
              </a:path>
            </a:pathLst>
          </a:custGeom>
          <a:solidFill>
            <a:srgbClr val="4337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05775" y="2771774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59" y="0"/>
                </a:moveTo>
                <a:lnTo>
                  <a:pt x="24790" y="0"/>
                </a:lnTo>
                <a:lnTo>
                  <a:pt x="21132" y="723"/>
                </a:lnTo>
                <a:lnTo>
                  <a:pt x="0" y="24790"/>
                </a:lnTo>
                <a:lnTo>
                  <a:pt x="0" y="32359"/>
                </a:lnTo>
                <a:lnTo>
                  <a:pt x="24790" y="57150"/>
                </a:lnTo>
                <a:lnTo>
                  <a:pt x="32359" y="57150"/>
                </a:lnTo>
                <a:lnTo>
                  <a:pt x="57150" y="32359"/>
                </a:lnTo>
                <a:lnTo>
                  <a:pt x="57150" y="28575"/>
                </a:lnTo>
                <a:lnTo>
                  <a:pt x="57150" y="24790"/>
                </a:lnTo>
                <a:lnTo>
                  <a:pt x="36004" y="723"/>
                </a:lnTo>
                <a:lnTo>
                  <a:pt x="32359" y="0"/>
                </a:lnTo>
                <a:close/>
              </a:path>
            </a:pathLst>
          </a:custGeom>
          <a:solidFill>
            <a:srgbClr val="4337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05775" y="3105149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59" y="0"/>
                </a:moveTo>
                <a:lnTo>
                  <a:pt x="24790" y="0"/>
                </a:lnTo>
                <a:lnTo>
                  <a:pt x="21132" y="723"/>
                </a:lnTo>
                <a:lnTo>
                  <a:pt x="0" y="24790"/>
                </a:lnTo>
                <a:lnTo>
                  <a:pt x="0" y="32359"/>
                </a:lnTo>
                <a:lnTo>
                  <a:pt x="24790" y="57150"/>
                </a:lnTo>
                <a:lnTo>
                  <a:pt x="32359" y="57150"/>
                </a:lnTo>
                <a:lnTo>
                  <a:pt x="57150" y="32359"/>
                </a:lnTo>
                <a:lnTo>
                  <a:pt x="57150" y="28575"/>
                </a:lnTo>
                <a:lnTo>
                  <a:pt x="57150" y="24790"/>
                </a:lnTo>
                <a:lnTo>
                  <a:pt x="36004" y="723"/>
                </a:lnTo>
                <a:lnTo>
                  <a:pt x="32359" y="0"/>
                </a:lnTo>
                <a:close/>
              </a:path>
            </a:pathLst>
          </a:custGeom>
          <a:solidFill>
            <a:srgbClr val="4337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05775" y="3714750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59" y="0"/>
                </a:moveTo>
                <a:lnTo>
                  <a:pt x="24790" y="0"/>
                </a:lnTo>
                <a:lnTo>
                  <a:pt x="21132" y="723"/>
                </a:lnTo>
                <a:lnTo>
                  <a:pt x="0" y="24790"/>
                </a:lnTo>
                <a:lnTo>
                  <a:pt x="0" y="32359"/>
                </a:lnTo>
                <a:lnTo>
                  <a:pt x="24790" y="57150"/>
                </a:lnTo>
                <a:lnTo>
                  <a:pt x="32359" y="57150"/>
                </a:lnTo>
                <a:lnTo>
                  <a:pt x="57150" y="32359"/>
                </a:lnTo>
                <a:lnTo>
                  <a:pt x="57150" y="28575"/>
                </a:lnTo>
                <a:lnTo>
                  <a:pt x="57150" y="24790"/>
                </a:lnTo>
                <a:lnTo>
                  <a:pt x="36004" y="723"/>
                </a:lnTo>
                <a:lnTo>
                  <a:pt x="32359" y="0"/>
                </a:lnTo>
                <a:close/>
              </a:path>
            </a:pathLst>
          </a:custGeom>
          <a:solidFill>
            <a:srgbClr val="4337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105775" y="4048125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59" y="0"/>
                </a:moveTo>
                <a:lnTo>
                  <a:pt x="24790" y="0"/>
                </a:lnTo>
                <a:lnTo>
                  <a:pt x="21132" y="723"/>
                </a:lnTo>
                <a:lnTo>
                  <a:pt x="0" y="24790"/>
                </a:lnTo>
                <a:lnTo>
                  <a:pt x="0" y="32359"/>
                </a:lnTo>
                <a:lnTo>
                  <a:pt x="24790" y="57150"/>
                </a:lnTo>
                <a:lnTo>
                  <a:pt x="32359" y="57150"/>
                </a:lnTo>
                <a:lnTo>
                  <a:pt x="57150" y="32359"/>
                </a:lnTo>
                <a:lnTo>
                  <a:pt x="57150" y="28575"/>
                </a:lnTo>
                <a:lnTo>
                  <a:pt x="57150" y="24790"/>
                </a:lnTo>
                <a:lnTo>
                  <a:pt x="36004" y="723"/>
                </a:lnTo>
                <a:lnTo>
                  <a:pt x="32359" y="0"/>
                </a:lnTo>
                <a:close/>
              </a:path>
            </a:pathLst>
          </a:custGeom>
          <a:solidFill>
            <a:srgbClr val="4337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064055" y="1520826"/>
            <a:ext cx="2775585" cy="26600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dirty="0">
                <a:solidFill>
                  <a:srgbClr val="433728"/>
                </a:solidFill>
                <a:latin typeface="Times New Roman"/>
                <a:cs typeface="Times New Roman"/>
              </a:rPr>
              <a:t>Success</a:t>
            </a:r>
            <a:r>
              <a:rPr sz="2000" b="1" spc="-55" dirty="0">
                <a:solidFill>
                  <a:srgbClr val="433728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433728"/>
                </a:solidFill>
                <a:latin typeface="Times New Roman"/>
                <a:cs typeface="Times New Roman"/>
              </a:rPr>
              <a:t>Factors</a:t>
            </a:r>
            <a:endParaRPr sz="2000">
              <a:latin typeface="Times New Roman"/>
              <a:cs typeface="Times New Roman"/>
            </a:endParaRPr>
          </a:p>
          <a:p>
            <a:pPr marL="286385" marR="83185">
              <a:lnSpc>
                <a:spcPct val="134300"/>
              </a:lnSpc>
              <a:spcBef>
                <a:spcPts val="1295"/>
              </a:spcBef>
            </a:pPr>
            <a:r>
              <a:rPr sz="1350" dirty="0">
                <a:solidFill>
                  <a:srgbClr val="433728"/>
                </a:solidFill>
                <a:latin typeface="Tahoma"/>
                <a:cs typeface="Tahoma"/>
              </a:rPr>
              <a:t>Location</a:t>
            </a:r>
            <a:r>
              <a:rPr sz="1350" spc="140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433728"/>
                </a:solidFill>
                <a:latin typeface="Tahoma"/>
                <a:cs typeface="Tahoma"/>
              </a:rPr>
              <a:t>selection</a:t>
            </a:r>
            <a:r>
              <a:rPr sz="1350" spc="140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433728"/>
                </a:solidFill>
                <a:latin typeface="Tahoma"/>
                <a:cs typeface="Tahoma"/>
              </a:rPr>
              <a:t>and</a:t>
            </a:r>
            <a:r>
              <a:rPr sz="1350" spc="145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350" spc="-10" dirty="0">
                <a:solidFill>
                  <a:srgbClr val="433728"/>
                </a:solidFill>
                <a:latin typeface="Tahoma"/>
                <a:cs typeface="Tahoma"/>
              </a:rPr>
              <a:t>footfall analysis</a:t>
            </a:r>
            <a:endParaRPr sz="1350">
              <a:latin typeface="Tahoma"/>
              <a:cs typeface="Tahoma"/>
            </a:endParaRPr>
          </a:p>
          <a:p>
            <a:pPr marL="286385">
              <a:lnSpc>
                <a:spcPct val="100000"/>
              </a:lnSpc>
              <a:spcBef>
                <a:spcPts val="1005"/>
              </a:spcBef>
            </a:pPr>
            <a:r>
              <a:rPr sz="1350" dirty="0">
                <a:solidFill>
                  <a:srgbClr val="433728"/>
                </a:solidFill>
                <a:latin typeface="Tahoma"/>
                <a:cs typeface="Tahoma"/>
              </a:rPr>
              <a:t>Supply</a:t>
            </a:r>
            <a:r>
              <a:rPr sz="1350" spc="140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433728"/>
                </a:solidFill>
                <a:latin typeface="Tahoma"/>
                <a:cs typeface="Tahoma"/>
              </a:rPr>
              <a:t>chain</a:t>
            </a:r>
            <a:r>
              <a:rPr sz="1350" spc="145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350" spc="-10" dirty="0">
                <a:solidFill>
                  <a:srgbClr val="433728"/>
                </a:solidFill>
                <a:latin typeface="Tahoma"/>
                <a:cs typeface="Tahoma"/>
              </a:rPr>
              <a:t>integration</a:t>
            </a:r>
            <a:endParaRPr sz="1350">
              <a:latin typeface="Tahoma"/>
              <a:cs typeface="Tahoma"/>
            </a:endParaRPr>
          </a:p>
          <a:p>
            <a:pPr marL="286385" marR="333375">
              <a:lnSpc>
                <a:spcPct val="134300"/>
              </a:lnSpc>
              <a:spcBef>
                <a:spcPts val="445"/>
              </a:spcBef>
            </a:pPr>
            <a:r>
              <a:rPr sz="1350" dirty="0">
                <a:solidFill>
                  <a:srgbClr val="433728"/>
                </a:solidFill>
                <a:latin typeface="Tahoma"/>
                <a:cs typeface="Tahoma"/>
              </a:rPr>
              <a:t>Technology</a:t>
            </a:r>
            <a:r>
              <a:rPr sz="1350" spc="75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350" spc="50" dirty="0">
                <a:solidFill>
                  <a:srgbClr val="433728"/>
                </a:solidFill>
                <a:latin typeface="Tahoma"/>
                <a:cs typeface="Tahoma"/>
              </a:rPr>
              <a:t>adoption</a:t>
            </a:r>
            <a:r>
              <a:rPr sz="1350" spc="80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350" spc="-10" dirty="0">
                <a:solidFill>
                  <a:srgbClr val="433728"/>
                </a:solidFill>
                <a:latin typeface="Tahoma"/>
                <a:cs typeface="Tahoma"/>
              </a:rPr>
              <a:t>(POS, </a:t>
            </a:r>
            <a:r>
              <a:rPr sz="1350" spc="10" dirty="0">
                <a:solidFill>
                  <a:srgbClr val="433728"/>
                </a:solidFill>
                <a:latin typeface="Tahoma"/>
                <a:cs typeface="Tahoma"/>
              </a:rPr>
              <a:t>inventory</a:t>
            </a:r>
            <a:r>
              <a:rPr sz="1350" spc="220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350" spc="-10" dirty="0">
                <a:solidFill>
                  <a:srgbClr val="433728"/>
                </a:solidFill>
                <a:latin typeface="Tahoma"/>
                <a:cs typeface="Tahoma"/>
              </a:rPr>
              <a:t>systems)</a:t>
            </a:r>
            <a:endParaRPr sz="1350">
              <a:latin typeface="Tahoma"/>
              <a:cs typeface="Tahoma"/>
            </a:endParaRPr>
          </a:p>
          <a:p>
            <a:pPr marL="286385" marR="5080">
              <a:lnSpc>
                <a:spcPct val="162000"/>
              </a:lnSpc>
              <a:spcBef>
                <a:spcPts val="5"/>
              </a:spcBef>
            </a:pPr>
            <a:r>
              <a:rPr sz="1350" dirty="0">
                <a:solidFill>
                  <a:srgbClr val="433728"/>
                </a:solidFill>
                <a:latin typeface="Tahoma"/>
                <a:cs typeface="Tahoma"/>
              </a:rPr>
              <a:t>Staff</a:t>
            </a:r>
            <a:r>
              <a:rPr sz="1350" spc="60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433728"/>
                </a:solidFill>
                <a:latin typeface="Tahoma"/>
                <a:cs typeface="Tahoma"/>
              </a:rPr>
              <a:t>training</a:t>
            </a:r>
            <a:r>
              <a:rPr sz="1350" spc="65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433728"/>
                </a:solidFill>
                <a:latin typeface="Tahoma"/>
                <a:cs typeface="Tahoma"/>
              </a:rPr>
              <a:t>and</a:t>
            </a:r>
            <a:r>
              <a:rPr sz="1350" spc="65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350" spc="-10" dirty="0">
                <a:solidFill>
                  <a:srgbClr val="433728"/>
                </a:solidFill>
                <a:latin typeface="Tahoma"/>
                <a:cs typeface="Tahoma"/>
              </a:rPr>
              <a:t>development </a:t>
            </a:r>
            <a:r>
              <a:rPr sz="1350" spc="10" dirty="0">
                <a:solidFill>
                  <a:srgbClr val="433728"/>
                </a:solidFill>
                <a:latin typeface="Tahoma"/>
                <a:cs typeface="Tahoma"/>
              </a:rPr>
              <a:t>Quality</a:t>
            </a:r>
            <a:r>
              <a:rPr sz="1350" spc="195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350" spc="10" dirty="0">
                <a:solidFill>
                  <a:srgbClr val="433728"/>
                </a:solidFill>
                <a:latin typeface="Tahoma"/>
                <a:cs typeface="Tahoma"/>
              </a:rPr>
              <a:t>assurance</a:t>
            </a:r>
            <a:r>
              <a:rPr sz="1350" spc="200" dirty="0">
                <a:solidFill>
                  <a:srgbClr val="433728"/>
                </a:solidFill>
                <a:latin typeface="Tahoma"/>
                <a:cs typeface="Tahoma"/>
              </a:rPr>
              <a:t> </a:t>
            </a:r>
            <a:r>
              <a:rPr sz="1350" spc="-10" dirty="0">
                <a:solidFill>
                  <a:srgbClr val="433728"/>
                </a:solidFill>
                <a:latin typeface="Tahoma"/>
                <a:cs typeface="Tahoma"/>
              </a:rPr>
              <a:t>protocols</a:t>
            </a:r>
            <a:endParaRPr sz="1350">
              <a:latin typeface="Tahoma"/>
              <a:cs typeface="Tahoma"/>
            </a:endParaRPr>
          </a:p>
        </p:txBody>
      </p:sp>
      <p:pic>
        <p:nvPicPr>
          <p:cNvPr id="17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58400" y="174625"/>
            <a:ext cx="11430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430000" cy="6438900"/>
          </a:xfrm>
          <a:custGeom>
            <a:avLst/>
            <a:gdLst/>
            <a:ahLst/>
            <a:cxnLst/>
            <a:rect l="l" t="t" r="r" b="b"/>
            <a:pathLst>
              <a:path w="11430000" h="6438900">
                <a:moveTo>
                  <a:pt x="11429999" y="6438899"/>
                </a:moveTo>
                <a:lnTo>
                  <a:pt x="0" y="6438899"/>
                </a:lnTo>
                <a:lnTo>
                  <a:pt x="0" y="0"/>
                </a:lnTo>
                <a:lnTo>
                  <a:pt x="11429999" y="0"/>
                </a:lnTo>
                <a:lnTo>
                  <a:pt x="11429999" y="6438899"/>
                </a:lnTo>
                <a:close/>
              </a:path>
            </a:pathLst>
          </a:custGeom>
          <a:solidFill>
            <a:srgbClr val="FFFBF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00074" y="495299"/>
            <a:ext cx="1476375" cy="323850"/>
            <a:chOff x="600074" y="495299"/>
            <a:chExt cx="1476375" cy="323850"/>
          </a:xfrm>
        </p:grpSpPr>
        <p:sp>
          <p:nvSpPr>
            <p:cNvPr id="4" name="object 4"/>
            <p:cNvSpPr/>
            <p:nvPr/>
          </p:nvSpPr>
          <p:spPr>
            <a:xfrm>
              <a:off x="600074" y="495299"/>
              <a:ext cx="1476375" cy="323850"/>
            </a:xfrm>
            <a:custGeom>
              <a:avLst/>
              <a:gdLst/>
              <a:ahLst/>
              <a:cxnLst/>
              <a:rect l="l" t="t" r="r" b="b"/>
              <a:pathLst>
                <a:path w="1476375" h="323850">
                  <a:moveTo>
                    <a:pt x="1434734" y="323849"/>
                  </a:moveTo>
                  <a:lnTo>
                    <a:pt x="41639" y="323849"/>
                  </a:lnTo>
                  <a:lnTo>
                    <a:pt x="35516" y="322631"/>
                  </a:lnTo>
                  <a:lnTo>
                    <a:pt x="1218" y="288333"/>
                  </a:lnTo>
                  <a:lnTo>
                    <a:pt x="0" y="282209"/>
                  </a:lnTo>
                  <a:lnTo>
                    <a:pt x="0" y="275843"/>
                  </a:lnTo>
                  <a:lnTo>
                    <a:pt x="0" y="41639"/>
                  </a:lnTo>
                  <a:lnTo>
                    <a:pt x="23753" y="6090"/>
                  </a:lnTo>
                  <a:lnTo>
                    <a:pt x="41639" y="0"/>
                  </a:lnTo>
                  <a:lnTo>
                    <a:pt x="1434734" y="0"/>
                  </a:lnTo>
                  <a:lnTo>
                    <a:pt x="1470284" y="23753"/>
                  </a:lnTo>
                  <a:lnTo>
                    <a:pt x="1476374" y="41639"/>
                  </a:lnTo>
                  <a:lnTo>
                    <a:pt x="1476374" y="282209"/>
                  </a:lnTo>
                  <a:lnTo>
                    <a:pt x="1452621" y="317759"/>
                  </a:lnTo>
                  <a:lnTo>
                    <a:pt x="1440858" y="322631"/>
                  </a:lnTo>
                  <a:lnTo>
                    <a:pt x="1434734" y="323849"/>
                  </a:lnTo>
                  <a:close/>
                </a:path>
              </a:pathLst>
            </a:custGeom>
            <a:solidFill>
              <a:srgbClr val="EBE2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2465" y="587513"/>
              <a:ext cx="101897" cy="14316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95746" y="554990"/>
            <a:ext cx="1093470" cy="190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spc="65" dirty="0">
                <a:solidFill>
                  <a:srgbClr val="443728"/>
                </a:solidFill>
                <a:latin typeface="Tahoma"/>
                <a:cs typeface="Tahoma"/>
              </a:rPr>
              <a:t>GROUP</a:t>
            </a:r>
            <a:r>
              <a:rPr sz="1050" spc="-40" dirty="0">
                <a:solidFill>
                  <a:srgbClr val="443728"/>
                </a:solidFill>
                <a:latin typeface="Tahoma"/>
                <a:cs typeface="Tahoma"/>
              </a:rPr>
              <a:t> </a:t>
            </a:r>
            <a:r>
              <a:rPr sz="1050" spc="-10" dirty="0">
                <a:solidFill>
                  <a:srgbClr val="443728"/>
                </a:solidFill>
                <a:latin typeface="Tahoma"/>
                <a:cs typeface="Tahoma"/>
              </a:rPr>
              <a:t>ACTIVITY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87374" y="854075"/>
            <a:ext cx="4963795" cy="5397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350" dirty="0">
                <a:solidFill>
                  <a:srgbClr val="443728"/>
                </a:solidFill>
              </a:rPr>
              <a:t>Design</a:t>
            </a:r>
            <a:r>
              <a:rPr sz="3350" spc="-95" dirty="0">
                <a:solidFill>
                  <a:srgbClr val="443728"/>
                </a:solidFill>
              </a:rPr>
              <a:t> </a:t>
            </a:r>
            <a:r>
              <a:rPr sz="3350" dirty="0">
                <a:solidFill>
                  <a:srgbClr val="443728"/>
                </a:solidFill>
              </a:rPr>
              <a:t>Thinking</a:t>
            </a:r>
            <a:r>
              <a:rPr sz="3350" spc="-95" dirty="0">
                <a:solidFill>
                  <a:srgbClr val="443728"/>
                </a:solidFill>
              </a:rPr>
              <a:t> </a:t>
            </a:r>
            <a:r>
              <a:rPr sz="3350" spc="-10" dirty="0">
                <a:solidFill>
                  <a:srgbClr val="443728"/>
                </a:solidFill>
              </a:rPr>
              <a:t>Challenge</a:t>
            </a:r>
            <a:endParaRPr sz="3350"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79491" y="1986597"/>
            <a:ext cx="2939946" cy="293927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492770" y="2934819"/>
            <a:ext cx="715645" cy="2076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b="1" spc="-10" dirty="0">
                <a:solidFill>
                  <a:srgbClr val="443728"/>
                </a:solidFill>
                <a:latin typeface="Times New Roman"/>
                <a:cs typeface="Times New Roman"/>
              </a:rPr>
              <a:t>Empathise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79321" y="2207121"/>
            <a:ext cx="450850" cy="2076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b="1" spc="-10" dirty="0">
                <a:solidFill>
                  <a:srgbClr val="443728"/>
                </a:solidFill>
                <a:latin typeface="Times New Roman"/>
                <a:cs typeface="Times New Roman"/>
              </a:rPr>
              <a:t>Define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39024" y="3702944"/>
            <a:ext cx="427355" cy="2076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b="1" spc="-10" dirty="0">
                <a:solidFill>
                  <a:srgbClr val="443728"/>
                </a:solidFill>
                <a:latin typeface="Times New Roman"/>
                <a:cs typeface="Times New Roman"/>
              </a:rPr>
              <a:t>Ideate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39912" y="4444117"/>
            <a:ext cx="1103630" cy="2076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b="1" spc="-20" dirty="0">
                <a:solidFill>
                  <a:srgbClr val="443728"/>
                </a:solidFill>
                <a:latin typeface="Times New Roman"/>
                <a:cs typeface="Times New Roman"/>
              </a:rPr>
              <a:t>Prototype</a:t>
            </a:r>
            <a:r>
              <a:rPr sz="1200" b="1" spc="-40" dirty="0">
                <a:solidFill>
                  <a:srgbClr val="443728"/>
                </a:solidFill>
                <a:latin typeface="Times New Roman"/>
                <a:cs typeface="Times New Roman"/>
              </a:rPr>
              <a:t> </a:t>
            </a:r>
            <a:r>
              <a:rPr sz="1200" b="1" spc="235" dirty="0">
                <a:solidFill>
                  <a:srgbClr val="443728"/>
                </a:solidFill>
                <a:latin typeface="Times New Roman"/>
                <a:cs typeface="Times New Roman"/>
              </a:rPr>
              <a:t>h</a:t>
            </a:r>
            <a:r>
              <a:rPr sz="1200" b="1" spc="-40" dirty="0">
                <a:solidFill>
                  <a:srgbClr val="443728"/>
                </a:solidFill>
                <a:latin typeface="Times New Roman"/>
                <a:cs typeface="Times New Roman"/>
              </a:rPr>
              <a:t> </a:t>
            </a:r>
            <a:r>
              <a:rPr sz="1200" b="1" spc="-20" dirty="0">
                <a:solidFill>
                  <a:srgbClr val="443728"/>
                </a:solidFill>
                <a:latin typeface="Times New Roman"/>
                <a:cs typeface="Times New Roman"/>
              </a:rPr>
              <a:t>Test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7374" y="5184139"/>
            <a:ext cx="6233795" cy="577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sz="1350" spc="10" dirty="0">
                <a:solidFill>
                  <a:srgbClr val="443728"/>
                </a:solidFill>
                <a:latin typeface="Tahoma"/>
                <a:cs typeface="Tahoma"/>
              </a:rPr>
              <a:t>Work</a:t>
            </a:r>
            <a:r>
              <a:rPr sz="1350" spc="25" dirty="0">
                <a:solidFill>
                  <a:srgbClr val="443728"/>
                </a:solidFill>
                <a:latin typeface="Tahoma"/>
                <a:cs typeface="Tahoma"/>
              </a:rPr>
              <a:t> </a:t>
            </a:r>
            <a:r>
              <a:rPr sz="1350" spc="10" dirty="0">
                <a:solidFill>
                  <a:srgbClr val="443728"/>
                </a:solidFill>
                <a:latin typeface="Tahoma"/>
                <a:cs typeface="Tahoma"/>
              </a:rPr>
              <a:t>in</a:t>
            </a:r>
            <a:r>
              <a:rPr sz="1350" spc="25" dirty="0">
                <a:solidFill>
                  <a:srgbClr val="443728"/>
                </a:solidFill>
                <a:latin typeface="Tahoma"/>
                <a:cs typeface="Tahoma"/>
              </a:rPr>
              <a:t> </a:t>
            </a:r>
            <a:r>
              <a:rPr sz="1350" spc="10" dirty="0">
                <a:solidFill>
                  <a:srgbClr val="443728"/>
                </a:solidFill>
                <a:latin typeface="Tahoma"/>
                <a:cs typeface="Tahoma"/>
              </a:rPr>
              <a:t>groups</a:t>
            </a:r>
            <a:r>
              <a:rPr sz="1350" spc="30" dirty="0">
                <a:solidFill>
                  <a:srgbClr val="443728"/>
                </a:solidFill>
                <a:latin typeface="Tahoma"/>
                <a:cs typeface="Tahoma"/>
              </a:rPr>
              <a:t> </a:t>
            </a:r>
            <a:r>
              <a:rPr sz="1350" spc="10" dirty="0">
                <a:solidFill>
                  <a:srgbClr val="443728"/>
                </a:solidFill>
                <a:latin typeface="Tahoma"/>
                <a:cs typeface="Tahoma"/>
              </a:rPr>
              <a:t>of</a:t>
            </a:r>
            <a:r>
              <a:rPr sz="1350" spc="25" dirty="0">
                <a:solidFill>
                  <a:srgbClr val="443728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443728"/>
                </a:solidFill>
                <a:latin typeface="Tahoma"/>
                <a:cs typeface="Tahoma"/>
              </a:rPr>
              <a:t>4-</a:t>
            </a:r>
            <a:r>
              <a:rPr sz="1350" spc="10" dirty="0">
                <a:solidFill>
                  <a:srgbClr val="443728"/>
                </a:solidFill>
                <a:latin typeface="Tahoma"/>
                <a:cs typeface="Tahoma"/>
              </a:rPr>
              <a:t>5</a:t>
            </a:r>
            <a:r>
              <a:rPr sz="1350" spc="25" dirty="0">
                <a:solidFill>
                  <a:srgbClr val="443728"/>
                </a:solidFill>
                <a:latin typeface="Tahoma"/>
                <a:cs typeface="Tahoma"/>
              </a:rPr>
              <a:t> </a:t>
            </a:r>
            <a:r>
              <a:rPr sz="1350" spc="50" dirty="0">
                <a:solidFill>
                  <a:srgbClr val="443728"/>
                </a:solidFill>
                <a:latin typeface="Tahoma"/>
                <a:cs typeface="Tahoma"/>
              </a:rPr>
              <a:t>students</a:t>
            </a:r>
            <a:r>
              <a:rPr sz="1350" spc="30" dirty="0">
                <a:solidFill>
                  <a:srgbClr val="443728"/>
                </a:solidFill>
                <a:latin typeface="Tahoma"/>
                <a:cs typeface="Tahoma"/>
              </a:rPr>
              <a:t> </a:t>
            </a:r>
            <a:r>
              <a:rPr sz="1350" spc="10" dirty="0">
                <a:solidFill>
                  <a:srgbClr val="443728"/>
                </a:solidFill>
                <a:latin typeface="Tahoma"/>
                <a:cs typeface="Tahoma"/>
              </a:rPr>
              <a:t>to</a:t>
            </a:r>
            <a:r>
              <a:rPr sz="1350" spc="25" dirty="0">
                <a:solidFill>
                  <a:srgbClr val="443728"/>
                </a:solidFill>
                <a:latin typeface="Tahoma"/>
                <a:cs typeface="Tahoma"/>
              </a:rPr>
              <a:t> </a:t>
            </a:r>
            <a:r>
              <a:rPr sz="1350" spc="10" dirty="0">
                <a:solidFill>
                  <a:srgbClr val="443728"/>
                </a:solidFill>
                <a:latin typeface="Tahoma"/>
                <a:cs typeface="Tahoma"/>
              </a:rPr>
              <a:t>design</a:t>
            </a:r>
            <a:r>
              <a:rPr sz="1350" spc="25" dirty="0">
                <a:solidFill>
                  <a:srgbClr val="443728"/>
                </a:solidFill>
                <a:latin typeface="Tahoma"/>
                <a:cs typeface="Tahoma"/>
              </a:rPr>
              <a:t> </a:t>
            </a:r>
            <a:r>
              <a:rPr sz="1350" spc="50" dirty="0">
                <a:solidFill>
                  <a:srgbClr val="443728"/>
                </a:solidFill>
                <a:latin typeface="Tahoma"/>
                <a:cs typeface="Tahoma"/>
              </a:rPr>
              <a:t>an</a:t>
            </a:r>
            <a:r>
              <a:rPr sz="1350" spc="30" dirty="0">
                <a:solidFill>
                  <a:srgbClr val="443728"/>
                </a:solidFill>
                <a:latin typeface="Tahoma"/>
                <a:cs typeface="Tahoma"/>
              </a:rPr>
              <a:t> </a:t>
            </a:r>
            <a:r>
              <a:rPr sz="1350" spc="10" dirty="0">
                <a:solidFill>
                  <a:srgbClr val="443728"/>
                </a:solidFill>
                <a:latin typeface="Tahoma"/>
                <a:cs typeface="Tahoma"/>
              </a:rPr>
              <a:t>innovative</a:t>
            </a:r>
            <a:r>
              <a:rPr sz="1350" spc="25" dirty="0">
                <a:solidFill>
                  <a:srgbClr val="443728"/>
                </a:solidFill>
                <a:latin typeface="Tahoma"/>
                <a:cs typeface="Tahoma"/>
              </a:rPr>
              <a:t> </a:t>
            </a:r>
            <a:r>
              <a:rPr sz="1350" spc="50" dirty="0">
                <a:solidFill>
                  <a:srgbClr val="443728"/>
                </a:solidFill>
                <a:latin typeface="Tahoma"/>
                <a:cs typeface="Tahoma"/>
              </a:rPr>
              <a:t>distribution</a:t>
            </a:r>
            <a:r>
              <a:rPr sz="1350" spc="25" dirty="0">
                <a:solidFill>
                  <a:srgbClr val="443728"/>
                </a:solidFill>
                <a:latin typeface="Tahoma"/>
                <a:cs typeface="Tahoma"/>
              </a:rPr>
              <a:t> </a:t>
            </a:r>
            <a:r>
              <a:rPr sz="1350" spc="10" dirty="0">
                <a:solidFill>
                  <a:srgbClr val="443728"/>
                </a:solidFill>
                <a:latin typeface="Tahoma"/>
                <a:cs typeface="Tahoma"/>
              </a:rPr>
              <a:t>system</a:t>
            </a:r>
            <a:r>
              <a:rPr sz="1350" spc="30" dirty="0">
                <a:solidFill>
                  <a:srgbClr val="443728"/>
                </a:solidFill>
                <a:latin typeface="Tahoma"/>
                <a:cs typeface="Tahoma"/>
              </a:rPr>
              <a:t> for </a:t>
            </a:r>
            <a:r>
              <a:rPr sz="1350" spc="20" dirty="0">
                <a:solidFill>
                  <a:srgbClr val="443728"/>
                </a:solidFill>
                <a:latin typeface="Tahoma"/>
                <a:cs typeface="Tahoma"/>
              </a:rPr>
              <a:t>perishable</a:t>
            </a:r>
            <a:r>
              <a:rPr sz="1350" spc="35" dirty="0">
                <a:solidFill>
                  <a:srgbClr val="443728"/>
                </a:solidFill>
                <a:latin typeface="Tahoma"/>
                <a:cs typeface="Tahoma"/>
              </a:rPr>
              <a:t> </a:t>
            </a:r>
            <a:r>
              <a:rPr sz="1350" spc="20" dirty="0">
                <a:solidFill>
                  <a:srgbClr val="443728"/>
                </a:solidFill>
                <a:latin typeface="Tahoma"/>
                <a:cs typeface="Tahoma"/>
              </a:rPr>
              <a:t>vegetables</a:t>
            </a:r>
            <a:r>
              <a:rPr sz="1350" spc="40" dirty="0">
                <a:solidFill>
                  <a:srgbClr val="443728"/>
                </a:solidFill>
                <a:latin typeface="Tahoma"/>
                <a:cs typeface="Tahoma"/>
              </a:rPr>
              <a:t> </a:t>
            </a:r>
            <a:r>
              <a:rPr sz="1350" spc="20" dirty="0">
                <a:solidFill>
                  <a:srgbClr val="443728"/>
                </a:solidFill>
                <a:latin typeface="Tahoma"/>
                <a:cs typeface="Tahoma"/>
              </a:rPr>
              <a:t>in</a:t>
            </a:r>
            <a:r>
              <a:rPr sz="1350" spc="35" dirty="0">
                <a:solidFill>
                  <a:srgbClr val="443728"/>
                </a:solidFill>
                <a:latin typeface="Tahoma"/>
                <a:cs typeface="Tahoma"/>
              </a:rPr>
              <a:t> </a:t>
            </a:r>
            <a:r>
              <a:rPr sz="1350" spc="50" dirty="0">
                <a:solidFill>
                  <a:srgbClr val="443728"/>
                </a:solidFill>
                <a:latin typeface="Tahoma"/>
                <a:cs typeface="Tahoma"/>
              </a:rPr>
              <a:t>your</a:t>
            </a:r>
            <a:r>
              <a:rPr sz="1350" spc="40" dirty="0">
                <a:solidFill>
                  <a:srgbClr val="443728"/>
                </a:solidFill>
                <a:latin typeface="Tahoma"/>
                <a:cs typeface="Tahoma"/>
              </a:rPr>
              <a:t> </a:t>
            </a:r>
            <a:r>
              <a:rPr sz="1350" spc="20" dirty="0">
                <a:solidFill>
                  <a:srgbClr val="443728"/>
                </a:solidFill>
                <a:latin typeface="Tahoma"/>
                <a:cs typeface="Tahoma"/>
              </a:rPr>
              <a:t>local</a:t>
            </a:r>
            <a:r>
              <a:rPr sz="1350" spc="35" dirty="0">
                <a:solidFill>
                  <a:srgbClr val="443728"/>
                </a:solidFill>
                <a:latin typeface="Tahoma"/>
                <a:cs typeface="Tahoma"/>
              </a:rPr>
              <a:t> </a:t>
            </a:r>
            <a:r>
              <a:rPr sz="1350" spc="-10" dirty="0">
                <a:solidFill>
                  <a:srgbClr val="443728"/>
                </a:solidFill>
                <a:latin typeface="Tahoma"/>
                <a:cs typeface="Tahoma"/>
              </a:rPr>
              <a:t>area.</a:t>
            </a:r>
            <a:endParaRPr sz="135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410449" y="1676399"/>
            <a:ext cx="3552825" cy="4267200"/>
          </a:xfrm>
          <a:custGeom>
            <a:avLst/>
            <a:gdLst/>
            <a:ahLst/>
            <a:cxnLst/>
            <a:rect l="l" t="t" r="r" b="b"/>
            <a:pathLst>
              <a:path w="3552825" h="4267200">
                <a:moveTo>
                  <a:pt x="3456709" y="4267199"/>
                </a:moveTo>
                <a:lnTo>
                  <a:pt x="96115" y="4267199"/>
                </a:lnTo>
                <a:lnTo>
                  <a:pt x="89425" y="4266540"/>
                </a:lnTo>
                <a:lnTo>
                  <a:pt x="51334" y="4253614"/>
                </a:lnTo>
                <a:lnTo>
                  <a:pt x="21089" y="4227096"/>
                </a:lnTo>
                <a:lnTo>
                  <a:pt x="3294" y="4191022"/>
                </a:lnTo>
                <a:lnTo>
                  <a:pt x="0" y="4171084"/>
                </a:lnTo>
                <a:lnTo>
                  <a:pt x="0" y="4164329"/>
                </a:lnTo>
                <a:lnTo>
                  <a:pt x="0" y="96115"/>
                </a:lnTo>
                <a:lnTo>
                  <a:pt x="10415" y="57262"/>
                </a:lnTo>
                <a:lnTo>
                  <a:pt x="34905" y="25353"/>
                </a:lnTo>
                <a:lnTo>
                  <a:pt x="69743" y="5245"/>
                </a:lnTo>
                <a:lnTo>
                  <a:pt x="96115" y="0"/>
                </a:lnTo>
                <a:lnTo>
                  <a:pt x="3456709" y="0"/>
                </a:lnTo>
                <a:lnTo>
                  <a:pt x="3495560" y="10415"/>
                </a:lnTo>
                <a:lnTo>
                  <a:pt x="3527470" y="34906"/>
                </a:lnTo>
                <a:lnTo>
                  <a:pt x="3547579" y="69743"/>
                </a:lnTo>
                <a:lnTo>
                  <a:pt x="3552825" y="96115"/>
                </a:lnTo>
                <a:lnTo>
                  <a:pt x="3552825" y="4171084"/>
                </a:lnTo>
                <a:lnTo>
                  <a:pt x="3542409" y="4209935"/>
                </a:lnTo>
                <a:lnTo>
                  <a:pt x="3517916" y="4241844"/>
                </a:lnTo>
                <a:lnTo>
                  <a:pt x="3483079" y="4261952"/>
                </a:lnTo>
                <a:lnTo>
                  <a:pt x="3463398" y="4266540"/>
                </a:lnTo>
                <a:lnTo>
                  <a:pt x="3456709" y="4267199"/>
                </a:lnTo>
                <a:close/>
              </a:path>
            </a:pathLst>
          </a:custGeom>
          <a:solidFill>
            <a:srgbClr val="A85B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566074" y="2339975"/>
            <a:ext cx="2725420" cy="1040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spc="-20" dirty="0">
                <a:latin typeface="Times New Roman"/>
                <a:cs typeface="Times New Roman"/>
              </a:rPr>
              <a:t>Expected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Outcome</a:t>
            </a: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ct val="134300"/>
              </a:lnSpc>
              <a:spcBef>
                <a:spcPts val="1220"/>
              </a:spcBef>
            </a:pPr>
            <a:r>
              <a:rPr sz="1350" spc="-70" dirty="0">
                <a:latin typeface="Arial Black"/>
                <a:cs typeface="Arial Black"/>
              </a:rPr>
              <a:t>Deliverable: </a:t>
            </a:r>
            <a:r>
              <a:rPr sz="1350" dirty="0">
                <a:latin typeface="Tahoma"/>
                <a:cs typeface="Tahoma"/>
              </a:rPr>
              <a:t>A</a:t>
            </a:r>
            <a:r>
              <a:rPr sz="1350" spc="-45" dirty="0">
                <a:latin typeface="Tahoma"/>
                <a:cs typeface="Tahoma"/>
              </a:rPr>
              <a:t> </a:t>
            </a:r>
            <a:r>
              <a:rPr sz="1350" spc="50" dirty="0">
                <a:latin typeface="Tahoma"/>
                <a:cs typeface="Tahoma"/>
              </a:rPr>
              <a:t>distribution</a:t>
            </a:r>
            <a:r>
              <a:rPr sz="1350" spc="-45" dirty="0">
                <a:latin typeface="Tahoma"/>
                <a:cs typeface="Tahoma"/>
              </a:rPr>
              <a:t> </a:t>
            </a:r>
            <a:r>
              <a:rPr sz="1350" spc="55" dirty="0">
                <a:latin typeface="Tahoma"/>
                <a:cs typeface="Tahoma"/>
              </a:rPr>
              <a:t>model </a:t>
            </a:r>
            <a:r>
              <a:rPr sz="1350" dirty="0">
                <a:latin typeface="Tahoma"/>
                <a:cs typeface="Tahoma"/>
              </a:rPr>
              <a:t>sketch</a:t>
            </a:r>
            <a:r>
              <a:rPr sz="1350" spc="150" dirty="0">
                <a:latin typeface="Tahoma"/>
                <a:cs typeface="Tahoma"/>
              </a:rPr>
              <a:t> </a:t>
            </a:r>
            <a:r>
              <a:rPr sz="1350" spc="-10" dirty="0">
                <a:latin typeface="Tahoma"/>
                <a:cs typeface="Tahoma"/>
              </a:rPr>
              <a:t>with:</a:t>
            </a:r>
            <a:endParaRPr sz="135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600937" y="3676650"/>
            <a:ext cx="57150" cy="1066800"/>
          </a:xfrm>
          <a:custGeom>
            <a:avLst/>
            <a:gdLst/>
            <a:ahLst/>
            <a:cxnLst/>
            <a:rect l="l" t="t" r="r" b="b"/>
            <a:pathLst>
              <a:path w="57150" h="1066800">
                <a:moveTo>
                  <a:pt x="57150" y="1034440"/>
                </a:moveTo>
                <a:lnTo>
                  <a:pt x="32372" y="1009650"/>
                </a:lnTo>
                <a:lnTo>
                  <a:pt x="24790" y="1009650"/>
                </a:lnTo>
                <a:lnTo>
                  <a:pt x="0" y="1034440"/>
                </a:lnTo>
                <a:lnTo>
                  <a:pt x="0" y="1042022"/>
                </a:lnTo>
                <a:lnTo>
                  <a:pt x="24790" y="1066800"/>
                </a:lnTo>
                <a:lnTo>
                  <a:pt x="32372" y="1066800"/>
                </a:lnTo>
                <a:lnTo>
                  <a:pt x="57150" y="1042022"/>
                </a:lnTo>
                <a:lnTo>
                  <a:pt x="57150" y="1038225"/>
                </a:lnTo>
                <a:lnTo>
                  <a:pt x="57150" y="1034440"/>
                </a:lnTo>
                <a:close/>
              </a:path>
              <a:path w="57150" h="1066800">
                <a:moveTo>
                  <a:pt x="57150" y="691540"/>
                </a:moveTo>
                <a:lnTo>
                  <a:pt x="32372" y="666750"/>
                </a:lnTo>
                <a:lnTo>
                  <a:pt x="24790" y="666750"/>
                </a:lnTo>
                <a:lnTo>
                  <a:pt x="0" y="691540"/>
                </a:lnTo>
                <a:lnTo>
                  <a:pt x="0" y="699122"/>
                </a:lnTo>
                <a:lnTo>
                  <a:pt x="24790" y="723900"/>
                </a:lnTo>
                <a:lnTo>
                  <a:pt x="32372" y="723900"/>
                </a:lnTo>
                <a:lnTo>
                  <a:pt x="57150" y="699122"/>
                </a:lnTo>
                <a:lnTo>
                  <a:pt x="57150" y="695325"/>
                </a:lnTo>
                <a:lnTo>
                  <a:pt x="57150" y="691540"/>
                </a:lnTo>
                <a:close/>
              </a:path>
              <a:path w="57150" h="1066800">
                <a:moveTo>
                  <a:pt x="57150" y="358165"/>
                </a:moveTo>
                <a:lnTo>
                  <a:pt x="32372" y="333375"/>
                </a:lnTo>
                <a:lnTo>
                  <a:pt x="24790" y="333375"/>
                </a:lnTo>
                <a:lnTo>
                  <a:pt x="0" y="358165"/>
                </a:lnTo>
                <a:lnTo>
                  <a:pt x="0" y="365747"/>
                </a:lnTo>
                <a:lnTo>
                  <a:pt x="24790" y="390525"/>
                </a:lnTo>
                <a:lnTo>
                  <a:pt x="32372" y="390525"/>
                </a:lnTo>
                <a:lnTo>
                  <a:pt x="57150" y="365747"/>
                </a:lnTo>
                <a:lnTo>
                  <a:pt x="57150" y="361950"/>
                </a:lnTo>
                <a:lnTo>
                  <a:pt x="57150" y="358165"/>
                </a:lnTo>
                <a:close/>
              </a:path>
              <a:path w="57150" h="1066800">
                <a:moveTo>
                  <a:pt x="57150" y="24790"/>
                </a:moveTo>
                <a:lnTo>
                  <a:pt x="32372" y="0"/>
                </a:lnTo>
                <a:lnTo>
                  <a:pt x="24790" y="0"/>
                </a:lnTo>
                <a:lnTo>
                  <a:pt x="0" y="24790"/>
                </a:lnTo>
                <a:lnTo>
                  <a:pt x="0" y="32372"/>
                </a:lnTo>
                <a:lnTo>
                  <a:pt x="24790" y="57150"/>
                </a:lnTo>
                <a:lnTo>
                  <a:pt x="32372" y="57150"/>
                </a:lnTo>
                <a:lnTo>
                  <a:pt x="57150" y="32372"/>
                </a:lnTo>
                <a:lnTo>
                  <a:pt x="57150" y="28575"/>
                </a:lnTo>
                <a:lnTo>
                  <a:pt x="57150" y="247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566074" y="3578225"/>
            <a:ext cx="3229610" cy="16694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>
              <a:lnSpc>
                <a:spcPct val="100000"/>
              </a:lnSpc>
              <a:spcBef>
                <a:spcPts val="100"/>
              </a:spcBef>
            </a:pPr>
            <a:r>
              <a:rPr sz="1350" dirty="0">
                <a:latin typeface="Tahoma"/>
                <a:cs typeface="Tahoma"/>
              </a:rPr>
              <a:t>Target</a:t>
            </a:r>
            <a:r>
              <a:rPr sz="1350" spc="125" dirty="0">
                <a:latin typeface="Tahoma"/>
                <a:cs typeface="Tahoma"/>
              </a:rPr>
              <a:t> </a:t>
            </a:r>
            <a:r>
              <a:rPr sz="1350" dirty="0">
                <a:latin typeface="Tahoma"/>
                <a:cs typeface="Tahoma"/>
              </a:rPr>
              <a:t>market</a:t>
            </a:r>
            <a:r>
              <a:rPr sz="1350" spc="130" dirty="0">
                <a:latin typeface="Tahoma"/>
                <a:cs typeface="Tahoma"/>
              </a:rPr>
              <a:t> </a:t>
            </a:r>
            <a:r>
              <a:rPr sz="1350" spc="-10" dirty="0">
                <a:latin typeface="Tahoma"/>
                <a:cs typeface="Tahoma"/>
              </a:rPr>
              <a:t>identification</a:t>
            </a:r>
            <a:endParaRPr sz="1350">
              <a:latin typeface="Tahoma"/>
              <a:cs typeface="Tahoma"/>
            </a:endParaRPr>
          </a:p>
          <a:p>
            <a:pPr marL="286385" marR="882015">
              <a:lnSpc>
                <a:spcPct val="162000"/>
              </a:lnSpc>
            </a:pPr>
            <a:r>
              <a:rPr sz="1350" dirty="0">
                <a:latin typeface="Tahoma"/>
                <a:cs typeface="Tahoma"/>
              </a:rPr>
              <a:t>Channel</a:t>
            </a:r>
            <a:r>
              <a:rPr sz="1350" spc="185" dirty="0">
                <a:latin typeface="Tahoma"/>
                <a:cs typeface="Tahoma"/>
              </a:rPr>
              <a:t> </a:t>
            </a:r>
            <a:r>
              <a:rPr sz="1350" dirty="0">
                <a:latin typeface="Tahoma"/>
                <a:cs typeface="Tahoma"/>
              </a:rPr>
              <a:t>strategy</a:t>
            </a:r>
            <a:r>
              <a:rPr sz="1350" spc="190" dirty="0">
                <a:latin typeface="Tahoma"/>
                <a:cs typeface="Tahoma"/>
              </a:rPr>
              <a:t> </a:t>
            </a:r>
            <a:r>
              <a:rPr sz="1350" spc="-10" dirty="0">
                <a:latin typeface="Tahoma"/>
                <a:cs typeface="Tahoma"/>
              </a:rPr>
              <a:t>diagram </a:t>
            </a:r>
            <a:r>
              <a:rPr sz="1350" dirty="0">
                <a:latin typeface="Tahoma"/>
                <a:cs typeface="Tahoma"/>
              </a:rPr>
              <a:t>Cost-benefit</a:t>
            </a:r>
            <a:r>
              <a:rPr sz="1350" spc="355" dirty="0">
                <a:latin typeface="Tahoma"/>
                <a:cs typeface="Tahoma"/>
              </a:rPr>
              <a:t> </a:t>
            </a:r>
            <a:r>
              <a:rPr sz="1350" spc="-10" dirty="0">
                <a:latin typeface="Tahoma"/>
                <a:cs typeface="Tahoma"/>
              </a:rPr>
              <a:t>analysis</a:t>
            </a:r>
            <a:endParaRPr sz="1350">
              <a:latin typeface="Tahoma"/>
              <a:cs typeface="Tahoma"/>
            </a:endParaRPr>
          </a:p>
          <a:p>
            <a:pPr marL="286385">
              <a:lnSpc>
                <a:spcPct val="100000"/>
              </a:lnSpc>
              <a:spcBef>
                <a:spcPts val="1080"/>
              </a:spcBef>
            </a:pPr>
            <a:r>
              <a:rPr sz="1350" spc="10" dirty="0">
                <a:latin typeface="Tahoma"/>
                <a:cs typeface="Tahoma"/>
              </a:rPr>
              <a:t>Technology</a:t>
            </a:r>
            <a:r>
              <a:rPr sz="1350" spc="180" dirty="0">
                <a:latin typeface="Tahoma"/>
                <a:cs typeface="Tahoma"/>
              </a:rPr>
              <a:t> </a:t>
            </a:r>
            <a:r>
              <a:rPr sz="1350" spc="10" dirty="0">
                <a:latin typeface="Tahoma"/>
                <a:cs typeface="Tahoma"/>
              </a:rPr>
              <a:t>integration</a:t>
            </a:r>
            <a:r>
              <a:rPr sz="1350" spc="180" dirty="0">
                <a:latin typeface="Tahoma"/>
                <a:cs typeface="Tahoma"/>
              </a:rPr>
              <a:t> </a:t>
            </a:r>
            <a:r>
              <a:rPr sz="1350" spc="40" dirty="0">
                <a:latin typeface="Tahoma"/>
                <a:cs typeface="Tahoma"/>
              </a:rPr>
              <a:t>points</a:t>
            </a:r>
            <a:endParaRPr sz="13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3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350" spc="-70" dirty="0">
                <a:latin typeface="Arial Black"/>
                <a:cs typeface="Arial Black"/>
              </a:rPr>
              <a:t>Presentation:</a:t>
            </a:r>
            <a:r>
              <a:rPr sz="1350" spc="65" dirty="0">
                <a:latin typeface="Arial Black"/>
                <a:cs typeface="Arial Black"/>
              </a:rPr>
              <a:t> </a:t>
            </a:r>
            <a:r>
              <a:rPr sz="1350" dirty="0">
                <a:latin typeface="Tahoma"/>
                <a:cs typeface="Tahoma"/>
              </a:rPr>
              <a:t>3-minute</a:t>
            </a:r>
            <a:r>
              <a:rPr sz="1350" spc="95" dirty="0">
                <a:latin typeface="Tahoma"/>
                <a:cs typeface="Tahoma"/>
              </a:rPr>
              <a:t> </a:t>
            </a:r>
            <a:r>
              <a:rPr sz="1350" dirty="0">
                <a:latin typeface="Tahoma"/>
                <a:cs typeface="Tahoma"/>
              </a:rPr>
              <a:t>pitch</a:t>
            </a:r>
            <a:r>
              <a:rPr sz="1350" spc="95" dirty="0">
                <a:latin typeface="Tahoma"/>
                <a:cs typeface="Tahoma"/>
              </a:rPr>
              <a:t> </a:t>
            </a:r>
            <a:r>
              <a:rPr sz="1350" spc="55" dirty="0">
                <a:latin typeface="Tahoma"/>
                <a:cs typeface="Tahoma"/>
              </a:rPr>
              <a:t>per</a:t>
            </a:r>
            <a:r>
              <a:rPr sz="1350" spc="95" dirty="0">
                <a:latin typeface="Tahoma"/>
                <a:cs typeface="Tahoma"/>
              </a:rPr>
              <a:t> </a:t>
            </a:r>
            <a:r>
              <a:rPr sz="1350" spc="-10" dirty="0">
                <a:latin typeface="Tahoma"/>
                <a:cs typeface="Tahoma"/>
              </a:rPr>
              <a:t>group</a:t>
            </a:r>
            <a:endParaRPr sz="1350">
              <a:latin typeface="Tahoma"/>
              <a:cs typeface="Tahoma"/>
            </a:endParaRPr>
          </a:p>
        </p:txBody>
      </p:sp>
      <p:pic>
        <p:nvPicPr>
          <p:cNvPr id="19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58400" y="174625"/>
            <a:ext cx="11430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579100" cy="6435725"/>
          </a:xfrm>
          <a:custGeom>
            <a:avLst/>
            <a:gdLst/>
            <a:ahLst/>
            <a:cxnLst/>
            <a:rect l="l" t="t" r="r" b="b"/>
            <a:pathLst>
              <a:path w="10579100" h="6435725">
                <a:moveTo>
                  <a:pt x="10578882" y="6435487"/>
                </a:moveTo>
                <a:lnTo>
                  <a:pt x="0" y="6435487"/>
                </a:lnTo>
                <a:lnTo>
                  <a:pt x="0" y="0"/>
                </a:lnTo>
                <a:lnTo>
                  <a:pt x="10578882" y="0"/>
                </a:lnTo>
                <a:lnTo>
                  <a:pt x="10578882" y="6435487"/>
                </a:lnTo>
                <a:close/>
              </a:path>
            </a:pathLst>
          </a:custGeom>
          <a:solidFill>
            <a:srgbClr val="FFFB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100" spc="-75" dirty="0">
                <a:solidFill>
                  <a:srgbClr val="443728"/>
                </a:solidFill>
              </a:rPr>
              <a:t>Case</a:t>
            </a:r>
            <a:r>
              <a:rPr sz="3100" spc="-170" dirty="0">
                <a:solidFill>
                  <a:srgbClr val="443728"/>
                </a:solidFill>
              </a:rPr>
              <a:t> </a:t>
            </a:r>
            <a:r>
              <a:rPr sz="3100" spc="-20" dirty="0">
                <a:solidFill>
                  <a:srgbClr val="443728"/>
                </a:solidFill>
              </a:rPr>
              <a:t>Study</a:t>
            </a:r>
            <a:r>
              <a:rPr sz="3100" spc="-165" dirty="0">
                <a:solidFill>
                  <a:srgbClr val="443728"/>
                </a:solidFill>
              </a:rPr>
              <a:t> </a:t>
            </a:r>
            <a:r>
              <a:rPr sz="3100" spc="635" dirty="0">
                <a:solidFill>
                  <a:srgbClr val="443728"/>
                </a:solidFill>
              </a:rPr>
              <a:t>h</a:t>
            </a:r>
            <a:r>
              <a:rPr sz="3100" spc="-165" dirty="0">
                <a:solidFill>
                  <a:srgbClr val="443728"/>
                </a:solidFill>
              </a:rPr>
              <a:t> </a:t>
            </a:r>
            <a:r>
              <a:rPr sz="3100" spc="-160" dirty="0">
                <a:solidFill>
                  <a:srgbClr val="443728"/>
                </a:solidFill>
              </a:rPr>
              <a:t>Key</a:t>
            </a:r>
            <a:r>
              <a:rPr sz="3100" spc="-170" dirty="0">
                <a:solidFill>
                  <a:srgbClr val="443728"/>
                </a:solidFill>
              </a:rPr>
              <a:t> </a:t>
            </a:r>
            <a:r>
              <a:rPr sz="3100" spc="-10" dirty="0">
                <a:solidFill>
                  <a:srgbClr val="443728"/>
                </a:solidFill>
              </a:rPr>
              <a:t>Learnings</a:t>
            </a:r>
            <a:endParaRPr sz="3100"/>
          </a:p>
        </p:txBody>
      </p:sp>
      <p:grpSp>
        <p:nvGrpSpPr>
          <p:cNvPr id="4" name="object 4"/>
          <p:cNvGrpSpPr/>
          <p:nvPr/>
        </p:nvGrpSpPr>
        <p:grpSpPr>
          <a:xfrm>
            <a:off x="555391" y="1251834"/>
            <a:ext cx="9468485" cy="1790064"/>
            <a:chOff x="555391" y="1251834"/>
            <a:chExt cx="9468485" cy="1790064"/>
          </a:xfrm>
        </p:grpSpPr>
        <p:sp>
          <p:nvSpPr>
            <p:cNvPr id="5" name="object 5"/>
            <p:cNvSpPr/>
            <p:nvPr/>
          </p:nvSpPr>
          <p:spPr>
            <a:xfrm>
              <a:off x="559799" y="1256242"/>
              <a:ext cx="9459595" cy="1781175"/>
            </a:xfrm>
            <a:custGeom>
              <a:avLst/>
              <a:gdLst/>
              <a:ahLst/>
              <a:cxnLst/>
              <a:rect l="l" t="t" r="r" b="b"/>
              <a:pathLst>
                <a:path w="9459595" h="1781175">
                  <a:moveTo>
                    <a:pt x="9411509" y="1780778"/>
                  </a:moveTo>
                  <a:lnTo>
                    <a:pt x="47773" y="1780778"/>
                  </a:lnTo>
                  <a:lnTo>
                    <a:pt x="44448" y="1780450"/>
                  </a:lnTo>
                  <a:lnTo>
                    <a:pt x="10482" y="1760845"/>
                  </a:lnTo>
                  <a:lnTo>
                    <a:pt x="0" y="1733004"/>
                  </a:lnTo>
                  <a:lnTo>
                    <a:pt x="0" y="1729647"/>
                  </a:lnTo>
                  <a:lnTo>
                    <a:pt x="0" y="47773"/>
                  </a:lnTo>
                  <a:lnTo>
                    <a:pt x="17349" y="12601"/>
                  </a:lnTo>
                  <a:lnTo>
                    <a:pt x="47773" y="0"/>
                  </a:lnTo>
                  <a:lnTo>
                    <a:pt x="9411509" y="0"/>
                  </a:lnTo>
                  <a:lnTo>
                    <a:pt x="9446680" y="17349"/>
                  </a:lnTo>
                  <a:lnTo>
                    <a:pt x="9459283" y="47773"/>
                  </a:lnTo>
                  <a:lnTo>
                    <a:pt x="9459283" y="1733004"/>
                  </a:lnTo>
                  <a:lnTo>
                    <a:pt x="9441933" y="1768176"/>
                  </a:lnTo>
                  <a:lnTo>
                    <a:pt x="9414834" y="1780450"/>
                  </a:lnTo>
                  <a:lnTo>
                    <a:pt x="9411509" y="1780778"/>
                  </a:lnTo>
                  <a:close/>
                </a:path>
              </a:pathLst>
            </a:custGeom>
            <a:solidFill>
              <a:srgbClr val="EBE2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59799" y="1256242"/>
              <a:ext cx="9459595" cy="1781175"/>
            </a:xfrm>
            <a:custGeom>
              <a:avLst/>
              <a:gdLst/>
              <a:ahLst/>
              <a:cxnLst/>
              <a:rect l="l" t="t" r="r" b="b"/>
              <a:pathLst>
                <a:path w="9459595" h="1781175">
                  <a:moveTo>
                    <a:pt x="0" y="1729647"/>
                  </a:moveTo>
                  <a:lnTo>
                    <a:pt x="0" y="51131"/>
                  </a:lnTo>
                  <a:lnTo>
                    <a:pt x="0" y="47773"/>
                  </a:lnTo>
                  <a:lnTo>
                    <a:pt x="327" y="44448"/>
                  </a:lnTo>
                  <a:lnTo>
                    <a:pt x="982" y="41155"/>
                  </a:lnTo>
                  <a:lnTo>
                    <a:pt x="1637" y="37863"/>
                  </a:lnTo>
                  <a:lnTo>
                    <a:pt x="2607" y="34665"/>
                  </a:lnTo>
                  <a:lnTo>
                    <a:pt x="3892" y="31564"/>
                  </a:lnTo>
                  <a:lnTo>
                    <a:pt x="5176" y="28462"/>
                  </a:lnTo>
                  <a:lnTo>
                    <a:pt x="6751" y="25515"/>
                  </a:lnTo>
                  <a:lnTo>
                    <a:pt x="8617" y="22724"/>
                  </a:lnTo>
                  <a:lnTo>
                    <a:pt x="10482" y="19932"/>
                  </a:lnTo>
                  <a:lnTo>
                    <a:pt x="12601" y="17349"/>
                  </a:lnTo>
                  <a:lnTo>
                    <a:pt x="14975" y="14975"/>
                  </a:lnTo>
                  <a:lnTo>
                    <a:pt x="17349" y="12601"/>
                  </a:lnTo>
                  <a:lnTo>
                    <a:pt x="19932" y="10482"/>
                  </a:lnTo>
                  <a:lnTo>
                    <a:pt x="22724" y="8617"/>
                  </a:lnTo>
                  <a:lnTo>
                    <a:pt x="25515" y="6751"/>
                  </a:lnTo>
                  <a:lnTo>
                    <a:pt x="28462" y="5176"/>
                  </a:lnTo>
                  <a:lnTo>
                    <a:pt x="31564" y="3891"/>
                  </a:lnTo>
                  <a:lnTo>
                    <a:pt x="34665" y="2607"/>
                  </a:lnTo>
                  <a:lnTo>
                    <a:pt x="37863" y="1637"/>
                  </a:lnTo>
                  <a:lnTo>
                    <a:pt x="41155" y="982"/>
                  </a:lnTo>
                  <a:lnTo>
                    <a:pt x="44448" y="327"/>
                  </a:lnTo>
                  <a:lnTo>
                    <a:pt x="47773" y="0"/>
                  </a:lnTo>
                  <a:lnTo>
                    <a:pt x="51131" y="0"/>
                  </a:lnTo>
                  <a:lnTo>
                    <a:pt x="9408152" y="0"/>
                  </a:lnTo>
                  <a:lnTo>
                    <a:pt x="9411509" y="0"/>
                  </a:lnTo>
                  <a:lnTo>
                    <a:pt x="9414834" y="327"/>
                  </a:lnTo>
                  <a:lnTo>
                    <a:pt x="9418127" y="982"/>
                  </a:lnTo>
                  <a:lnTo>
                    <a:pt x="9421420" y="1637"/>
                  </a:lnTo>
                  <a:lnTo>
                    <a:pt x="9424617" y="2607"/>
                  </a:lnTo>
                  <a:lnTo>
                    <a:pt x="9427719" y="3891"/>
                  </a:lnTo>
                  <a:lnTo>
                    <a:pt x="9430821" y="5176"/>
                  </a:lnTo>
                  <a:lnTo>
                    <a:pt x="9433768" y="6751"/>
                  </a:lnTo>
                  <a:lnTo>
                    <a:pt x="9436558" y="8617"/>
                  </a:lnTo>
                  <a:lnTo>
                    <a:pt x="9439351" y="10482"/>
                  </a:lnTo>
                  <a:lnTo>
                    <a:pt x="9450665" y="22724"/>
                  </a:lnTo>
                  <a:lnTo>
                    <a:pt x="9452530" y="25515"/>
                  </a:lnTo>
                  <a:lnTo>
                    <a:pt x="9458300" y="41155"/>
                  </a:lnTo>
                  <a:lnTo>
                    <a:pt x="9458956" y="44448"/>
                  </a:lnTo>
                  <a:lnTo>
                    <a:pt x="9459283" y="47773"/>
                  </a:lnTo>
                  <a:lnTo>
                    <a:pt x="9459284" y="51131"/>
                  </a:lnTo>
                  <a:lnTo>
                    <a:pt x="9459284" y="1729647"/>
                  </a:lnTo>
                  <a:lnTo>
                    <a:pt x="9459283" y="1733004"/>
                  </a:lnTo>
                  <a:lnTo>
                    <a:pt x="9458956" y="1736329"/>
                  </a:lnTo>
                  <a:lnTo>
                    <a:pt x="9458300" y="1739622"/>
                  </a:lnTo>
                  <a:lnTo>
                    <a:pt x="9457645" y="1742915"/>
                  </a:lnTo>
                  <a:lnTo>
                    <a:pt x="9436558" y="1772161"/>
                  </a:lnTo>
                  <a:lnTo>
                    <a:pt x="9433768" y="1774026"/>
                  </a:lnTo>
                  <a:lnTo>
                    <a:pt x="9430821" y="1775601"/>
                  </a:lnTo>
                  <a:lnTo>
                    <a:pt x="9427719" y="1776886"/>
                  </a:lnTo>
                  <a:lnTo>
                    <a:pt x="9424617" y="1778170"/>
                  </a:lnTo>
                  <a:lnTo>
                    <a:pt x="9408152" y="1780778"/>
                  </a:lnTo>
                  <a:lnTo>
                    <a:pt x="51131" y="1780778"/>
                  </a:lnTo>
                  <a:lnTo>
                    <a:pt x="22724" y="1772160"/>
                  </a:lnTo>
                  <a:lnTo>
                    <a:pt x="19932" y="1770295"/>
                  </a:lnTo>
                  <a:lnTo>
                    <a:pt x="17349" y="1768176"/>
                  </a:lnTo>
                  <a:lnTo>
                    <a:pt x="14975" y="1765802"/>
                  </a:lnTo>
                  <a:lnTo>
                    <a:pt x="12601" y="1763428"/>
                  </a:lnTo>
                  <a:lnTo>
                    <a:pt x="982" y="1739622"/>
                  </a:lnTo>
                  <a:lnTo>
                    <a:pt x="327" y="1736329"/>
                  </a:lnTo>
                  <a:lnTo>
                    <a:pt x="0" y="1733004"/>
                  </a:lnTo>
                  <a:lnTo>
                    <a:pt x="0" y="1729647"/>
                  </a:lnTo>
                  <a:close/>
                </a:path>
              </a:pathLst>
            </a:custGeom>
            <a:ln w="8815">
              <a:solidFill>
                <a:srgbClr val="D0C7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50" dirty="0"/>
              <a:t>Case:</a:t>
            </a:r>
            <a:r>
              <a:rPr spc="-70" dirty="0"/>
              <a:t> </a:t>
            </a:r>
            <a:r>
              <a:rPr spc="-10" dirty="0"/>
              <a:t>Mother</a:t>
            </a:r>
            <a:r>
              <a:rPr spc="-70" dirty="0"/>
              <a:t> </a:t>
            </a:r>
            <a:r>
              <a:rPr spc="-20" dirty="0"/>
              <a:t>Dairy</a:t>
            </a:r>
          </a:p>
          <a:p>
            <a:pPr marL="12700" marR="140335">
              <a:lnSpc>
                <a:spcPct val="129600"/>
              </a:lnSpc>
              <a:spcBef>
                <a:spcPts val="705"/>
              </a:spcBef>
            </a:pPr>
            <a:r>
              <a:rPr sz="1250" b="0" spc="-95" dirty="0">
                <a:latin typeface="Arial Black"/>
                <a:cs typeface="Arial Black"/>
              </a:rPr>
              <a:t>Scenario:</a:t>
            </a:r>
            <a:r>
              <a:rPr sz="1250" b="0" spc="75" dirty="0">
                <a:latin typeface="Arial Black"/>
                <a:cs typeface="Arial Black"/>
              </a:rPr>
              <a:t> </a:t>
            </a:r>
            <a:r>
              <a:rPr sz="1250" b="0" spc="55" dirty="0">
                <a:latin typeface="Tahoma"/>
                <a:cs typeface="Tahoma"/>
              </a:rPr>
              <a:t>How</a:t>
            </a:r>
            <a:r>
              <a:rPr sz="1250" b="0" spc="100" dirty="0">
                <a:latin typeface="Tahoma"/>
                <a:cs typeface="Tahoma"/>
              </a:rPr>
              <a:t> </a:t>
            </a:r>
            <a:r>
              <a:rPr sz="1250" b="0" spc="70" dirty="0">
                <a:latin typeface="Tahoma"/>
                <a:cs typeface="Tahoma"/>
              </a:rPr>
              <a:t>Mother</a:t>
            </a:r>
            <a:r>
              <a:rPr sz="1250" b="0" spc="105" dirty="0">
                <a:latin typeface="Tahoma"/>
                <a:cs typeface="Tahoma"/>
              </a:rPr>
              <a:t> </a:t>
            </a:r>
            <a:r>
              <a:rPr sz="1250" b="0" dirty="0">
                <a:latin typeface="Tahoma"/>
                <a:cs typeface="Tahoma"/>
              </a:rPr>
              <a:t>Dairy</a:t>
            </a:r>
            <a:r>
              <a:rPr sz="1250" b="0" spc="100" dirty="0">
                <a:latin typeface="Tahoma"/>
                <a:cs typeface="Tahoma"/>
              </a:rPr>
              <a:t> </a:t>
            </a:r>
            <a:r>
              <a:rPr sz="1250" b="0" dirty="0">
                <a:latin typeface="Tahoma"/>
                <a:cs typeface="Tahoma"/>
              </a:rPr>
              <a:t>built</a:t>
            </a:r>
            <a:r>
              <a:rPr sz="1250" b="0" spc="105" dirty="0">
                <a:latin typeface="Tahoma"/>
                <a:cs typeface="Tahoma"/>
              </a:rPr>
              <a:t> </a:t>
            </a:r>
            <a:r>
              <a:rPr sz="1250" b="0" dirty="0">
                <a:latin typeface="Tahoma"/>
                <a:cs typeface="Tahoma"/>
              </a:rPr>
              <a:t>India's</a:t>
            </a:r>
            <a:r>
              <a:rPr sz="1250" b="0" spc="100" dirty="0">
                <a:latin typeface="Tahoma"/>
                <a:cs typeface="Tahoma"/>
              </a:rPr>
              <a:t> </a:t>
            </a:r>
            <a:r>
              <a:rPr sz="1250" b="0" dirty="0">
                <a:latin typeface="Tahoma"/>
                <a:cs typeface="Tahoma"/>
              </a:rPr>
              <a:t>largest</a:t>
            </a:r>
            <a:r>
              <a:rPr sz="1250" b="0" spc="105" dirty="0">
                <a:latin typeface="Tahoma"/>
                <a:cs typeface="Tahoma"/>
              </a:rPr>
              <a:t> </a:t>
            </a:r>
            <a:r>
              <a:rPr sz="1250" b="0" dirty="0">
                <a:latin typeface="Tahoma"/>
                <a:cs typeface="Tahoma"/>
              </a:rPr>
              <a:t>milk</a:t>
            </a:r>
            <a:r>
              <a:rPr sz="1250" b="0" spc="100" dirty="0">
                <a:latin typeface="Tahoma"/>
                <a:cs typeface="Tahoma"/>
              </a:rPr>
              <a:t> </a:t>
            </a:r>
            <a:r>
              <a:rPr sz="1250" b="0" dirty="0">
                <a:latin typeface="Tahoma"/>
                <a:cs typeface="Tahoma"/>
              </a:rPr>
              <a:t>distribution</a:t>
            </a:r>
            <a:r>
              <a:rPr sz="1250" b="0" spc="105" dirty="0">
                <a:latin typeface="Tahoma"/>
                <a:cs typeface="Tahoma"/>
              </a:rPr>
              <a:t> </a:t>
            </a:r>
            <a:r>
              <a:rPr sz="1250" b="0" dirty="0">
                <a:latin typeface="Tahoma"/>
                <a:cs typeface="Tahoma"/>
              </a:rPr>
              <a:t>network</a:t>
            </a:r>
            <a:r>
              <a:rPr sz="1250" b="0" spc="100" dirty="0">
                <a:latin typeface="Tahoma"/>
                <a:cs typeface="Tahoma"/>
              </a:rPr>
              <a:t> </a:t>
            </a:r>
            <a:r>
              <a:rPr sz="1250" b="0" dirty="0">
                <a:latin typeface="Tahoma"/>
                <a:cs typeface="Tahoma"/>
              </a:rPr>
              <a:t>serving</a:t>
            </a:r>
            <a:r>
              <a:rPr sz="1250" b="0" spc="105" dirty="0">
                <a:latin typeface="Tahoma"/>
                <a:cs typeface="Tahoma"/>
              </a:rPr>
              <a:t> </a:t>
            </a:r>
            <a:r>
              <a:rPr sz="1250" b="0" spc="-60" dirty="0">
                <a:latin typeface="Tahoma"/>
                <a:cs typeface="Tahoma"/>
              </a:rPr>
              <a:t>30+</a:t>
            </a:r>
            <a:r>
              <a:rPr sz="1250" b="0" spc="100" dirty="0">
                <a:latin typeface="Tahoma"/>
                <a:cs typeface="Tahoma"/>
              </a:rPr>
              <a:t> </a:t>
            </a:r>
            <a:r>
              <a:rPr sz="1250" b="0" dirty="0">
                <a:latin typeface="Tahoma"/>
                <a:cs typeface="Tahoma"/>
              </a:rPr>
              <a:t>lakh</a:t>
            </a:r>
            <a:r>
              <a:rPr sz="1250" b="0" spc="105" dirty="0">
                <a:latin typeface="Tahoma"/>
                <a:cs typeface="Tahoma"/>
              </a:rPr>
              <a:t> </a:t>
            </a:r>
            <a:r>
              <a:rPr sz="1250" b="0" dirty="0">
                <a:latin typeface="Tahoma"/>
                <a:cs typeface="Tahoma"/>
              </a:rPr>
              <a:t>litres</a:t>
            </a:r>
            <a:r>
              <a:rPr sz="1250" b="0" spc="100" dirty="0">
                <a:latin typeface="Tahoma"/>
                <a:cs typeface="Tahoma"/>
              </a:rPr>
              <a:t> </a:t>
            </a:r>
            <a:r>
              <a:rPr sz="1250" b="0" dirty="0">
                <a:latin typeface="Tahoma"/>
                <a:cs typeface="Tahoma"/>
              </a:rPr>
              <a:t>daily</a:t>
            </a:r>
            <a:r>
              <a:rPr sz="1250" b="0" spc="105" dirty="0">
                <a:latin typeface="Tahoma"/>
                <a:cs typeface="Tahoma"/>
              </a:rPr>
              <a:t> </a:t>
            </a:r>
            <a:r>
              <a:rPr sz="1250" b="0" dirty="0">
                <a:latin typeface="Tahoma"/>
                <a:cs typeface="Tahoma"/>
              </a:rPr>
              <a:t>across</a:t>
            </a:r>
            <a:r>
              <a:rPr sz="1250" b="0" spc="100" dirty="0">
                <a:latin typeface="Tahoma"/>
                <a:cs typeface="Tahoma"/>
              </a:rPr>
              <a:t> </a:t>
            </a:r>
            <a:r>
              <a:rPr sz="1250" b="0" dirty="0">
                <a:latin typeface="Tahoma"/>
                <a:cs typeface="Tahoma"/>
              </a:rPr>
              <a:t>1,600</a:t>
            </a:r>
            <a:r>
              <a:rPr sz="1250" b="0" spc="105" dirty="0">
                <a:latin typeface="Tahoma"/>
                <a:cs typeface="Tahoma"/>
              </a:rPr>
              <a:t> </a:t>
            </a:r>
            <a:r>
              <a:rPr sz="1250" b="0" spc="-10" dirty="0">
                <a:latin typeface="Tahoma"/>
                <a:cs typeface="Tahoma"/>
              </a:rPr>
              <a:t>retail outlets.</a:t>
            </a:r>
            <a:endParaRPr sz="1250">
              <a:latin typeface="Tahoma"/>
              <a:cs typeface="Tahoma"/>
            </a:endParaRPr>
          </a:p>
          <a:p>
            <a:pPr marL="12700" marR="5080">
              <a:lnSpc>
                <a:spcPct val="134200"/>
              </a:lnSpc>
              <a:spcBef>
                <a:spcPts val="760"/>
              </a:spcBef>
            </a:pPr>
            <a:r>
              <a:rPr sz="1250" b="0" spc="-95" dirty="0">
                <a:latin typeface="Arial Black"/>
                <a:cs typeface="Arial Black"/>
              </a:rPr>
              <a:t>Discussion</a:t>
            </a:r>
            <a:r>
              <a:rPr sz="1250" b="0" spc="110" dirty="0">
                <a:latin typeface="Arial Black"/>
                <a:cs typeface="Arial Black"/>
              </a:rPr>
              <a:t> </a:t>
            </a:r>
            <a:r>
              <a:rPr sz="1250" b="0" spc="-75" dirty="0">
                <a:latin typeface="Arial Black"/>
                <a:cs typeface="Arial Black"/>
              </a:rPr>
              <a:t>Points:</a:t>
            </a:r>
            <a:r>
              <a:rPr sz="1250" b="0" spc="110" dirty="0">
                <a:latin typeface="Arial Black"/>
                <a:cs typeface="Arial Black"/>
              </a:rPr>
              <a:t> </a:t>
            </a:r>
            <a:r>
              <a:rPr sz="1250" b="0" dirty="0">
                <a:latin typeface="Tahoma"/>
                <a:cs typeface="Tahoma"/>
              </a:rPr>
              <a:t>What</a:t>
            </a:r>
            <a:r>
              <a:rPr sz="1250" b="0" spc="135" dirty="0">
                <a:latin typeface="Tahoma"/>
                <a:cs typeface="Tahoma"/>
              </a:rPr>
              <a:t> </a:t>
            </a:r>
            <a:r>
              <a:rPr sz="1250" b="0" dirty="0">
                <a:latin typeface="Tahoma"/>
                <a:cs typeface="Tahoma"/>
              </a:rPr>
              <a:t>distribution</a:t>
            </a:r>
            <a:r>
              <a:rPr sz="1250" b="0" spc="140" dirty="0">
                <a:latin typeface="Tahoma"/>
                <a:cs typeface="Tahoma"/>
              </a:rPr>
              <a:t> </a:t>
            </a:r>
            <a:r>
              <a:rPr sz="1250" b="0" dirty="0">
                <a:latin typeface="Tahoma"/>
                <a:cs typeface="Tahoma"/>
              </a:rPr>
              <a:t>strategies</a:t>
            </a:r>
            <a:r>
              <a:rPr sz="1250" b="0" spc="135" dirty="0">
                <a:latin typeface="Tahoma"/>
                <a:cs typeface="Tahoma"/>
              </a:rPr>
              <a:t> </a:t>
            </a:r>
            <a:r>
              <a:rPr sz="1250" b="0" dirty="0">
                <a:latin typeface="Tahoma"/>
                <a:cs typeface="Tahoma"/>
              </a:rPr>
              <a:t>enabled</a:t>
            </a:r>
            <a:r>
              <a:rPr sz="1250" b="0" spc="135" dirty="0">
                <a:latin typeface="Tahoma"/>
                <a:cs typeface="Tahoma"/>
              </a:rPr>
              <a:t> </a:t>
            </a:r>
            <a:r>
              <a:rPr sz="1250" b="0" dirty="0">
                <a:latin typeface="Tahoma"/>
                <a:cs typeface="Tahoma"/>
              </a:rPr>
              <a:t>their</a:t>
            </a:r>
            <a:r>
              <a:rPr sz="1250" b="0" spc="140" dirty="0">
                <a:latin typeface="Tahoma"/>
                <a:cs typeface="Tahoma"/>
              </a:rPr>
              <a:t> </a:t>
            </a:r>
            <a:r>
              <a:rPr sz="1250" b="0" dirty="0">
                <a:latin typeface="Tahoma"/>
                <a:cs typeface="Tahoma"/>
              </a:rPr>
              <a:t>success?</a:t>
            </a:r>
            <a:r>
              <a:rPr sz="1250" b="0" spc="135" dirty="0">
                <a:latin typeface="Tahoma"/>
                <a:cs typeface="Tahoma"/>
              </a:rPr>
              <a:t> </a:t>
            </a:r>
            <a:r>
              <a:rPr sz="1250" b="0" spc="55" dirty="0">
                <a:latin typeface="Tahoma"/>
                <a:cs typeface="Tahoma"/>
              </a:rPr>
              <a:t>How</a:t>
            </a:r>
            <a:r>
              <a:rPr sz="1250" b="0" spc="135" dirty="0">
                <a:latin typeface="Tahoma"/>
                <a:cs typeface="Tahoma"/>
              </a:rPr>
              <a:t> </a:t>
            </a:r>
            <a:r>
              <a:rPr sz="1250" b="0" spc="55" dirty="0">
                <a:latin typeface="Tahoma"/>
                <a:cs typeface="Tahoma"/>
              </a:rPr>
              <a:t>did</a:t>
            </a:r>
            <a:r>
              <a:rPr sz="1250" b="0" spc="135" dirty="0">
                <a:latin typeface="Tahoma"/>
                <a:cs typeface="Tahoma"/>
              </a:rPr>
              <a:t> </a:t>
            </a:r>
            <a:r>
              <a:rPr sz="1250" b="0" dirty="0">
                <a:latin typeface="Tahoma"/>
                <a:cs typeface="Tahoma"/>
              </a:rPr>
              <a:t>they</a:t>
            </a:r>
            <a:r>
              <a:rPr sz="1250" b="0" spc="140" dirty="0">
                <a:latin typeface="Tahoma"/>
                <a:cs typeface="Tahoma"/>
              </a:rPr>
              <a:t> </a:t>
            </a:r>
            <a:r>
              <a:rPr sz="1250" b="0" dirty="0">
                <a:latin typeface="Tahoma"/>
                <a:cs typeface="Tahoma"/>
              </a:rPr>
              <a:t>maintain</a:t>
            </a:r>
            <a:r>
              <a:rPr sz="1250" b="0" spc="135" dirty="0">
                <a:latin typeface="Tahoma"/>
                <a:cs typeface="Tahoma"/>
              </a:rPr>
              <a:t> </a:t>
            </a:r>
            <a:r>
              <a:rPr sz="1250" b="0" dirty="0">
                <a:latin typeface="Tahoma"/>
                <a:cs typeface="Tahoma"/>
              </a:rPr>
              <a:t>quality?</a:t>
            </a:r>
            <a:r>
              <a:rPr sz="1250" b="0" spc="135" dirty="0">
                <a:latin typeface="Tahoma"/>
                <a:cs typeface="Tahoma"/>
              </a:rPr>
              <a:t> </a:t>
            </a:r>
            <a:r>
              <a:rPr sz="1250" b="0" dirty="0">
                <a:latin typeface="Tahoma"/>
                <a:cs typeface="Tahoma"/>
              </a:rPr>
              <a:t>What</a:t>
            </a:r>
            <a:r>
              <a:rPr sz="1250" b="0" spc="140" dirty="0">
                <a:latin typeface="Tahoma"/>
                <a:cs typeface="Tahoma"/>
              </a:rPr>
              <a:t> </a:t>
            </a:r>
            <a:r>
              <a:rPr sz="1250" b="0" dirty="0">
                <a:latin typeface="Tahoma"/>
                <a:cs typeface="Tahoma"/>
              </a:rPr>
              <a:t>lessons</a:t>
            </a:r>
            <a:r>
              <a:rPr sz="1250" b="0" spc="135" dirty="0">
                <a:latin typeface="Tahoma"/>
                <a:cs typeface="Tahoma"/>
              </a:rPr>
              <a:t> </a:t>
            </a:r>
            <a:r>
              <a:rPr sz="1250" b="0" spc="-10" dirty="0">
                <a:latin typeface="Tahoma"/>
                <a:cs typeface="Tahoma"/>
              </a:rPr>
              <a:t>apply </a:t>
            </a:r>
            <a:r>
              <a:rPr sz="1250" b="0" spc="50" dirty="0">
                <a:latin typeface="Tahoma"/>
                <a:cs typeface="Tahoma"/>
              </a:rPr>
              <a:t>to</a:t>
            </a:r>
            <a:r>
              <a:rPr sz="1250" b="0" spc="35" dirty="0">
                <a:latin typeface="Tahoma"/>
                <a:cs typeface="Tahoma"/>
              </a:rPr>
              <a:t> </a:t>
            </a:r>
            <a:r>
              <a:rPr sz="1250" b="0" spc="50" dirty="0">
                <a:latin typeface="Tahoma"/>
                <a:cs typeface="Tahoma"/>
              </a:rPr>
              <a:t>other</a:t>
            </a:r>
            <a:r>
              <a:rPr sz="1250" b="0" spc="40" dirty="0">
                <a:latin typeface="Tahoma"/>
                <a:cs typeface="Tahoma"/>
              </a:rPr>
              <a:t> </a:t>
            </a:r>
            <a:r>
              <a:rPr sz="1250" b="0" spc="10" dirty="0">
                <a:latin typeface="Tahoma"/>
                <a:cs typeface="Tahoma"/>
              </a:rPr>
              <a:t>agricultural</a:t>
            </a:r>
            <a:r>
              <a:rPr sz="1250" b="0" spc="40" dirty="0">
                <a:latin typeface="Tahoma"/>
                <a:cs typeface="Tahoma"/>
              </a:rPr>
              <a:t> </a:t>
            </a:r>
            <a:r>
              <a:rPr sz="1250" b="0" spc="-10" dirty="0">
                <a:latin typeface="Tahoma"/>
                <a:cs typeface="Tahoma"/>
              </a:rPr>
              <a:t>products?</a:t>
            </a:r>
            <a:endParaRPr sz="125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55391" y="3253006"/>
            <a:ext cx="9468485" cy="17780"/>
          </a:xfrm>
          <a:custGeom>
            <a:avLst/>
            <a:gdLst/>
            <a:ahLst/>
            <a:cxnLst/>
            <a:rect l="l" t="t" r="r" b="b"/>
            <a:pathLst>
              <a:path w="9468485" h="17779">
                <a:moveTo>
                  <a:pt x="9468100" y="17631"/>
                </a:moveTo>
                <a:lnTo>
                  <a:pt x="0" y="17631"/>
                </a:lnTo>
                <a:lnTo>
                  <a:pt x="0" y="0"/>
                </a:lnTo>
                <a:lnTo>
                  <a:pt x="9468100" y="0"/>
                </a:lnTo>
                <a:lnTo>
                  <a:pt x="9468100" y="17631"/>
                </a:lnTo>
                <a:close/>
              </a:path>
            </a:pathLst>
          </a:custGeom>
          <a:solidFill>
            <a:srgbClr val="443728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42691" y="3513594"/>
            <a:ext cx="2040255" cy="3111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50" b="1" spc="-95" dirty="0">
                <a:solidFill>
                  <a:srgbClr val="443728"/>
                </a:solidFill>
                <a:latin typeface="Times New Roman"/>
                <a:cs typeface="Times New Roman"/>
              </a:rPr>
              <a:t>Key</a:t>
            </a:r>
            <a:r>
              <a:rPr sz="1850" b="1" spc="-75" dirty="0">
                <a:solidFill>
                  <a:srgbClr val="443728"/>
                </a:solidFill>
                <a:latin typeface="Times New Roman"/>
                <a:cs typeface="Times New Roman"/>
              </a:rPr>
              <a:t> </a:t>
            </a:r>
            <a:r>
              <a:rPr sz="1850" b="1" spc="-25" dirty="0">
                <a:solidFill>
                  <a:srgbClr val="443728"/>
                </a:solidFill>
                <a:latin typeface="Times New Roman"/>
                <a:cs typeface="Times New Roman"/>
              </a:rPr>
              <a:t>Learning</a:t>
            </a:r>
            <a:r>
              <a:rPr sz="1850" b="1" spc="-70" dirty="0">
                <a:solidFill>
                  <a:srgbClr val="443728"/>
                </a:solidFill>
                <a:latin typeface="Times New Roman"/>
                <a:cs typeface="Times New Roman"/>
              </a:rPr>
              <a:t> </a:t>
            </a:r>
            <a:r>
              <a:rPr sz="1850" b="1" spc="-10" dirty="0">
                <a:solidFill>
                  <a:srgbClr val="443728"/>
                </a:solidFill>
                <a:latin typeface="Times New Roman"/>
                <a:cs typeface="Times New Roman"/>
              </a:rPr>
              <a:t>Points</a:t>
            </a:r>
            <a:endParaRPr sz="185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55391" y="4081685"/>
            <a:ext cx="361950" cy="361950"/>
            <a:chOff x="555391" y="4081685"/>
            <a:chExt cx="361950" cy="361950"/>
          </a:xfrm>
        </p:grpSpPr>
        <p:sp>
          <p:nvSpPr>
            <p:cNvPr id="11" name="object 11"/>
            <p:cNvSpPr/>
            <p:nvPr/>
          </p:nvSpPr>
          <p:spPr>
            <a:xfrm>
              <a:off x="559799" y="4086093"/>
              <a:ext cx="353060" cy="353060"/>
            </a:xfrm>
            <a:custGeom>
              <a:avLst/>
              <a:gdLst/>
              <a:ahLst/>
              <a:cxnLst/>
              <a:rect l="l" t="t" r="r" b="b"/>
              <a:pathLst>
                <a:path w="353059" h="353060">
                  <a:moveTo>
                    <a:pt x="304855" y="352629"/>
                  </a:moveTo>
                  <a:lnTo>
                    <a:pt x="47773" y="352629"/>
                  </a:lnTo>
                  <a:lnTo>
                    <a:pt x="44448" y="352301"/>
                  </a:lnTo>
                  <a:lnTo>
                    <a:pt x="10482" y="332696"/>
                  </a:lnTo>
                  <a:lnTo>
                    <a:pt x="0" y="304855"/>
                  </a:lnTo>
                  <a:lnTo>
                    <a:pt x="0" y="301498"/>
                  </a:lnTo>
                  <a:lnTo>
                    <a:pt x="0" y="47773"/>
                  </a:lnTo>
                  <a:lnTo>
                    <a:pt x="17349" y="12601"/>
                  </a:lnTo>
                  <a:lnTo>
                    <a:pt x="47773" y="0"/>
                  </a:lnTo>
                  <a:lnTo>
                    <a:pt x="304855" y="0"/>
                  </a:lnTo>
                  <a:lnTo>
                    <a:pt x="340027" y="17349"/>
                  </a:lnTo>
                  <a:lnTo>
                    <a:pt x="352629" y="47773"/>
                  </a:lnTo>
                  <a:lnTo>
                    <a:pt x="352629" y="304855"/>
                  </a:lnTo>
                  <a:lnTo>
                    <a:pt x="335279" y="340027"/>
                  </a:lnTo>
                  <a:lnTo>
                    <a:pt x="308180" y="352301"/>
                  </a:lnTo>
                  <a:lnTo>
                    <a:pt x="304855" y="352629"/>
                  </a:lnTo>
                  <a:close/>
                </a:path>
              </a:pathLst>
            </a:custGeom>
            <a:solidFill>
              <a:srgbClr val="EBE2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59799" y="4086093"/>
              <a:ext cx="353060" cy="353060"/>
            </a:xfrm>
            <a:custGeom>
              <a:avLst/>
              <a:gdLst/>
              <a:ahLst/>
              <a:cxnLst/>
              <a:rect l="l" t="t" r="r" b="b"/>
              <a:pathLst>
                <a:path w="353059" h="353060">
                  <a:moveTo>
                    <a:pt x="0" y="301498"/>
                  </a:moveTo>
                  <a:lnTo>
                    <a:pt x="0" y="51131"/>
                  </a:lnTo>
                  <a:lnTo>
                    <a:pt x="0" y="47773"/>
                  </a:lnTo>
                  <a:lnTo>
                    <a:pt x="327" y="44448"/>
                  </a:lnTo>
                  <a:lnTo>
                    <a:pt x="982" y="41155"/>
                  </a:lnTo>
                  <a:lnTo>
                    <a:pt x="1637" y="37862"/>
                  </a:lnTo>
                  <a:lnTo>
                    <a:pt x="2607" y="34665"/>
                  </a:lnTo>
                  <a:lnTo>
                    <a:pt x="3892" y="31563"/>
                  </a:lnTo>
                  <a:lnTo>
                    <a:pt x="5176" y="28461"/>
                  </a:lnTo>
                  <a:lnTo>
                    <a:pt x="6751" y="25515"/>
                  </a:lnTo>
                  <a:lnTo>
                    <a:pt x="8617" y="22723"/>
                  </a:lnTo>
                  <a:lnTo>
                    <a:pt x="10482" y="19932"/>
                  </a:lnTo>
                  <a:lnTo>
                    <a:pt x="12601" y="17349"/>
                  </a:lnTo>
                  <a:lnTo>
                    <a:pt x="14975" y="14975"/>
                  </a:lnTo>
                  <a:lnTo>
                    <a:pt x="17349" y="12601"/>
                  </a:lnTo>
                  <a:lnTo>
                    <a:pt x="19932" y="10482"/>
                  </a:lnTo>
                  <a:lnTo>
                    <a:pt x="22724" y="8617"/>
                  </a:lnTo>
                  <a:lnTo>
                    <a:pt x="25515" y="6751"/>
                  </a:lnTo>
                  <a:lnTo>
                    <a:pt x="47773" y="0"/>
                  </a:lnTo>
                  <a:lnTo>
                    <a:pt x="51131" y="0"/>
                  </a:lnTo>
                  <a:lnTo>
                    <a:pt x="301498" y="0"/>
                  </a:lnTo>
                  <a:lnTo>
                    <a:pt x="304855" y="0"/>
                  </a:lnTo>
                  <a:lnTo>
                    <a:pt x="308180" y="327"/>
                  </a:lnTo>
                  <a:lnTo>
                    <a:pt x="311473" y="982"/>
                  </a:lnTo>
                  <a:lnTo>
                    <a:pt x="314766" y="1637"/>
                  </a:lnTo>
                  <a:lnTo>
                    <a:pt x="337653" y="14976"/>
                  </a:lnTo>
                  <a:lnTo>
                    <a:pt x="340027" y="17349"/>
                  </a:lnTo>
                  <a:lnTo>
                    <a:pt x="351646" y="41155"/>
                  </a:lnTo>
                  <a:lnTo>
                    <a:pt x="352301" y="44448"/>
                  </a:lnTo>
                  <a:lnTo>
                    <a:pt x="352629" y="47773"/>
                  </a:lnTo>
                  <a:lnTo>
                    <a:pt x="352629" y="51131"/>
                  </a:lnTo>
                  <a:lnTo>
                    <a:pt x="352629" y="301498"/>
                  </a:lnTo>
                  <a:lnTo>
                    <a:pt x="352629" y="304855"/>
                  </a:lnTo>
                  <a:lnTo>
                    <a:pt x="352301" y="308180"/>
                  </a:lnTo>
                  <a:lnTo>
                    <a:pt x="351646" y="311472"/>
                  </a:lnTo>
                  <a:lnTo>
                    <a:pt x="350991" y="314765"/>
                  </a:lnTo>
                  <a:lnTo>
                    <a:pt x="327113" y="345877"/>
                  </a:lnTo>
                  <a:lnTo>
                    <a:pt x="301498" y="352629"/>
                  </a:lnTo>
                  <a:lnTo>
                    <a:pt x="51131" y="352629"/>
                  </a:lnTo>
                  <a:lnTo>
                    <a:pt x="22724" y="344011"/>
                  </a:lnTo>
                  <a:lnTo>
                    <a:pt x="19932" y="342146"/>
                  </a:lnTo>
                  <a:lnTo>
                    <a:pt x="982" y="311473"/>
                  </a:lnTo>
                  <a:lnTo>
                    <a:pt x="327" y="308180"/>
                  </a:lnTo>
                  <a:lnTo>
                    <a:pt x="0" y="304855"/>
                  </a:lnTo>
                  <a:lnTo>
                    <a:pt x="0" y="301498"/>
                  </a:lnTo>
                  <a:close/>
                </a:path>
              </a:pathLst>
            </a:custGeom>
            <a:ln w="8815">
              <a:solidFill>
                <a:srgbClr val="D0C7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058411" y="4108656"/>
            <a:ext cx="2394585" cy="16135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50" b="1" dirty="0">
                <a:solidFill>
                  <a:srgbClr val="443728"/>
                </a:solidFill>
                <a:latin typeface="Times New Roman"/>
                <a:cs typeface="Times New Roman"/>
              </a:rPr>
              <a:t>Distribution</a:t>
            </a:r>
            <a:r>
              <a:rPr sz="1550" b="1" spc="-10" dirty="0">
                <a:solidFill>
                  <a:srgbClr val="443728"/>
                </a:solidFill>
                <a:latin typeface="Times New Roman"/>
                <a:cs typeface="Times New Roman"/>
              </a:rPr>
              <a:t> </a:t>
            </a:r>
            <a:r>
              <a:rPr sz="1550" b="1" dirty="0">
                <a:solidFill>
                  <a:srgbClr val="443728"/>
                </a:solidFill>
                <a:latin typeface="Times New Roman"/>
                <a:cs typeface="Times New Roman"/>
              </a:rPr>
              <a:t>creates</a:t>
            </a:r>
            <a:r>
              <a:rPr sz="1550" b="1" spc="-5" dirty="0">
                <a:solidFill>
                  <a:srgbClr val="443728"/>
                </a:solidFill>
                <a:latin typeface="Times New Roman"/>
                <a:cs typeface="Times New Roman"/>
              </a:rPr>
              <a:t> </a:t>
            </a:r>
            <a:r>
              <a:rPr sz="1550" b="1" spc="-10" dirty="0">
                <a:solidFill>
                  <a:srgbClr val="443728"/>
                </a:solidFill>
                <a:latin typeface="Times New Roman"/>
                <a:cs typeface="Times New Roman"/>
              </a:rPr>
              <a:t>value</a:t>
            </a:r>
            <a:endParaRPr sz="1550">
              <a:latin typeface="Times New Roman"/>
              <a:cs typeface="Times New Roman"/>
            </a:endParaRPr>
          </a:p>
          <a:p>
            <a:pPr marL="12700" marR="175260">
              <a:lnSpc>
                <a:spcPct val="134200"/>
              </a:lnSpc>
              <a:spcBef>
                <a:spcPts val="635"/>
              </a:spcBef>
            </a:pPr>
            <a:r>
              <a:rPr sz="1250" spc="20" dirty="0">
                <a:solidFill>
                  <a:srgbClr val="443728"/>
                </a:solidFill>
                <a:latin typeface="Tahoma"/>
                <a:cs typeface="Tahoma"/>
              </a:rPr>
              <a:t>Effective</a:t>
            </a:r>
            <a:r>
              <a:rPr sz="1250" spc="90" dirty="0">
                <a:solidFill>
                  <a:srgbClr val="443728"/>
                </a:solidFill>
                <a:latin typeface="Tahoma"/>
                <a:cs typeface="Tahoma"/>
              </a:rPr>
              <a:t> </a:t>
            </a:r>
            <a:r>
              <a:rPr sz="1250" spc="20" dirty="0">
                <a:solidFill>
                  <a:srgbClr val="443728"/>
                </a:solidFill>
                <a:latin typeface="Tahoma"/>
                <a:cs typeface="Tahoma"/>
              </a:rPr>
              <a:t>distribution</a:t>
            </a:r>
            <a:r>
              <a:rPr sz="1250" spc="90" dirty="0">
                <a:solidFill>
                  <a:srgbClr val="443728"/>
                </a:solidFill>
                <a:latin typeface="Tahoma"/>
                <a:cs typeface="Tahoma"/>
              </a:rPr>
              <a:t> </a:t>
            </a:r>
            <a:r>
              <a:rPr sz="1250" spc="-10" dirty="0">
                <a:solidFill>
                  <a:srgbClr val="443728"/>
                </a:solidFill>
                <a:latin typeface="Tahoma"/>
                <a:cs typeface="Tahoma"/>
              </a:rPr>
              <a:t>systems </a:t>
            </a:r>
            <a:r>
              <a:rPr sz="1250" dirty="0">
                <a:solidFill>
                  <a:srgbClr val="443728"/>
                </a:solidFill>
                <a:latin typeface="Tahoma"/>
                <a:cs typeface="Tahoma"/>
              </a:rPr>
              <a:t>bridge</a:t>
            </a:r>
            <a:r>
              <a:rPr sz="1250" spc="85" dirty="0">
                <a:solidFill>
                  <a:srgbClr val="443728"/>
                </a:solidFill>
                <a:latin typeface="Tahoma"/>
                <a:cs typeface="Tahoma"/>
              </a:rPr>
              <a:t> </a:t>
            </a:r>
            <a:r>
              <a:rPr sz="1250" dirty="0">
                <a:solidFill>
                  <a:srgbClr val="443728"/>
                </a:solidFill>
                <a:latin typeface="Tahoma"/>
                <a:cs typeface="Tahoma"/>
              </a:rPr>
              <a:t>the</a:t>
            </a:r>
            <a:r>
              <a:rPr sz="1250" spc="85" dirty="0">
                <a:solidFill>
                  <a:srgbClr val="443728"/>
                </a:solidFill>
                <a:latin typeface="Tahoma"/>
                <a:cs typeface="Tahoma"/>
              </a:rPr>
              <a:t> </a:t>
            </a:r>
            <a:r>
              <a:rPr sz="1250" dirty="0">
                <a:solidFill>
                  <a:srgbClr val="443728"/>
                </a:solidFill>
                <a:latin typeface="Tahoma"/>
                <a:cs typeface="Tahoma"/>
              </a:rPr>
              <a:t>gap</a:t>
            </a:r>
            <a:r>
              <a:rPr sz="1250" spc="85" dirty="0">
                <a:solidFill>
                  <a:srgbClr val="443728"/>
                </a:solidFill>
                <a:latin typeface="Tahoma"/>
                <a:cs typeface="Tahoma"/>
              </a:rPr>
              <a:t> </a:t>
            </a:r>
            <a:r>
              <a:rPr sz="1250" spc="-10" dirty="0">
                <a:solidFill>
                  <a:srgbClr val="443728"/>
                </a:solidFill>
                <a:latin typeface="Tahoma"/>
                <a:cs typeface="Tahoma"/>
              </a:rPr>
              <a:t>between </a:t>
            </a:r>
            <a:r>
              <a:rPr sz="1250" spc="55" dirty="0">
                <a:solidFill>
                  <a:srgbClr val="443728"/>
                </a:solidFill>
                <a:latin typeface="Tahoma"/>
                <a:cs typeface="Tahoma"/>
              </a:rPr>
              <a:t>production</a:t>
            </a:r>
            <a:r>
              <a:rPr sz="1250" spc="-55" dirty="0">
                <a:solidFill>
                  <a:srgbClr val="443728"/>
                </a:solidFill>
                <a:latin typeface="Tahoma"/>
                <a:cs typeface="Tahoma"/>
              </a:rPr>
              <a:t> </a:t>
            </a:r>
            <a:r>
              <a:rPr sz="1250" spc="60" dirty="0">
                <a:solidFill>
                  <a:srgbClr val="443728"/>
                </a:solidFill>
                <a:latin typeface="Tahoma"/>
                <a:cs typeface="Tahoma"/>
              </a:rPr>
              <a:t>and</a:t>
            </a:r>
            <a:r>
              <a:rPr sz="1250" spc="-50" dirty="0">
                <a:solidFill>
                  <a:srgbClr val="443728"/>
                </a:solidFill>
                <a:latin typeface="Tahoma"/>
                <a:cs typeface="Tahoma"/>
              </a:rPr>
              <a:t> </a:t>
            </a:r>
            <a:r>
              <a:rPr sz="1250" spc="-10" dirty="0">
                <a:solidFill>
                  <a:srgbClr val="443728"/>
                </a:solidFill>
                <a:latin typeface="Tahoma"/>
                <a:cs typeface="Tahoma"/>
              </a:rPr>
              <a:t>consumption,</a:t>
            </a:r>
            <a:endParaRPr sz="1250">
              <a:latin typeface="Tahoma"/>
              <a:cs typeface="Tahoma"/>
            </a:endParaRPr>
          </a:p>
          <a:p>
            <a:pPr marL="12700" marR="5080">
              <a:lnSpc>
                <a:spcPct val="129600"/>
              </a:lnSpc>
              <a:spcBef>
                <a:spcPts val="70"/>
              </a:spcBef>
            </a:pPr>
            <a:r>
              <a:rPr sz="1250" spc="10" dirty="0">
                <a:solidFill>
                  <a:srgbClr val="443728"/>
                </a:solidFill>
                <a:latin typeface="Tahoma"/>
                <a:cs typeface="Tahoma"/>
              </a:rPr>
              <a:t>adding</a:t>
            </a:r>
            <a:r>
              <a:rPr sz="1250" spc="110" dirty="0">
                <a:solidFill>
                  <a:srgbClr val="443728"/>
                </a:solidFill>
                <a:latin typeface="Tahoma"/>
                <a:cs typeface="Tahoma"/>
              </a:rPr>
              <a:t> </a:t>
            </a:r>
            <a:r>
              <a:rPr sz="1250" spc="10" dirty="0">
                <a:solidFill>
                  <a:srgbClr val="443728"/>
                </a:solidFill>
                <a:latin typeface="Tahoma"/>
                <a:cs typeface="Tahoma"/>
              </a:rPr>
              <a:t>significant</a:t>
            </a:r>
            <a:r>
              <a:rPr sz="1250" spc="114" dirty="0">
                <a:solidFill>
                  <a:srgbClr val="443728"/>
                </a:solidFill>
                <a:latin typeface="Tahoma"/>
                <a:cs typeface="Tahoma"/>
              </a:rPr>
              <a:t> </a:t>
            </a:r>
            <a:r>
              <a:rPr sz="1250" spc="10" dirty="0">
                <a:solidFill>
                  <a:srgbClr val="443728"/>
                </a:solidFill>
                <a:latin typeface="Tahoma"/>
                <a:cs typeface="Tahoma"/>
              </a:rPr>
              <a:t>value</a:t>
            </a:r>
            <a:r>
              <a:rPr sz="1250" spc="110" dirty="0">
                <a:solidFill>
                  <a:srgbClr val="443728"/>
                </a:solidFill>
                <a:latin typeface="Tahoma"/>
                <a:cs typeface="Tahoma"/>
              </a:rPr>
              <a:t> </a:t>
            </a:r>
            <a:r>
              <a:rPr sz="1250" spc="-10" dirty="0">
                <a:solidFill>
                  <a:srgbClr val="443728"/>
                </a:solidFill>
                <a:latin typeface="Tahoma"/>
                <a:cs typeface="Tahoma"/>
              </a:rPr>
              <a:t>through </a:t>
            </a:r>
            <a:r>
              <a:rPr sz="1250" dirty="0">
                <a:solidFill>
                  <a:srgbClr val="443728"/>
                </a:solidFill>
                <a:latin typeface="Tahoma"/>
                <a:cs typeface="Tahoma"/>
              </a:rPr>
              <a:t>time, place, </a:t>
            </a:r>
            <a:r>
              <a:rPr sz="1250" spc="60" dirty="0">
                <a:solidFill>
                  <a:srgbClr val="443728"/>
                </a:solidFill>
                <a:latin typeface="Tahoma"/>
                <a:cs typeface="Tahoma"/>
              </a:rPr>
              <a:t>and</a:t>
            </a:r>
            <a:r>
              <a:rPr sz="1250" spc="5" dirty="0">
                <a:solidFill>
                  <a:srgbClr val="443728"/>
                </a:solidFill>
                <a:latin typeface="Tahoma"/>
                <a:cs typeface="Tahoma"/>
              </a:rPr>
              <a:t> </a:t>
            </a:r>
            <a:r>
              <a:rPr sz="1250" spc="60" dirty="0">
                <a:solidFill>
                  <a:srgbClr val="443728"/>
                </a:solidFill>
                <a:latin typeface="Tahoma"/>
                <a:cs typeface="Tahoma"/>
              </a:rPr>
              <a:t>form</a:t>
            </a:r>
            <a:r>
              <a:rPr sz="1250" dirty="0">
                <a:solidFill>
                  <a:srgbClr val="443728"/>
                </a:solidFill>
                <a:latin typeface="Tahoma"/>
                <a:cs typeface="Tahoma"/>
              </a:rPr>
              <a:t> </a:t>
            </a:r>
            <a:r>
              <a:rPr sz="1250" spc="-10" dirty="0">
                <a:solidFill>
                  <a:srgbClr val="443728"/>
                </a:solidFill>
                <a:latin typeface="Tahoma"/>
                <a:cs typeface="Tahoma"/>
              </a:rPr>
              <a:t>utilities.</a:t>
            </a:r>
            <a:endParaRPr sz="1250">
              <a:latin typeface="Tahoma"/>
              <a:cs typeface="Tahom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781950" y="4081685"/>
            <a:ext cx="353060" cy="361950"/>
            <a:chOff x="3781950" y="4081685"/>
            <a:chExt cx="353060" cy="361950"/>
          </a:xfrm>
        </p:grpSpPr>
        <p:sp>
          <p:nvSpPr>
            <p:cNvPr id="15" name="object 15"/>
            <p:cNvSpPr/>
            <p:nvPr/>
          </p:nvSpPr>
          <p:spPr>
            <a:xfrm>
              <a:off x="3786358" y="4086093"/>
              <a:ext cx="344170" cy="353060"/>
            </a:xfrm>
            <a:custGeom>
              <a:avLst/>
              <a:gdLst/>
              <a:ahLst/>
              <a:cxnLst/>
              <a:rect l="l" t="t" r="r" b="b"/>
              <a:pathLst>
                <a:path w="344170" h="353060">
                  <a:moveTo>
                    <a:pt x="296039" y="352629"/>
                  </a:moveTo>
                  <a:lnTo>
                    <a:pt x="47773" y="352629"/>
                  </a:lnTo>
                  <a:lnTo>
                    <a:pt x="44448" y="352301"/>
                  </a:lnTo>
                  <a:lnTo>
                    <a:pt x="10482" y="332696"/>
                  </a:lnTo>
                  <a:lnTo>
                    <a:pt x="0" y="304855"/>
                  </a:lnTo>
                  <a:lnTo>
                    <a:pt x="0" y="301498"/>
                  </a:lnTo>
                  <a:lnTo>
                    <a:pt x="0" y="47773"/>
                  </a:lnTo>
                  <a:lnTo>
                    <a:pt x="17350" y="12601"/>
                  </a:lnTo>
                  <a:lnTo>
                    <a:pt x="47773" y="0"/>
                  </a:lnTo>
                  <a:lnTo>
                    <a:pt x="296039" y="0"/>
                  </a:lnTo>
                  <a:lnTo>
                    <a:pt x="331211" y="17349"/>
                  </a:lnTo>
                  <a:lnTo>
                    <a:pt x="343813" y="47773"/>
                  </a:lnTo>
                  <a:lnTo>
                    <a:pt x="343813" y="304855"/>
                  </a:lnTo>
                  <a:lnTo>
                    <a:pt x="326463" y="340027"/>
                  </a:lnTo>
                  <a:lnTo>
                    <a:pt x="299364" y="352301"/>
                  </a:lnTo>
                  <a:lnTo>
                    <a:pt x="296039" y="352629"/>
                  </a:lnTo>
                  <a:close/>
                </a:path>
              </a:pathLst>
            </a:custGeom>
            <a:solidFill>
              <a:srgbClr val="EBE2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786358" y="4086093"/>
              <a:ext cx="344170" cy="353060"/>
            </a:xfrm>
            <a:custGeom>
              <a:avLst/>
              <a:gdLst/>
              <a:ahLst/>
              <a:cxnLst/>
              <a:rect l="l" t="t" r="r" b="b"/>
              <a:pathLst>
                <a:path w="344170" h="353060">
                  <a:moveTo>
                    <a:pt x="0" y="301498"/>
                  </a:moveTo>
                  <a:lnTo>
                    <a:pt x="0" y="51131"/>
                  </a:lnTo>
                  <a:lnTo>
                    <a:pt x="0" y="47773"/>
                  </a:lnTo>
                  <a:lnTo>
                    <a:pt x="327" y="44448"/>
                  </a:lnTo>
                  <a:lnTo>
                    <a:pt x="982" y="41155"/>
                  </a:lnTo>
                  <a:lnTo>
                    <a:pt x="1637" y="37862"/>
                  </a:lnTo>
                  <a:lnTo>
                    <a:pt x="2607" y="34665"/>
                  </a:lnTo>
                  <a:lnTo>
                    <a:pt x="3892" y="31563"/>
                  </a:lnTo>
                  <a:lnTo>
                    <a:pt x="5176" y="28461"/>
                  </a:lnTo>
                  <a:lnTo>
                    <a:pt x="6751" y="25515"/>
                  </a:lnTo>
                  <a:lnTo>
                    <a:pt x="8616" y="22723"/>
                  </a:lnTo>
                  <a:lnTo>
                    <a:pt x="10482" y="19932"/>
                  </a:lnTo>
                  <a:lnTo>
                    <a:pt x="12602" y="17349"/>
                  </a:lnTo>
                  <a:lnTo>
                    <a:pt x="14976" y="14975"/>
                  </a:lnTo>
                  <a:lnTo>
                    <a:pt x="17350" y="12601"/>
                  </a:lnTo>
                  <a:lnTo>
                    <a:pt x="19932" y="10482"/>
                  </a:lnTo>
                  <a:lnTo>
                    <a:pt x="22724" y="8617"/>
                  </a:lnTo>
                  <a:lnTo>
                    <a:pt x="25515" y="6751"/>
                  </a:lnTo>
                  <a:lnTo>
                    <a:pt x="47773" y="0"/>
                  </a:lnTo>
                  <a:lnTo>
                    <a:pt x="51131" y="0"/>
                  </a:lnTo>
                  <a:lnTo>
                    <a:pt x="292682" y="0"/>
                  </a:lnTo>
                  <a:lnTo>
                    <a:pt x="296039" y="0"/>
                  </a:lnTo>
                  <a:lnTo>
                    <a:pt x="299364" y="327"/>
                  </a:lnTo>
                  <a:lnTo>
                    <a:pt x="302656" y="982"/>
                  </a:lnTo>
                  <a:lnTo>
                    <a:pt x="305950" y="1637"/>
                  </a:lnTo>
                  <a:lnTo>
                    <a:pt x="337061" y="25515"/>
                  </a:lnTo>
                  <a:lnTo>
                    <a:pt x="342831" y="41155"/>
                  </a:lnTo>
                  <a:lnTo>
                    <a:pt x="343486" y="44448"/>
                  </a:lnTo>
                  <a:lnTo>
                    <a:pt x="343813" y="47773"/>
                  </a:lnTo>
                  <a:lnTo>
                    <a:pt x="343813" y="51131"/>
                  </a:lnTo>
                  <a:lnTo>
                    <a:pt x="343813" y="301498"/>
                  </a:lnTo>
                  <a:lnTo>
                    <a:pt x="343813" y="304855"/>
                  </a:lnTo>
                  <a:lnTo>
                    <a:pt x="343486" y="308180"/>
                  </a:lnTo>
                  <a:lnTo>
                    <a:pt x="342831" y="311472"/>
                  </a:lnTo>
                  <a:lnTo>
                    <a:pt x="342176" y="314765"/>
                  </a:lnTo>
                  <a:lnTo>
                    <a:pt x="341205" y="317963"/>
                  </a:lnTo>
                  <a:lnTo>
                    <a:pt x="339921" y="321064"/>
                  </a:lnTo>
                  <a:lnTo>
                    <a:pt x="338636" y="324166"/>
                  </a:lnTo>
                  <a:lnTo>
                    <a:pt x="309147" y="350021"/>
                  </a:lnTo>
                  <a:lnTo>
                    <a:pt x="292682" y="352629"/>
                  </a:lnTo>
                  <a:lnTo>
                    <a:pt x="51131" y="352629"/>
                  </a:lnTo>
                  <a:lnTo>
                    <a:pt x="22724" y="344011"/>
                  </a:lnTo>
                  <a:lnTo>
                    <a:pt x="19932" y="342146"/>
                  </a:lnTo>
                  <a:lnTo>
                    <a:pt x="3892" y="321064"/>
                  </a:lnTo>
                  <a:lnTo>
                    <a:pt x="2607" y="317963"/>
                  </a:lnTo>
                  <a:lnTo>
                    <a:pt x="1637" y="314766"/>
                  </a:lnTo>
                  <a:lnTo>
                    <a:pt x="982" y="311473"/>
                  </a:lnTo>
                  <a:lnTo>
                    <a:pt x="327" y="308180"/>
                  </a:lnTo>
                  <a:lnTo>
                    <a:pt x="0" y="304855"/>
                  </a:lnTo>
                  <a:lnTo>
                    <a:pt x="0" y="301498"/>
                  </a:lnTo>
                  <a:close/>
                </a:path>
              </a:pathLst>
            </a:custGeom>
            <a:ln w="8815">
              <a:solidFill>
                <a:srgbClr val="D0C7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280563" y="4108656"/>
            <a:ext cx="2527935" cy="16135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50" b="1" dirty="0">
                <a:solidFill>
                  <a:srgbClr val="443728"/>
                </a:solidFill>
                <a:latin typeface="Times New Roman"/>
                <a:cs typeface="Times New Roman"/>
              </a:rPr>
              <a:t>Multiple</a:t>
            </a:r>
            <a:r>
              <a:rPr sz="1550" b="1" spc="10" dirty="0">
                <a:solidFill>
                  <a:srgbClr val="443728"/>
                </a:solidFill>
                <a:latin typeface="Times New Roman"/>
                <a:cs typeface="Times New Roman"/>
              </a:rPr>
              <a:t> </a:t>
            </a:r>
            <a:r>
              <a:rPr sz="1550" b="1" dirty="0">
                <a:solidFill>
                  <a:srgbClr val="443728"/>
                </a:solidFill>
                <a:latin typeface="Times New Roman"/>
                <a:cs typeface="Times New Roman"/>
              </a:rPr>
              <a:t>channels</a:t>
            </a:r>
            <a:r>
              <a:rPr sz="1550" b="1" spc="15" dirty="0">
                <a:solidFill>
                  <a:srgbClr val="443728"/>
                </a:solidFill>
                <a:latin typeface="Times New Roman"/>
                <a:cs typeface="Times New Roman"/>
              </a:rPr>
              <a:t> </a:t>
            </a:r>
            <a:r>
              <a:rPr sz="1550" b="1" spc="-10" dirty="0">
                <a:solidFill>
                  <a:srgbClr val="443728"/>
                </a:solidFill>
                <a:latin typeface="Times New Roman"/>
                <a:cs typeface="Times New Roman"/>
              </a:rPr>
              <a:t>matter</a:t>
            </a:r>
            <a:endParaRPr sz="1550">
              <a:latin typeface="Times New Roman"/>
              <a:cs typeface="Times New Roman"/>
            </a:endParaRPr>
          </a:p>
          <a:p>
            <a:pPr marL="12700" marR="5080">
              <a:lnSpc>
                <a:spcPct val="134200"/>
              </a:lnSpc>
              <a:spcBef>
                <a:spcPts val="635"/>
              </a:spcBef>
            </a:pPr>
            <a:r>
              <a:rPr sz="1250" spc="10" dirty="0">
                <a:solidFill>
                  <a:srgbClr val="443728"/>
                </a:solidFill>
                <a:latin typeface="Tahoma"/>
                <a:cs typeface="Tahoma"/>
              </a:rPr>
              <a:t>Successful</a:t>
            </a:r>
            <a:r>
              <a:rPr sz="1250" spc="175" dirty="0">
                <a:solidFill>
                  <a:srgbClr val="443728"/>
                </a:solidFill>
                <a:latin typeface="Tahoma"/>
                <a:cs typeface="Tahoma"/>
              </a:rPr>
              <a:t> </a:t>
            </a:r>
            <a:r>
              <a:rPr sz="1250" spc="10" dirty="0">
                <a:solidFill>
                  <a:srgbClr val="443728"/>
                </a:solidFill>
                <a:latin typeface="Tahoma"/>
                <a:cs typeface="Tahoma"/>
              </a:rPr>
              <a:t>agricultural</a:t>
            </a:r>
            <a:r>
              <a:rPr sz="1250" spc="180" dirty="0">
                <a:solidFill>
                  <a:srgbClr val="443728"/>
                </a:solidFill>
                <a:latin typeface="Tahoma"/>
                <a:cs typeface="Tahoma"/>
              </a:rPr>
              <a:t> </a:t>
            </a:r>
            <a:r>
              <a:rPr sz="1250" spc="-10" dirty="0">
                <a:solidFill>
                  <a:srgbClr val="443728"/>
                </a:solidFill>
                <a:latin typeface="Tahoma"/>
                <a:cs typeface="Tahoma"/>
              </a:rPr>
              <a:t>businesses </a:t>
            </a:r>
            <a:r>
              <a:rPr sz="1250" dirty="0">
                <a:solidFill>
                  <a:srgbClr val="443728"/>
                </a:solidFill>
                <a:latin typeface="Tahoma"/>
                <a:cs typeface="Tahoma"/>
              </a:rPr>
              <a:t>utilise</a:t>
            </a:r>
            <a:r>
              <a:rPr sz="1250" spc="315" dirty="0">
                <a:solidFill>
                  <a:srgbClr val="443728"/>
                </a:solidFill>
                <a:latin typeface="Tahoma"/>
                <a:cs typeface="Tahoma"/>
              </a:rPr>
              <a:t> </a:t>
            </a:r>
            <a:r>
              <a:rPr sz="1250" dirty="0">
                <a:solidFill>
                  <a:srgbClr val="443728"/>
                </a:solidFill>
                <a:latin typeface="Tahoma"/>
                <a:cs typeface="Tahoma"/>
              </a:rPr>
              <a:t>multi-channel</a:t>
            </a:r>
            <a:r>
              <a:rPr sz="1250" spc="320" dirty="0">
                <a:solidFill>
                  <a:srgbClr val="443728"/>
                </a:solidFill>
                <a:latin typeface="Tahoma"/>
                <a:cs typeface="Tahoma"/>
              </a:rPr>
              <a:t> </a:t>
            </a:r>
            <a:r>
              <a:rPr sz="1250" spc="-10" dirty="0">
                <a:solidFill>
                  <a:srgbClr val="443728"/>
                </a:solidFill>
                <a:latin typeface="Tahoma"/>
                <a:cs typeface="Tahoma"/>
              </a:rPr>
              <a:t>strategies </a:t>
            </a:r>
            <a:r>
              <a:rPr sz="1250" spc="50" dirty="0">
                <a:solidFill>
                  <a:srgbClr val="443728"/>
                </a:solidFill>
                <a:latin typeface="Tahoma"/>
                <a:cs typeface="Tahoma"/>
              </a:rPr>
              <a:t>combining</a:t>
            </a:r>
            <a:r>
              <a:rPr sz="1250" spc="65" dirty="0">
                <a:solidFill>
                  <a:srgbClr val="443728"/>
                </a:solidFill>
                <a:latin typeface="Tahoma"/>
                <a:cs typeface="Tahoma"/>
              </a:rPr>
              <a:t> </a:t>
            </a:r>
            <a:r>
              <a:rPr sz="1250" spc="20" dirty="0">
                <a:solidFill>
                  <a:srgbClr val="443728"/>
                </a:solidFill>
                <a:latin typeface="Tahoma"/>
                <a:cs typeface="Tahoma"/>
              </a:rPr>
              <a:t>traditional</a:t>
            </a:r>
            <a:r>
              <a:rPr sz="1250" spc="70" dirty="0">
                <a:solidFill>
                  <a:srgbClr val="443728"/>
                </a:solidFill>
                <a:latin typeface="Tahoma"/>
                <a:cs typeface="Tahoma"/>
              </a:rPr>
              <a:t> </a:t>
            </a:r>
            <a:r>
              <a:rPr sz="1250" spc="35" dirty="0">
                <a:solidFill>
                  <a:srgbClr val="443728"/>
                </a:solidFill>
                <a:latin typeface="Tahoma"/>
                <a:cs typeface="Tahoma"/>
              </a:rPr>
              <a:t>and </a:t>
            </a:r>
            <a:r>
              <a:rPr sz="1250" spc="70" dirty="0">
                <a:solidFill>
                  <a:srgbClr val="443728"/>
                </a:solidFill>
                <a:latin typeface="Tahoma"/>
                <a:cs typeface="Tahoma"/>
              </a:rPr>
              <a:t>modern </a:t>
            </a:r>
            <a:r>
              <a:rPr sz="1250" spc="10" dirty="0">
                <a:solidFill>
                  <a:srgbClr val="443728"/>
                </a:solidFill>
                <a:latin typeface="Tahoma"/>
                <a:cs typeface="Tahoma"/>
              </a:rPr>
              <a:t>retail</a:t>
            </a:r>
            <a:r>
              <a:rPr sz="1250" spc="75" dirty="0">
                <a:solidFill>
                  <a:srgbClr val="443728"/>
                </a:solidFill>
                <a:latin typeface="Tahoma"/>
                <a:cs typeface="Tahoma"/>
              </a:rPr>
              <a:t> </a:t>
            </a:r>
            <a:r>
              <a:rPr sz="1250" spc="10" dirty="0">
                <a:solidFill>
                  <a:srgbClr val="443728"/>
                </a:solidFill>
                <a:latin typeface="Tahoma"/>
                <a:cs typeface="Tahoma"/>
              </a:rPr>
              <a:t>formats</a:t>
            </a:r>
            <a:r>
              <a:rPr sz="1250" spc="70" dirty="0">
                <a:solidFill>
                  <a:srgbClr val="443728"/>
                </a:solidFill>
                <a:latin typeface="Tahoma"/>
                <a:cs typeface="Tahoma"/>
              </a:rPr>
              <a:t> </a:t>
            </a:r>
            <a:r>
              <a:rPr sz="1250" spc="25" dirty="0">
                <a:solidFill>
                  <a:srgbClr val="443728"/>
                </a:solidFill>
                <a:latin typeface="Tahoma"/>
                <a:cs typeface="Tahoma"/>
              </a:rPr>
              <a:t>to</a:t>
            </a:r>
            <a:endParaRPr sz="12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1250" spc="50" dirty="0">
                <a:solidFill>
                  <a:srgbClr val="443728"/>
                </a:solidFill>
                <a:latin typeface="Tahoma"/>
                <a:cs typeface="Tahoma"/>
              </a:rPr>
              <a:t>maximise</a:t>
            </a:r>
            <a:r>
              <a:rPr sz="1250" spc="-60" dirty="0">
                <a:solidFill>
                  <a:srgbClr val="443728"/>
                </a:solidFill>
                <a:latin typeface="Tahoma"/>
                <a:cs typeface="Tahoma"/>
              </a:rPr>
              <a:t> </a:t>
            </a:r>
            <a:r>
              <a:rPr sz="1250" spc="50" dirty="0">
                <a:solidFill>
                  <a:srgbClr val="443728"/>
                </a:solidFill>
                <a:latin typeface="Tahoma"/>
                <a:cs typeface="Tahoma"/>
              </a:rPr>
              <a:t>market</a:t>
            </a:r>
            <a:r>
              <a:rPr sz="1250" spc="-60" dirty="0">
                <a:solidFill>
                  <a:srgbClr val="443728"/>
                </a:solidFill>
                <a:latin typeface="Tahoma"/>
                <a:cs typeface="Tahoma"/>
              </a:rPr>
              <a:t> </a:t>
            </a:r>
            <a:r>
              <a:rPr sz="1250" spc="-10" dirty="0">
                <a:solidFill>
                  <a:srgbClr val="443728"/>
                </a:solidFill>
                <a:latin typeface="Tahoma"/>
                <a:cs typeface="Tahoma"/>
              </a:rPr>
              <a:t>coverage.</a:t>
            </a:r>
            <a:endParaRPr sz="1250">
              <a:latin typeface="Tahoma"/>
              <a:cs typeface="Tahom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999694" y="4081685"/>
            <a:ext cx="361950" cy="361950"/>
            <a:chOff x="6999694" y="4081685"/>
            <a:chExt cx="361950" cy="361950"/>
          </a:xfrm>
        </p:grpSpPr>
        <p:sp>
          <p:nvSpPr>
            <p:cNvPr id="19" name="object 19"/>
            <p:cNvSpPr/>
            <p:nvPr/>
          </p:nvSpPr>
          <p:spPr>
            <a:xfrm>
              <a:off x="7004102" y="4086093"/>
              <a:ext cx="353060" cy="353060"/>
            </a:xfrm>
            <a:custGeom>
              <a:avLst/>
              <a:gdLst/>
              <a:ahLst/>
              <a:cxnLst/>
              <a:rect l="l" t="t" r="r" b="b"/>
              <a:pathLst>
                <a:path w="353059" h="353060">
                  <a:moveTo>
                    <a:pt x="304855" y="352629"/>
                  </a:moveTo>
                  <a:lnTo>
                    <a:pt x="47773" y="352629"/>
                  </a:lnTo>
                  <a:lnTo>
                    <a:pt x="44448" y="352301"/>
                  </a:lnTo>
                  <a:lnTo>
                    <a:pt x="10481" y="332696"/>
                  </a:lnTo>
                  <a:lnTo>
                    <a:pt x="0" y="304855"/>
                  </a:lnTo>
                  <a:lnTo>
                    <a:pt x="0" y="301498"/>
                  </a:lnTo>
                  <a:lnTo>
                    <a:pt x="0" y="47773"/>
                  </a:lnTo>
                  <a:lnTo>
                    <a:pt x="17349" y="12601"/>
                  </a:lnTo>
                  <a:lnTo>
                    <a:pt x="47773" y="0"/>
                  </a:lnTo>
                  <a:lnTo>
                    <a:pt x="304855" y="0"/>
                  </a:lnTo>
                  <a:lnTo>
                    <a:pt x="340026" y="17349"/>
                  </a:lnTo>
                  <a:lnTo>
                    <a:pt x="352628" y="47773"/>
                  </a:lnTo>
                  <a:lnTo>
                    <a:pt x="352628" y="304855"/>
                  </a:lnTo>
                  <a:lnTo>
                    <a:pt x="335279" y="340027"/>
                  </a:lnTo>
                  <a:lnTo>
                    <a:pt x="308180" y="352301"/>
                  </a:lnTo>
                  <a:lnTo>
                    <a:pt x="304855" y="352629"/>
                  </a:lnTo>
                  <a:close/>
                </a:path>
              </a:pathLst>
            </a:custGeom>
            <a:solidFill>
              <a:srgbClr val="EBE2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004102" y="4086093"/>
              <a:ext cx="353060" cy="353060"/>
            </a:xfrm>
            <a:custGeom>
              <a:avLst/>
              <a:gdLst/>
              <a:ahLst/>
              <a:cxnLst/>
              <a:rect l="l" t="t" r="r" b="b"/>
              <a:pathLst>
                <a:path w="353059" h="353060">
                  <a:moveTo>
                    <a:pt x="0" y="301498"/>
                  </a:moveTo>
                  <a:lnTo>
                    <a:pt x="0" y="51131"/>
                  </a:lnTo>
                  <a:lnTo>
                    <a:pt x="0" y="47773"/>
                  </a:lnTo>
                  <a:lnTo>
                    <a:pt x="327" y="44448"/>
                  </a:lnTo>
                  <a:lnTo>
                    <a:pt x="981" y="41155"/>
                  </a:lnTo>
                  <a:lnTo>
                    <a:pt x="1636" y="37862"/>
                  </a:lnTo>
                  <a:lnTo>
                    <a:pt x="2606" y="34665"/>
                  </a:lnTo>
                  <a:lnTo>
                    <a:pt x="3891" y="31563"/>
                  </a:lnTo>
                  <a:lnTo>
                    <a:pt x="5176" y="28461"/>
                  </a:lnTo>
                  <a:lnTo>
                    <a:pt x="6751" y="25515"/>
                  </a:lnTo>
                  <a:lnTo>
                    <a:pt x="8616" y="22723"/>
                  </a:lnTo>
                  <a:lnTo>
                    <a:pt x="10481" y="19932"/>
                  </a:lnTo>
                  <a:lnTo>
                    <a:pt x="12601" y="17349"/>
                  </a:lnTo>
                  <a:lnTo>
                    <a:pt x="14975" y="14975"/>
                  </a:lnTo>
                  <a:lnTo>
                    <a:pt x="17349" y="12601"/>
                  </a:lnTo>
                  <a:lnTo>
                    <a:pt x="19931" y="10482"/>
                  </a:lnTo>
                  <a:lnTo>
                    <a:pt x="47773" y="0"/>
                  </a:lnTo>
                  <a:lnTo>
                    <a:pt x="51131" y="0"/>
                  </a:lnTo>
                  <a:lnTo>
                    <a:pt x="301498" y="0"/>
                  </a:lnTo>
                  <a:lnTo>
                    <a:pt x="304855" y="0"/>
                  </a:lnTo>
                  <a:lnTo>
                    <a:pt x="308180" y="327"/>
                  </a:lnTo>
                  <a:lnTo>
                    <a:pt x="311472" y="982"/>
                  </a:lnTo>
                  <a:lnTo>
                    <a:pt x="314766" y="1637"/>
                  </a:lnTo>
                  <a:lnTo>
                    <a:pt x="329904" y="8617"/>
                  </a:lnTo>
                  <a:lnTo>
                    <a:pt x="332696" y="10482"/>
                  </a:lnTo>
                  <a:lnTo>
                    <a:pt x="344011" y="22723"/>
                  </a:lnTo>
                  <a:lnTo>
                    <a:pt x="345876" y="25515"/>
                  </a:lnTo>
                  <a:lnTo>
                    <a:pt x="351645" y="41155"/>
                  </a:lnTo>
                  <a:lnTo>
                    <a:pt x="352301" y="44448"/>
                  </a:lnTo>
                  <a:lnTo>
                    <a:pt x="352628" y="47773"/>
                  </a:lnTo>
                  <a:lnTo>
                    <a:pt x="352629" y="51131"/>
                  </a:lnTo>
                  <a:lnTo>
                    <a:pt x="352629" y="301498"/>
                  </a:lnTo>
                  <a:lnTo>
                    <a:pt x="352628" y="304855"/>
                  </a:lnTo>
                  <a:lnTo>
                    <a:pt x="352301" y="308180"/>
                  </a:lnTo>
                  <a:lnTo>
                    <a:pt x="351645" y="311472"/>
                  </a:lnTo>
                  <a:lnTo>
                    <a:pt x="350991" y="314765"/>
                  </a:lnTo>
                  <a:lnTo>
                    <a:pt x="329904" y="344011"/>
                  </a:lnTo>
                  <a:lnTo>
                    <a:pt x="327112" y="345877"/>
                  </a:lnTo>
                  <a:lnTo>
                    <a:pt x="301498" y="352629"/>
                  </a:lnTo>
                  <a:lnTo>
                    <a:pt x="51131" y="352629"/>
                  </a:lnTo>
                  <a:lnTo>
                    <a:pt x="47773" y="352629"/>
                  </a:lnTo>
                  <a:lnTo>
                    <a:pt x="44448" y="352301"/>
                  </a:lnTo>
                  <a:lnTo>
                    <a:pt x="41155" y="351646"/>
                  </a:lnTo>
                  <a:lnTo>
                    <a:pt x="37862" y="350991"/>
                  </a:lnTo>
                  <a:lnTo>
                    <a:pt x="34665" y="350021"/>
                  </a:lnTo>
                  <a:lnTo>
                    <a:pt x="31563" y="348737"/>
                  </a:lnTo>
                  <a:lnTo>
                    <a:pt x="28461" y="347452"/>
                  </a:lnTo>
                  <a:lnTo>
                    <a:pt x="25514" y="345877"/>
                  </a:lnTo>
                  <a:lnTo>
                    <a:pt x="22723" y="344011"/>
                  </a:lnTo>
                  <a:lnTo>
                    <a:pt x="19931" y="342146"/>
                  </a:lnTo>
                  <a:lnTo>
                    <a:pt x="17349" y="340027"/>
                  </a:lnTo>
                  <a:lnTo>
                    <a:pt x="14975" y="337653"/>
                  </a:lnTo>
                  <a:lnTo>
                    <a:pt x="12601" y="335279"/>
                  </a:lnTo>
                  <a:lnTo>
                    <a:pt x="3891" y="321064"/>
                  </a:lnTo>
                  <a:lnTo>
                    <a:pt x="2606" y="317963"/>
                  </a:lnTo>
                  <a:lnTo>
                    <a:pt x="1636" y="314766"/>
                  </a:lnTo>
                  <a:lnTo>
                    <a:pt x="981" y="311473"/>
                  </a:lnTo>
                  <a:lnTo>
                    <a:pt x="327" y="308180"/>
                  </a:lnTo>
                  <a:lnTo>
                    <a:pt x="0" y="304855"/>
                  </a:lnTo>
                  <a:lnTo>
                    <a:pt x="0" y="301498"/>
                  </a:lnTo>
                  <a:close/>
                </a:path>
              </a:pathLst>
            </a:custGeom>
            <a:ln w="8815">
              <a:solidFill>
                <a:srgbClr val="D0C7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7502714" y="4108656"/>
            <a:ext cx="2482850" cy="18688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50" b="1" dirty="0">
                <a:solidFill>
                  <a:srgbClr val="443728"/>
                </a:solidFill>
                <a:latin typeface="Times New Roman"/>
                <a:cs typeface="Times New Roman"/>
              </a:rPr>
              <a:t>Technology</a:t>
            </a:r>
            <a:r>
              <a:rPr sz="1550" b="1" spc="-55" dirty="0">
                <a:solidFill>
                  <a:srgbClr val="443728"/>
                </a:solidFill>
                <a:latin typeface="Times New Roman"/>
                <a:cs typeface="Times New Roman"/>
              </a:rPr>
              <a:t> </a:t>
            </a:r>
            <a:r>
              <a:rPr sz="1550" b="1" dirty="0">
                <a:solidFill>
                  <a:srgbClr val="443728"/>
                </a:solidFill>
                <a:latin typeface="Times New Roman"/>
                <a:cs typeface="Times New Roman"/>
              </a:rPr>
              <a:t>is</a:t>
            </a:r>
            <a:r>
              <a:rPr sz="1550" b="1" spc="-55" dirty="0">
                <a:solidFill>
                  <a:srgbClr val="443728"/>
                </a:solidFill>
                <a:latin typeface="Times New Roman"/>
                <a:cs typeface="Times New Roman"/>
              </a:rPr>
              <a:t> </a:t>
            </a:r>
            <a:r>
              <a:rPr sz="1550" b="1" spc="-10" dirty="0">
                <a:solidFill>
                  <a:srgbClr val="443728"/>
                </a:solidFill>
                <a:latin typeface="Times New Roman"/>
                <a:cs typeface="Times New Roman"/>
              </a:rPr>
              <a:t>transformative</a:t>
            </a:r>
            <a:endParaRPr sz="1550">
              <a:latin typeface="Times New Roman"/>
              <a:cs typeface="Times New Roman"/>
            </a:endParaRPr>
          </a:p>
          <a:p>
            <a:pPr marL="12700" marR="126364">
              <a:lnSpc>
                <a:spcPct val="133300"/>
              </a:lnSpc>
              <a:spcBef>
                <a:spcPts val="650"/>
              </a:spcBef>
            </a:pPr>
            <a:r>
              <a:rPr sz="1250" dirty="0">
                <a:solidFill>
                  <a:srgbClr val="443728"/>
                </a:solidFill>
                <a:latin typeface="Tahoma"/>
                <a:cs typeface="Tahoma"/>
              </a:rPr>
              <a:t>Digital</a:t>
            </a:r>
            <a:r>
              <a:rPr sz="1250" spc="70" dirty="0">
                <a:solidFill>
                  <a:srgbClr val="443728"/>
                </a:solidFill>
                <a:latin typeface="Tahoma"/>
                <a:cs typeface="Tahoma"/>
              </a:rPr>
              <a:t> </a:t>
            </a:r>
            <a:r>
              <a:rPr sz="1250" dirty="0">
                <a:solidFill>
                  <a:srgbClr val="443728"/>
                </a:solidFill>
                <a:latin typeface="Tahoma"/>
                <a:cs typeface="Tahoma"/>
              </a:rPr>
              <a:t>tools,</a:t>
            </a:r>
            <a:r>
              <a:rPr sz="1250" spc="75" dirty="0">
                <a:solidFill>
                  <a:srgbClr val="443728"/>
                </a:solidFill>
                <a:latin typeface="Tahoma"/>
                <a:cs typeface="Tahoma"/>
              </a:rPr>
              <a:t> </a:t>
            </a:r>
            <a:r>
              <a:rPr sz="1250" spc="50" dirty="0">
                <a:solidFill>
                  <a:srgbClr val="443728"/>
                </a:solidFill>
                <a:latin typeface="Tahoma"/>
                <a:cs typeface="Tahoma"/>
              </a:rPr>
              <a:t>cold</a:t>
            </a:r>
            <a:r>
              <a:rPr sz="1250" spc="75" dirty="0">
                <a:solidFill>
                  <a:srgbClr val="443728"/>
                </a:solidFill>
                <a:latin typeface="Tahoma"/>
                <a:cs typeface="Tahoma"/>
              </a:rPr>
              <a:t> </a:t>
            </a:r>
            <a:r>
              <a:rPr sz="1250" dirty="0">
                <a:solidFill>
                  <a:srgbClr val="443728"/>
                </a:solidFill>
                <a:latin typeface="Tahoma"/>
                <a:cs typeface="Tahoma"/>
              </a:rPr>
              <a:t>chains,</a:t>
            </a:r>
            <a:r>
              <a:rPr sz="1250" spc="75" dirty="0">
                <a:solidFill>
                  <a:srgbClr val="443728"/>
                </a:solidFill>
                <a:latin typeface="Tahoma"/>
                <a:cs typeface="Tahoma"/>
              </a:rPr>
              <a:t> </a:t>
            </a:r>
            <a:r>
              <a:rPr sz="1250" spc="35" dirty="0">
                <a:solidFill>
                  <a:srgbClr val="443728"/>
                </a:solidFill>
                <a:latin typeface="Tahoma"/>
                <a:cs typeface="Tahoma"/>
              </a:rPr>
              <a:t>and </a:t>
            </a:r>
            <a:r>
              <a:rPr sz="1250" dirty="0">
                <a:solidFill>
                  <a:srgbClr val="443728"/>
                </a:solidFill>
                <a:latin typeface="Tahoma"/>
                <a:cs typeface="Tahoma"/>
              </a:rPr>
              <a:t>logistics</a:t>
            </a:r>
            <a:r>
              <a:rPr sz="1250" spc="60" dirty="0">
                <a:solidFill>
                  <a:srgbClr val="443728"/>
                </a:solidFill>
                <a:latin typeface="Tahoma"/>
                <a:cs typeface="Tahoma"/>
              </a:rPr>
              <a:t> </a:t>
            </a:r>
            <a:r>
              <a:rPr sz="1250" spc="50" dirty="0">
                <a:solidFill>
                  <a:srgbClr val="443728"/>
                </a:solidFill>
                <a:latin typeface="Tahoma"/>
                <a:cs typeface="Tahoma"/>
              </a:rPr>
              <a:t>management</a:t>
            </a:r>
            <a:r>
              <a:rPr sz="1250" spc="65" dirty="0">
                <a:solidFill>
                  <a:srgbClr val="443728"/>
                </a:solidFill>
                <a:latin typeface="Tahoma"/>
                <a:cs typeface="Tahoma"/>
              </a:rPr>
              <a:t> </a:t>
            </a:r>
            <a:r>
              <a:rPr sz="1250" spc="-10" dirty="0">
                <a:solidFill>
                  <a:srgbClr val="443728"/>
                </a:solidFill>
                <a:latin typeface="Tahoma"/>
                <a:cs typeface="Tahoma"/>
              </a:rPr>
              <a:t>systems </a:t>
            </a:r>
            <a:r>
              <a:rPr sz="1250" spc="20" dirty="0">
                <a:solidFill>
                  <a:srgbClr val="443728"/>
                </a:solidFill>
                <a:latin typeface="Tahoma"/>
                <a:cs typeface="Tahoma"/>
              </a:rPr>
              <a:t>dramatically</a:t>
            </a:r>
            <a:r>
              <a:rPr sz="1250" spc="40" dirty="0">
                <a:solidFill>
                  <a:srgbClr val="443728"/>
                </a:solidFill>
                <a:latin typeface="Tahoma"/>
                <a:cs typeface="Tahoma"/>
              </a:rPr>
              <a:t> </a:t>
            </a:r>
            <a:r>
              <a:rPr sz="1250" spc="50" dirty="0">
                <a:solidFill>
                  <a:srgbClr val="443728"/>
                </a:solidFill>
                <a:latin typeface="Tahoma"/>
                <a:cs typeface="Tahoma"/>
              </a:rPr>
              <a:t>improve</a:t>
            </a:r>
            <a:r>
              <a:rPr sz="1250" spc="45" dirty="0">
                <a:solidFill>
                  <a:srgbClr val="443728"/>
                </a:solidFill>
                <a:latin typeface="Tahoma"/>
                <a:cs typeface="Tahoma"/>
              </a:rPr>
              <a:t> </a:t>
            </a:r>
            <a:r>
              <a:rPr sz="1250" spc="-10" dirty="0">
                <a:solidFill>
                  <a:srgbClr val="443728"/>
                </a:solidFill>
                <a:latin typeface="Tahoma"/>
                <a:cs typeface="Tahoma"/>
              </a:rPr>
              <a:t>efficiency, </a:t>
            </a:r>
            <a:r>
              <a:rPr sz="1250" dirty="0">
                <a:solidFill>
                  <a:srgbClr val="443728"/>
                </a:solidFill>
                <a:latin typeface="Tahoma"/>
                <a:cs typeface="Tahoma"/>
              </a:rPr>
              <a:t>reduce</a:t>
            </a:r>
            <a:r>
              <a:rPr sz="1250" spc="90" dirty="0">
                <a:solidFill>
                  <a:srgbClr val="443728"/>
                </a:solidFill>
                <a:latin typeface="Tahoma"/>
                <a:cs typeface="Tahoma"/>
              </a:rPr>
              <a:t> </a:t>
            </a:r>
            <a:r>
              <a:rPr sz="1250" dirty="0">
                <a:solidFill>
                  <a:srgbClr val="443728"/>
                </a:solidFill>
                <a:latin typeface="Tahoma"/>
                <a:cs typeface="Tahoma"/>
              </a:rPr>
              <a:t>losses,</a:t>
            </a:r>
            <a:r>
              <a:rPr sz="1250" spc="90" dirty="0">
                <a:solidFill>
                  <a:srgbClr val="443728"/>
                </a:solidFill>
                <a:latin typeface="Tahoma"/>
                <a:cs typeface="Tahoma"/>
              </a:rPr>
              <a:t> </a:t>
            </a:r>
            <a:r>
              <a:rPr sz="1250" spc="60" dirty="0">
                <a:solidFill>
                  <a:srgbClr val="443728"/>
                </a:solidFill>
                <a:latin typeface="Tahoma"/>
                <a:cs typeface="Tahoma"/>
              </a:rPr>
              <a:t>and</a:t>
            </a:r>
            <a:r>
              <a:rPr sz="1250" spc="95" dirty="0">
                <a:solidFill>
                  <a:srgbClr val="443728"/>
                </a:solidFill>
                <a:latin typeface="Tahoma"/>
                <a:cs typeface="Tahoma"/>
              </a:rPr>
              <a:t> </a:t>
            </a:r>
            <a:r>
              <a:rPr sz="1250" spc="-10" dirty="0">
                <a:solidFill>
                  <a:srgbClr val="443728"/>
                </a:solidFill>
                <a:latin typeface="Tahoma"/>
                <a:cs typeface="Tahoma"/>
              </a:rPr>
              <a:t>enhance </a:t>
            </a:r>
            <a:r>
              <a:rPr sz="1250" spc="20" dirty="0">
                <a:solidFill>
                  <a:srgbClr val="443728"/>
                </a:solidFill>
                <a:latin typeface="Tahoma"/>
                <a:cs typeface="Tahoma"/>
              </a:rPr>
              <a:t>profitability</a:t>
            </a:r>
            <a:r>
              <a:rPr sz="1250" spc="70" dirty="0">
                <a:solidFill>
                  <a:srgbClr val="443728"/>
                </a:solidFill>
                <a:latin typeface="Tahoma"/>
                <a:cs typeface="Tahoma"/>
              </a:rPr>
              <a:t> </a:t>
            </a:r>
            <a:r>
              <a:rPr sz="1250" spc="20" dirty="0">
                <a:solidFill>
                  <a:srgbClr val="443728"/>
                </a:solidFill>
                <a:latin typeface="Tahoma"/>
                <a:cs typeface="Tahoma"/>
              </a:rPr>
              <a:t>in</a:t>
            </a:r>
            <a:r>
              <a:rPr sz="1250" spc="70" dirty="0">
                <a:solidFill>
                  <a:srgbClr val="443728"/>
                </a:solidFill>
                <a:latin typeface="Tahoma"/>
                <a:cs typeface="Tahoma"/>
              </a:rPr>
              <a:t> </a:t>
            </a:r>
            <a:r>
              <a:rPr sz="1250" spc="-10" dirty="0">
                <a:solidFill>
                  <a:srgbClr val="443728"/>
                </a:solidFill>
                <a:latin typeface="Tahoma"/>
                <a:cs typeface="Tahoma"/>
              </a:rPr>
              <a:t>agricultural distribution.</a:t>
            </a:r>
            <a:endParaRPr sz="1250">
              <a:latin typeface="Tahoma"/>
              <a:cs typeface="Tahoma"/>
            </a:endParaRPr>
          </a:p>
        </p:txBody>
      </p:sp>
      <p:pic>
        <p:nvPicPr>
          <p:cNvPr id="23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58400" y="174625"/>
            <a:ext cx="1143000" cy="685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714</Words>
  <Application>Microsoft Office PowerPoint</Application>
  <PresentationFormat>Custom</PresentationFormat>
  <Paragraphs>104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Significance of Distribution Systems</vt:lpstr>
      <vt:lpstr>Topics h Interactive Activities</vt:lpstr>
      <vt:lpstr>Understanding Distribution Systems</vt:lpstr>
      <vt:lpstr>ǫuick Poll Activity</vt:lpstr>
      <vt:lpstr>Role of Distribution in Agricultural Business</vt:lpstr>
      <vt:lpstr>Think-Pair-Share h Word Cloud</vt:lpstr>
      <vt:lpstr>Functional Retail Management</vt:lpstr>
      <vt:lpstr>Design Thinking Challenge</vt:lpstr>
      <vt:lpstr>Case Study h Key Learnings</vt:lpstr>
      <vt:lpstr>Assignments h Reflection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Significance of Distribution Systems</dc:title>
  <cp:lastModifiedBy>ARATHY SURESH </cp:lastModifiedBy>
  <cp:revision>2</cp:revision>
  <dcterms:created xsi:type="dcterms:W3CDTF">2026-05-13T05:45:14Z</dcterms:created>
  <dcterms:modified xsi:type="dcterms:W3CDTF">2026-05-13T05:51:47Z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2026-05-11T00:00:00Z</vt:filetime>
  </property>
  <property fmtid="{D5CDD505-2E9C-101B-9397-08002B2CF9AE}" pid="3" name="Creator">
    <vt:lpwstr>pdf-lib (https://github.com/Hopding/pdf-lib)</vt:lpwstr>
  </property>
  <property fmtid="{D5CDD505-2E9C-101B-9397-08002B2CF9AE}" pid="4" name="LastSaved">
    <vt:filetime>2026-05-13T00:00:00Z</vt:filetime>
  </property>
  <property fmtid="{D5CDD505-2E9C-101B-9397-08002B2CF9AE}" pid="5" name="Producer">
    <vt:lpwstr>pdf-lib (https://github.com/Hopding/pdf-lib)</vt:lpwstr>
  </property>
</Properties>
</file>