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7"/>
      <p:bold r:id="rId18"/>
      <p:italic r:id="rId19"/>
      <p:boldItalic r:id="rId20"/>
    </p:embeddedFont>
    <p:embeddedFont>
      <p:font typeface="Comic Neue" panose="020B0604020202020204" charset="0"/>
      <p:regular r:id="rId21"/>
      <p:bold r:id="rId22"/>
      <p:italic r:id="rId23"/>
      <p:boldItalic r:id="rId24"/>
    </p:embeddedFont>
    <p:embeddedFont>
      <p:font typeface="Livvic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747775"/>
          </p15:clr>
        </p15:guide>
        <p15:guide id="2" pos="2880" userDrawn="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7" d="100"/>
          <a:sy n="77" d="100"/>
        </p:scale>
        <p:origin x="108" y="6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6a0d4991e96ab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6a0d4991e96ab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6a0d4993bc4fa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6a0d4993bc4fa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6a0d4993e37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6a0d4993e37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6a0d4994c373e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6a0d4994c373e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6a0d49923c1e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6a0d49923c1e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6a0d499263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6a0d499263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6a0d499289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6a0d499289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6a0d4992ce6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6a0d4992ce6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6a0d49932579c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6a0d49932579c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6a0d499325a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6a0d499325a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6a0d499325fe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6a0d499325fe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6a0d499396bb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6a0d499396bb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4;p1">
            <a:extLst>
              <a:ext uri="{FF2B5EF4-FFF2-40B4-BE49-F238E27FC236}">
                <a16:creationId xmlns:a16="http://schemas.microsoft.com/office/drawing/2014/main" id="{327CD3DC-8FD7-415F-9FDE-CDBACC9F2C5E}"/>
              </a:ext>
            </a:extLst>
          </p:cNvPr>
          <p:cNvSpPr/>
          <p:nvPr/>
        </p:nvSpPr>
        <p:spPr>
          <a:xfrm>
            <a:off x="7618866" y="4573116"/>
            <a:ext cx="1408176" cy="46863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" name="Google Shape;55;p1">
            <a:extLst>
              <a:ext uri="{FF2B5EF4-FFF2-40B4-BE49-F238E27FC236}">
                <a16:creationId xmlns:a16="http://schemas.microsoft.com/office/drawing/2014/main" id="{F4F0E3DC-B2F9-4870-8C62-8B38A085C83F}"/>
              </a:ext>
            </a:extLst>
          </p:cNvPr>
          <p:cNvSpPr/>
          <p:nvPr/>
        </p:nvSpPr>
        <p:spPr>
          <a:xfrm>
            <a:off x="7793665" y="4587205"/>
            <a:ext cx="1350335" cy="4452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" name="Google Shape;56;p1">
            <a:extLst>
              <a:ext uri="{FF2B5EF4-FFF2-40B4-BE49-F238E27FC236}">
                <a16:creationId xmlns:a16="http://schemas.microsoft.com/office/drawing/2014/main" id="{4823E3E2-D423-47F6-9A1E-F550DBC4FB0F}"/>
              </a:ext>
            </a:extLst>
          </p:cNvPr>
          <p:cNvSpPr/>
          <p:nvPr/>
        </p:nvSpPr>
        <p:spPr>
          <a:xfrm>
            <a:off x="736408" y="669995"/>
            <a:ext cx="7293934" cy="3829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2443480" marR="243776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0070C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An Autonomous Institution Coimbatore-35</a:t>
            </a:r>
            <a:endParaRPr sz="1600" b="0" i="0" u="none" strike="noStrike" cap="none" dirty="0">
              <a:solidFill>
                <a:srgbClr val="0070C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2443480" marR="2437765" lvl="0" indent="0" algn="ctr" rtl="0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0070C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3175" marR="0" lvl="0" indent="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EF86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DEPARTMENT OF INFORMATION TECHNOLOGY</a:t>
            </a:r>
            <a:endParaRPr sz="1800" b="0" i="0" u="none" strike="noStrike" cap="none" dirty="0">
              <a:solidFill>
                <a:srgbClr val="EF86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12065" marR="5080" lvl="0" indent="0" algn="ctr" rtl="0">
              <a:lnSpc>
                <a:spcPct val="320000"/>
              </a:lnSpc>
              <a:spcBef>
                <a:spcPts val="71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91A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23ITT304 Information Coding Techniques</a:t>
            </a:r>
            <a:endParaRPr sz="2000" b="0" i="0" u="none" strike="noStrike" cap="none" dirty="0">
              <a:solidFill>
                <a:srgbClr val="91A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6985" marR="0" lvl="0" indent="0" algn="ctr" rtl="0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70C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Unit </a:t>
            </a:r>
            <a:r>
              <a:rPr lang="en-US" sz="1600" b="1" i="0" u="none" strike="noStrike" cap="none" dirty="0">
                <a:solidFill>
                  <a:srgbClr val="0070C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000" b="1" i="0" u="none" strike="noStrike" cap="none" dirty="0">
                <a:solidFill>
                  <a:srgbClr val="0070C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V</a:t>
            </a:r>
            <a:endParaRPr sz="1600" b="1" i="0" u="none" strike="noStrike" cap="none" dirty="0">
              <a:solidFill>
                <a:srgbClr val="0070C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6985" marR="0" lvl="0" indent="0" algn="ctr" rtl="0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None/>
            </a:pPr>
            <a:endParaRPr sz="1200" b="1" i="0" u="none" strike="noStrike" cap="none" dirty="0">
              <a:solidFill>
                <a:srgbClr val="0070C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6985" marR="0" lvl="0" indent="0" algn="ctr" rtl="0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None/>
            </a:pPr>
            <a:r>
              <a:rPr lang="en-IN" sz="1800" b="1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CONVOLUTIONAL CODES AND APPLICATIONS</a:t>
            </a:r>
          </a:p>
          <a:p>
            <a:pPr marL="6985" marR="0" lvl="0" indent="0" algn="ctr" rtl="0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None/>
            </a:pPr>
            <a:r>
              <a:rPr lang="en-IN" sz="1800" b="0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latin typeface="Cambria" panose="02040503050406030204" pitchFamily="18" charset="0"/>
              </a:rPr>
              <a:t>State diagram</a:t>
            </a:r>
            <a:endParaRPr sz="1800" b="1" i="0" u="none" strike="noStrike" cap="none" dirty="0">
              <a:solidFill>
                <a:schemeClr val="accent5">
                  <a:lumMod val="75000"/>
                </a:schemeClr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P.Thilagarani</a:t>
            </a:r>
            <a:r>
              <a:rPr lang="en-US" sz="1800" b="1" i="0" u="none" strike="noStrike" cap="none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AP/IT</a:t>
            </a:r>
          </a:p>
        </p:txBody>
      </p:sp>
      <p:sp>
        <p:nvSpPr>
          <p:cNvPr id="5" name="Google Shape;57;p1">
            <a:extLst>
              <a:ext uri="{FF2B5EF4-FFF2-40B4-BE49-F238E27FC236}">
                <a16:creationId xmlns:a16="http://schemas.microsoft.com/office/drawing/2014/main" id="{C79BD900-726F-4CA5-ABCD-41814C8B44E4}"/>
              </a:ext>
            </a:extLst>
          </p:cNvPr>
          <p:cNvSpPr/>
          <p:nvPr/>
        </p:nvSpPr>
        <p:spPr>
          <a:xfrm>
            <a:off x="932190" y="73008"/>
            <a:ext cx="760144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SNS COLLEGE OF TECHNOLOGY</a:t>
            </a:r>
            <a:endParaRPr sz="3600" b="1" i="0" u="none" strike="noStrike" cap="none">
              <a:solidFill>
                <a:srgbClr val="7030A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6" name="Google Shape;58;p1">
            <a:extLst>
              <a:ext uri="{FF2B5EF4-FFF2-40B4-BE49-F238E27FC236}">
                <a16:creationId xmlns:a16="http://schemas.microsoft.com/office/drawing/2014/main" id="{F2ABED78-C33A-4D0D-A8F2-36DA66D6CD00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8523381" y="-4572"/>
            <a:ext cx="620619" cy="5566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59;p1">
            <a:extLst>
              <a:ext uri="{FF2B5EF4-FFF2-40B4-BE49-F238E27FC236}">
                <a16:creationId xmlns:a16="http://schemas.microsoft.com/office/drawing/2014/main" id="{4A858257-CDD2-4F08-8DA7-43B8FAF624F7}"/>
              </a:ext>
            </a:extLst>
          </p:cNvPr>
          <p:cNvSpPr/>
          <p:nvPr/>
        </p:nvSpPr>
        <p:spPr>
          <a:xfrm>
            <a:off x="0" y="15251"/>
            <a:ext cx="138223" cy="5132821"/>
          </a:xfrm>
          <a:prstGeom prst="flowChartProcess">
            <a:avLst/>
          </a:prstGeom>
          <a:solidFill>
            <a:srgbClr val="FFC000"/>
          </a:solidFill>
          <a:ln w="25400" cap="flat" cmpd="sng">
            <a:solidFill>
              <a:srgbClr val="3061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482248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85750" y="789830"/>
            <a:ext cx="3829050" cy="4066759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1"/>
          <p:cNvSpPr/>
          <p:nvPr/>
        </p:nvSpPr>
        <p:spPr>
          <a:xfrm>
            <a:off x="4286250" y="857250"/>
            <a:ext cx="1291500" cy="262800"/>
          </a:xfrm>
          <a:prstGeom prst="roundRect">
            <a:avLst>
              <a:gd name="adj" fmla="val 16667"/>
            </a:avLst>
          </a:prstGeom>
          <a:solidFill>
            <a:srgbClr val="2C6E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80" b="1">
                <a:solidFill>
                  <a:srgbClr val="FFFFF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BROAD CONTEXT</a:t>
            </a:r>
            <a:endParaRPr sz="1080" b="1">
              <a:solidFill>
                <a:srgbClr val="FFFFF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36" name="Google Shape;136;p21"/>
          <p:cNvSpPr/>
          <p:nvPr/>
        </p:nvSpPr>
        <p:spPr>
          <a:xfrm>
            <a:off x="4286250" y="3188970"/>
            <a:ext cx="4572000" cy="1326000"/>
          </a:xfrm>
          <a:prstGeom prst="roundRect">
            <a:avLst>
              <a:gd name="adj" fmla="val 16667"/>
            </a:avLst>
          </a:prstGeom>
          <a:solidFill>
            <a:srgbClr val="E1F6EF"/>
          </a:solidFill>
          <a:ln w="12700" cap="flat" cmpd="sng">
            <a:solidFill>
              <a:srgbClr val="084D36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1"/>
          <p:cNvSpPr txBox="1"/>
          <p:nvPr/>
        </p:nvSpPr>
        <p:spPr>
          <a:xfrm>
            <a:off x="4309110" y="324612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60">
                <a:solidFill>
                  <a:srgbClr val="084D36"/>
                </a:solidFill>
              </a:rPr>
              <a:t>🔍</a:t>
            </a:r>
            <a:endParaRPr sz="2160">
              <a:solidFill>
                <a:srgbClr val="084D36"/>
              </a:solidFill>
            </a:endParaRPr>
          </a:p>
        </p:txBody>
      </p:sp>
      <p:sp>
        <p:nvSpPr>
          <p:cNvPr id="138" name="Google Shape;138;p21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880" b="1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Horizontal Breadth: Applications</a:t>
            </a:r>
            <a:endParaRPr sz="2880" b="1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39" name="Google Shape;139;p21"/>
          <p:cNvSpPr txBox="1"/>
          <p:nvPr/>
        </p:nvSpPr>
        <p:spPr>
          <a:xfrm>
            <a:off x="4286250" y="1165860"/>
            <a:ext cx="4572000" cy="9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Beyond coding, state diagrams are the 'T-Shaped' bridge to other fields: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182880" marR="0" lvl="0" indent="-171450" algn="l" rtl="0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620"/>
              <a:buFont typeface="Comic Neue" panose="02000000000000000000"/>
              <a:buChar char="●"/>
            </a:pPr>
            <a:r>
              <a:rPr lang="en-GB" sz="16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UI/UX Design:</a:t>
            </a: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 User flow through an app.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18288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20"/>
              <a:buFont typeface="Comic Neue" panose="02000000000000000000"/>
              <a:buChar char="●"/>
            </a:pPr>
            <a:r>
              <a:rPr lang="en-GB" sz="16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Robotics:</a:t>
            </a: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 Logic for sensor-based movement.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18288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20"/>
              <a:buFont typeface="Comic Neue" panose="02000000000000000000"/>
              <a:buChar char="●"/>
            </a:pPr>
            <a:r>
              <a:rPr lang="en-GB" sz="16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Telecom:</a:t>
            </a: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 Call setup and teardown protocols (5G/LTE).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40" name="Google Shape;140;p21"/>
          <p:cNvSpPr txBox="1"/>
          <p:nvPr/>
        </p:nvSpPr>
        <p:spPr>
          <a:xfrm>
            <a:off x="4766310" y="3211830"/>
            <a:ext cx="3977700" cy="12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440" b="1">
                <a:solidFill>
                  <a:srgbClr val="084D36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Example</a:t>
            </a:r>
            <a:endParaRPr sz="1440" b="1">
              <a:solidFill>
                <a:srgbClr val="084D36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>
                <a:solidFill>
                  <a:srgbClr val="084D36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A self-driving car stays in the 'Cruise' state until the 'Obstacle Detected' event triggers a transition to 'Brake'.</a:t>
            </a:r>
            <a:endParaRPr sz="1620">
              <a:solidFill>
                <a:srgbClr val="084D36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9" name="Google Shape;55;p1">
            <a:extLst>
              <a:ext uri="{FF2B5EF4-FFF2-40B4-BE49-F238E27FC236}">
                <a16:creationId xmlns:a16="http://schemas.microsoft.com/office/drawing/2014/main" id="{9402E50A-C37B-4C2B-B502-2CAB53B998C7}"/>
              </a:ext>
            </a:extLst>
          </p:cNvPr>
          <p:cNvSpPr/>
          <p:nvPr/>
        </p:nvSpPr>
        <p:spPr>
          <a:xfrm>
            <a:off x="7793665" y="4587205"/>
            <a:ext cx="1350335" cy="4452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0" name="Google Shape;58;p1">
            <a:extLst>
              <a:ext uri="{FF2B5EF4-FFF2-40B4-BE49-F238E27FC236}">
                <a16:creationId xmlns:a16="http://schemas.microsoft.com/office/drawing/2014/main" id="{F22FCD95-6829-4374-A9D4-5EE137A53640}"/>
              </a:ext>
            </a:extLst>
          </p:cNvPr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8523381" y="-4572"/>
            <a:ext cx="620619" cy="5566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78;p3">
            <a:extLst>
              <a:ext uri="{FF2B5EF4-FFF2-40B4-BE49-F238E27FC236}">
                <a16:creationId xmlns:a16="http://schemas.microsoft.com/office/drawing/2014/main" id="{4A1A4378-7672-4EE6-8826-DCBEF54F5A77}"/>
              </a:ext>
            </a:extLst>
          </p:cNvPr>
          <p:cNvSpPr/>
          <p:nvPr/>
        </p:nvSpPr>
        <p:spPr>
          <a:xfrm>
            <a:off x="579994" y="4851528"/>
            <a:ext cx="7672755" cy="31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12700">
              <a:lnSpc>
                <a:spcPct val="143000"/>
              </a:lnSpc>
            </a:pP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    5.04.2026    INFORMATION CODING TECHNIQUES </a:t>
            </a:r>
            <a:r>
              <a:rPr lang="en-US" sz="10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| </a:t>
            </a:r>
            <a:r>
              <a:rPr lang="en-GB" sz="1000" b="1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State Diagrams </a:t>
            </a:r>
            <a:r>
              <a:rPr lang="en-US" sz="10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|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1000" b="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P.Thilagarani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| SNSCT	     10/14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478931" y="2571750"/>
            <a:ext cx="5222952" cy="128930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2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880" b="1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Summary &amp; Key Takeaways</a:t>
            </a:r>
            <a:endParaRPr sz="2880" b="1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47" name="Google Shape;147;p22"/>
          <p:cNvSpPr txBox="1"/>
          <p:nvPr/>
        </p:nvSpPr>
        <p:spPr>
          <a:xfrm>
            <a:off x="285750" y="788670"/>
            <a:ext cx="85725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16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Mind Map: State Diagram Essentials</a:t>
            </a:r>
            <a:endParaRPr sz="2160" b="1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48" name="Google Shape;148;p22"/>
          <p:cNvSpPr txBox="1"/>
          <p:nvPr/>
        </p:nvSpPr>
        <p:spPr>
          <a:xfrm>
            <a:off x="285750" y="1417320"/>
            <a:ext cx="2743200" cy="7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98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1. Identification</a:t>
            </a:r>
            <a:endParaRPr sz="1980" b="1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182880" marR="0" lvl="0" indent="-171450" algn="l" rtl="0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620"/>
              <a:buFont typeface="Comic Neue" panose="02000000000000000000"/>
              <a:buChar char="●"/>
            </a:pP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States: Nouns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18288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20"/>
              <a:buFont typeface="Comic Neue" panose="02000000000000000000"/>
              <a:buChar char="●"/>
            </a:pP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Transitions: Verbs/Events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49" name="Google Shape;149;p22"/>
          <p:cNvSpPr txBox="1"/>
          <p:nvPr/>
        </p:nvSpPr>
        <p:spPr>
          <a:xfrm>
            <a:off x="3200400" y="1417320"/>
            <a:ext cx="2743200" cy="7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98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2. Design Thinking</a:t>
            </a:r>
            <a:endParaRPr sz="1980" b="1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182880" marR="0" lvl="0" indent="-171450" algn="l" rtl="0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620"/>
              <a:buFont typeface="Comic Neue" panose="02000000000000000000"/>
              <a:buChar char="●"/>
            </a:pP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Solves complexity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18288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20"/>
              <a:buFont typeface="Comic Neue" panose="02000000000000000000"/>
              <a:buChar char="●"/>
            </a:pP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Optimizes UX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50" name="Google Shape;150;p22"/>
          <p:cNvSpPr txBox="1"/>
          <p:nvPr/>
        </p:nvSpPr>
        <p:spPr>
          <a:xfrm>
            <a:off x="6115050" y="1417320"/>
            <a:ext cx="2743200" cy="7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98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3. Scaling</a:t>
            </a:r>
            <a:endParaRPr sz="1980" b="1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182880" marR="0" lvl="0" indent="-171450" algn="l" rtl="0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620"/>
              <a:buFont typeface="Comic Neue" panose="02000000000000000000"/>
              <a:buChar char="●"/>
            </a:pP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Hardware: Registers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18288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20"/>
              <a:buFont typeface="Comic Neue" panose="02000000000000000000"/>
              <a:buChar char="●"/>
            </a:pP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Software: Logic/Networks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8" name="Google Shape;55;p1">
            <a:extLst>
              <a:ext uri="{FF2B5EF4-FFF2-40B4-BE49-F238E27FC236}">
                <a16:creationId xmlns:a16="http://schemas.microsoft.com/office/drawing/2014/main" id="{ECF0756B-B500-494A-B596-7780CEBB0B4F}"/>
              </a:ext>
            </a:extLst>
          </p:cNvPr>
          <p:cNvSpPr/>
          <p:nvPr/>
        </p:nvSpPr>
        <p:spPr>
          <a:xfrm>
            <a:off x="7793665" y="4587205"/>
            <a:ext cx="1350335" cy="4452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9" name="Google Shape;58;p1">
            <a:extLst>
              <a:ext uri="{FF2B5EF4-FFF2-40B4-BE49-F238E27FC236}">
                <a16:creationId xmlns:a16="http://schemas.microsoft.com/office/drawing/2014/main" id="{2949128D-02C1-4101-849C-D8485DCBF778}"/>
              </a:ext>
            </a:extLst>
          </p:cNvPr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8523381" y="-4572"/>
            <a:ext cx="620619" cy="55667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78;p3">
            <a:extLst>
              <a:ext uri="{FF2B5EF4-FFF2-40B4-BE49-F238E27FC236}">
                <a16:creationId xmlns:a16="http://schemas.microsoft.com/office/drawing/2014/main" id="{43DCCCFC-1F43-4129-9019-100D4741C4FB}"/>
              </a:ext>
            </a:extLst>
          </p:cNvPr>
          <p:cNvSpPr/>
          <p:nvPr/>
        </p:nvSpPr>
        <p:spPr>
          <a:xfrm>
            <a:off x="579994" y="4851528"/>
            <a:ext cx="7672755" cy="31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12700">
              <a:lnSpc>
                <a:spcPct val="143000"/>
              </a:lnSpc>
            </a:pP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    5.04.2026    INFORMATION CODING TECHNIQUES </a:t>
            </a:r>
            <a:r>
              <a:rPr lang="en-US" sz="10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| </a:t>
            </a:r>
            <a:r>
              <a:rPr lang="en-GB" sz="1000" b="1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State Diagrams </a:t>
            </a:r>
            <a:r>
              <a:rPr lang="en-US" sz="10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|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1000" b="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P.Thilagarani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| SNSCT	     11/14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54330" y="651510"/>
            <a:ext cx="8332470" cy="4309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303020" y="1657350"/>
            <a:ext cx="2834640" cy="219456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3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880" b="1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Final Assessment &amp; Reflection</a:t>
            </a:r>
            <a:endParaRPr sz="2880" b="1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58" name="Google Shape;158;p23"/>
          <p:cNvSpPr txBox="1"/>
          <p:nvPr/>
        </p:nvSpPr>
        <p:spPr>
          <a:xfrm>
            <a:off x="4297680" y="1828800"/>
            <a:ext cx="3726300" cy="19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If you were designing a 'Smart Home' system, what 'state' would the lights be in if the 'Motion Sensor' event fails? How does a state diagram help you prevent the user from being left in the dark?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6" name="Google Shape;55;p1">
            <a:extLst>
              <a:ext uri="{FF2B5EF4-FFF2-40B4-BE49-F238E27FC236}">
                <a16:creationId xmlns:a16="http://schemas.microsoft.com/office/drawing/2014/main" id="{1E4D2E5A-EC41-4305-BC35-72713A14CF19}"/>
              </a:ext>
            </a:extLst>
          </p:cNvPr>
          <p:cNvSpPr/>
          <p:nvPr/>
        </p:nvSpPr>
        <p:spPr>
          <a:xfrm>
            <a:off x="7793665" y="4587205"/>
            <a:ext cx="1350335" cy="4452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7" name="Google Shape;58;p1">
            <a:extLst>
              <a:ext uri="{FF2B5EF4-FFF2-40B4-BE49-F238E27FC236}">
                <a16:creationId xmlns:a16="http://schemas.microsoft.com/office/drawing/2014/main" id="{B6FB274F-2AB5-4ED8-8F7E-1F82630577BA}"/>
              </a:ext>
            </a:extLst>
          </p:cNvPr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8523381" y="-4572"/>
            <a:ext cx="620619" cy="55667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78;p3">
            <a:extLst>
              <a:ext uri="{FF2B5EF4-FFF2-40B4-BE49-F238E27FC236}">
                <a16:creationId xmlns:a16="http://schemas.microsoft.com/office/drawing/2014/main" id="{21BAEDC9-E647-47C4-837A-8F23071596F0}"/>
              </a:ext>
            </a:extLst>
          </p:cNvPr>
          <p:cNvSpPr/>
          <p:nvPr/>
        </p:nvSpPr>
        <p:spPr>
          <a:xfrm>
            <a:off x="579994" y="4851528"/>
            <a:ext cx="7672755" cy="31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12700">
              <a:lnSpc>
                <a:spcPct val="143000"/>
              </a:lnSpc>
            </a:pP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    5.04.2026    INFORMATION CODING TECHNIQUES </a:t>
            </a:r>
            <a:r>
              <a:rPr lang="en-US" sz="10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| </a:t>
            </a:r>
            <a:r>
              <a:rPr lang="en-GB" sz="1000" b="1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State Diagrams </a:t>
            </a:r>
            <a:r>
              <a:rPr lang="en-US" sz="10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|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1000" b="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P.Thilagarani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| SNSCT	    12/14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54330" y="651510"/>
            <a:ext cx="8332470" cy="430911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4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880" b="1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Final Assessment &amp; Reflection</a:t>
            </a:r>
            <a:endParaRPr sz="2880" b="1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65" name="Google Shape;165;p24"/>
          <p:cNvSpPr txBox="1"/>
          <p:nvPr/>
        </p:nvSpPr>
        <p:spPr>
          <a:xfrm>
            <a:off x="982980" y="1657350"/>
            <a:ext cx="7041000" cy="19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6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You might have said...</a:t>
            </a:r>
            <a:endParaRPr sz="1620" b="1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0" marR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It identifies 'Error' or 'Safe' fallback states.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0" marR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It ensures every event has a defined outcome.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0" marR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It allows developers to simulate failures before installation.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It helps define 'Guard Conditions' to prevent unnecessary triggers.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66" name="Google Shape;166;p24"/>
          <p:cNvSpPr txBox="1"/>
          <p:nvPr/>
        </p:nvSpPr>
        <p:spPr>
          <a:xfrm>
            <a:off x="7517481" y="409917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3600" dirty="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✅​</a:t>
            </a:r>
            <a:endParaRPr sz="3600" dirty="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6" name="Google Shape;55;p1">
            <a:extLst>
              <a:ext uri="{FF2B5EF4-FFF2-40B4-BE49-F238E27FC236}">
                <a16:creationId xmlns:a16="http://schemas.microsoft.com/office/drawing/2014/main" id="{7BCC90C2-B680-4F96-964A-541C75EBA897}"/>
              </a:ext>
            </a:extLst>
          </p:cNvPr>
          <p:cNvSpPr/>
          <p:nvPr/>
        </p:nvSpPr>
        <p:spPr>
          <a:xfrm>
            <a:off x="7793665" y="4587205"/>
            <a:ext cx="1350335" cy="4452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7" name="Google Shape;58;p1">
            <a:extLst>
              <a:ext uri="{FF2B5EF4-FFF2-40B4-BE49-F238E27FC236}">
                <a16:creationId xmlns:a16="http://schemas.microsoft.com/office/drawing/2014/main" id="{1A261451-A171-42A2-BE4F-520E5043A477}"/>
              </a:ext>
            </a:extLst>
          </p:cNvPr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8523381" y="-4572"/>
            <a:ext cx="620619" cy="55667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78;p3">
            <a:extLst>
              <a:ext uri="{FF2B5EF4-FFF2-40B4-BE49-F238E27FC236}">
                <a16:creationId xmlns:a16="http://schemas.microsoft.com/office/drawing/2014/main" id="{2C4C17D6-CE3F-4B4C-8DEF-81E0EF063AEB}"/>
              </a:ext>
            </a:extLst>
          </p:cNvPr>
          <p:cNvSpPr/>
          <p:nvPr/>
        </p:nvSpPr>
        <p:spPr>
          <a:xfrm>
            <a:off x="579994" y="4851528"/>
            <a:ext cx="7672755" cy="31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12700">
              <a:lnSpc>
                <a:spcPct val="143000"/>
              </a:lnSpc>
            </a:pP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    5.04.2026    INFORMATION CODING TECHNIQUES </a:t>
            </a:r>
            <a:r>
              <a:rPr lang="en-US" sz="10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| </a:t>
            </a:r>
            <a:r>
              <a:rPr lang="en-GB" sz="1000" b="1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State Diagrams </a:t>
            </a:r>
            <a:r>
              <a:rPr lang="en-US" sz="10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|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1000" b="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P.Thilagarani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| SNSCT	     13/14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DBDCCF-6FB2-4F43-BF0F-9DD79EBB58B0}"/>
              </a:ext>
            </a:extLst>
          </p:cNvPr>
          <p:cNvSpPr/>
          <p:nvPr/>
        </p:nvSpPr>
        <p:spPr>
          <a:xfrm>
            <a:off x="2806133" y="2110085"/>
            <a:ext cx="35317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 You</a:t>
            </a:r>
          </a:p>
        </p:txBody>
      </p:sp>
      <p:sp>
        <p:nvSpPr>
          <p:cNvPr id="3" name="Google Shape;55;p1">
            <a:extLst>
              <a:ext uri="{FF2B5EF4-FFF2-40B4-BE49-F238E27FC236}">
                <a16:creationId xmlns:a16="http://schemas.microsoft.com/office/drawing/2014/main" id="{C2125E5A-A8F7-4961-A977-BD3A6644EFC3}"/>
              </a:ext>
            </a:extLst>
          </p:cNvPr>
          <p:cNvSpPr/>
          <p:nvPr/>
        </p:nvSpPr>
        <p:spPr>
          <a:xfrm>
            <a:off x="7793665" y="4587205"/>
            <a:ext cx="1350335" cy="4452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4" name="Google Shape;58;p1">
            <a:extLst>
              <a:ext uri="{FF2B5EF4-FFF2-40B4-BE49-F238E27FC236}">
                <a16:creationId xmlns:a16="http://schemas.microsoft.com/office/drawing/2014/main" id="{6F424C53-819D-4D12-8810-0235EDE72DE5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8523381" y="-4572"/>
            <a:ext cx="620619" cy="55667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8;p3">
            <a:extLst>
              <a:ext uri="{FF2B5EF4-FFF2-40B4-BE49-F238E27FC236}">
                <a16:creationId xmlns:a16="http://schemas.microsoft.com/office/drawing/2014/main" id="{84063264-36B7-4CA8-9FD1-0928D6137CED}"/>
              </a:ext>
            </a:extLst>
          </p:cNvPr>
          <p:cNvSpPr/>
          <p:nvPr/>
        </p:nvSpPr>
        <p:spPr>
          <a:xfrm>
            <a:off x="579994" y="4851528"/>
            <a:ext cx="7672755" cy="31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12700">
              <a:lnSpc>
                <a:spcPct val="143000"/>
              </a:lnSpc>
            </a:pP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    5.04.2026    INFORMATION CODING TECHNIQUES </a:t>
            </a:r>
            <a:r>
              <a:rPr lang="en-US" sz="10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| </a:t>
            </a:r>
            <a:r>
              <a:rPr lang="en-GB" sz="1000" b="1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State Diagrams </a:t>
            </a:r>
            <a:r>
              <a:rPr lang="en-US" sz="10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|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1000" b="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P.Thilagarani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| SNSCT	     2/14</a:t>
            </a:r>
          </a:p>
        </p:txBody>
      </p:sp>
    </p:spTree>
    <p:extLst>
      <p:ext uri="{BB962C8B-B14F-4D97-AF65-F5344CB8AC3E}">
        <p14:creationId xmlns:p14="http://schemas.microsoft.com/office/powerpoint/2010/main" val="2700371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937260" y="742950"/>
            <a:ext cx="36576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4914900" y="1280160"/>
            <a:ext cx="3829200" cy="12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400" b="1" dirty="0">
                <a:solidFill>
                  <a:srgbClr val="D90368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State Diagrams in Information Coding</a:t>
            </a:r>
            <a:endParaRPr sz="2400" b="1" dirty="0">
              <a:solidFill>
                <a:srgbClr val="D90368"/>
              </a:solidFill>
              <a:latin typeface="Times New Roman" panose="02020603050405020304" pitchFamily="18" charset="0"/>
              <a:ea typeface="Livvic"/>
              <a:cs typeface="Times New Roman" panose="02020603050405020304" pitchFamily="18" charset="0"/>
              <a:sym typeface="Livvic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4914900" y="2391100"/>
            <a:ext cx="38292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 dirty="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Mapping System </a:t>
            </a:r>
            <a:r>
              <a:rPr lang="en-GB" sz="1620" dirty="0" err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Behavior</a:t>
            </a:r>
            <a:r>
              <a:rPr lang="en-GB" sz="1620" dirty="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 for Technical Excellence</a:t>
            </a:r>
            <a:endParaRPr sz="1620" dirty="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5" name="Google Shape;55;p1">
            <a:extLst>
              <a:ext uri="{FF2B5EF4-FFF2-40B4-BE49-F238E27FC236}">
                <a16:creationId xmlns:a16="http://schemas.microsoft.com/office/drawing/2014/main" id="{13939E32-83BD-43F6-8605-8C04255F31AE}"/>
              </a:ext>
            </a:extLst>
          </p:cNvPr>
          <p:cNvSpPr/>
          <p:nvPr/>
        </p:nvSpPr>
        <p:spPr>
          <a:xfrm>
            <a:off x="7793665" y="4587205"/>
            <a:ext cx="1350335" cy="4452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6" name="Google Shape;58;p1">
            <a:extLst>
              <a:ext uri="{FF2B5EF4-FFF2-40B4-BE49-F238E27FC236}">
                <a16:creationId xmlns:a16="http://schemas.microsoft.com/office/drawing/2014/main" id="{37D5C5F3-A5C1-4D5C-A75F-BB0E0D220F32}"/>
              </a:ext>
            </a:extLst>
          </p:cNvPr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8523381" y="-4572"/>
            <a:ext cx="620619" cy="5566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8;p3">
            <a:extLst>
              <a:ext uri="{FF2B5EF4-FFF2-40B4-BE49-F238E27FC236}">
                <a16:creationId xmlns:a16="http://schemas.microsoft.com/office/drawing/2014/main" id="{1D805F9C-16A8-4021-B8A5-D7E635FD07AE}"/>
              </a:ext>
            </a:extLst>
          </p:cNvPr>
          <p:cNvSpPr/>
          <p:nvPr/>
        </p:nvSpPr>
        <p:spPr>
          <a:xfrm>
            <a:off x="579994" y="4851528"/>
            <a:ext cx="7672755" cy="31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12700">
              <a:lnSpc>
                <a:spcPct val="143000"/>
              </a:lnSpc>
            </a:pP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    5.04.2026    INFORMATION CODING TECHNIQUES </a:t>
            </a:r>
            <a:r>
              <a:rPr lang="en-US" sz="10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| </a:t>
            </a:r>
            <a:r>
              <a:rPr lang="en-GB" sz="1000" b="1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State Diagrams </a:t>
            </a:r>
            <a:r>
              <a:rPr lang="en-US" sz="10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|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1000" b="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P.Thilagarani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| SNSCT	     2/14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85750" y="789400"/>
            <a:ext cx="3829050" cy="406762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/>
          <p:nvPr/>
        </p:nvSpPr>
        <p:spPr>
          <a:xfrm>
            <a:off x="4286250" y="857250"/>
            <a:ext cx="628800" cy="262800"/>
          </a:xfrm>
          <a:prstGeom prst="roundRect">
            <a:avLst>
              <a:gd name="adj" fmla="val 16667"/>
            </a:avLst>
          </a:prstGeom>
          <a:solidFill>
            <a:srgbClr val="2C6E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80" b="1">
                <a:solidFill>
                  <a:srgbClr val="FFFFF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RECAP</a:t>
            </a:r>
            <a:endParaRPr sz="1080" b="1">
              <a:solidFill>
                <a:srgbClr val="FFFFF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880" b="1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Icebreaker &amp; Objective</a:t>
            </a:r>
            <a:endParaRPr sz="2880" b="1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4286250" y="1165860"/>
            <a:ext cx="4572000" cy="15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Think of a simple ATM. How does it know to ask for a PIN only </a:t>
            </a:r>
            <a:r>
              <a:rPr lang="en-GB" sz="1620" i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after</a:t>
            </a: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 the card is inserted?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6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Objectives:</a:t>
            </a:r>
            <a:endParaRPr sz="1620" b="1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182880" marR="0" lvl="0" indent="-171450" algn="l" rtl="0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620"/>
              <a:buFont typeface="Comic Neue" panose="02000000000000000000"/>
              <a:buAutoNum type="arabicPeriod"/>
            </a:pP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Define and construct State Diagrams.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18288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20"/>
              <a:buFont typeface="Comic Neue" panose="02000000000000000000"/>
              <a:buAutoNum type="arabicPeriod"/>
            </a:pP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Apply Design Thinking to system behavior.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18288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20"/>
              <a:buFont typeface="Comic Neue" panose="02000000000000000000"/>
              <a:buAutoNum type="arabicPeriod"/>
            </a:pP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Integrate technical depth with broad real-world applications.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6" name="Google Shape;55;p1">
            <a:extLst>
              <a:ext uri="{FF2B5EF4-FFF2-40B4-BE49-F238E27FC236}">
                <a16:creationId xmlns:a16="http://schemas.microsoft.com/office/drawing/2014/main" id="{AE081031-D9FA-4332-BD4C-CB6EB517C55B}"/>
              </a:ext>
            </a:extLst>
          </p:cNvPr>
          <p:cNvSpPr/>
          <p:nvPr/>
        </p:nvSpPr>
        <p:spPr>
          <a:xfrm>
            <a:off x="7793665" y="4587205"/>
            <a:ext cx="1350335" cy="4452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7" name="Google Shape;58;p1">
            <a:extLst>
              <a:ext uri="{FF2B5EF4-FFF2-40B4-BE49-F238E27FC236}">
                <a16:creationId xmlns:a16="http://schemas.microsoft.com/office/drawing/2014/main" id="{2530D4D7-0686-4174-A20B-DCDCA4442EB5}"/>
              </a:ext>
            </a:extLst>
          </p:cNvPr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8523381" y="-4572"/>
            <a:ext cx="620619" cy="55667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78;p3">
            <a:extLst>
              <a:ext uri="{FF2B5EF4-FFF2-40B4-BE49-F238E27FC236}">
                <a16:creationId xmlns:a16="http://schemas.microsoft.com/office/drawing/2014/main" id="{98FFEDAF-4695-4A5C-AF6F-B807E772E812}"/>
              </a:ext>
            </a:extLst>
          </p:cNvPr>
          <p:cNvSpPr/>
          <p:nvPr/>
        </p:nvSpPr>
        <p:spPr>
          <a:xfrm>
            <a:off x="579994" y="4851528"/>
            <a:ext cx="7672755" cy="31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12700">
              <a:lnSpc>
                <a:spcPct val="143000"/>
              </a:lnSpc>
            </a:pP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    5.04.2026    INFORMATION CODING TECHNIQUES </a:t>
            </a:r>
            <a:r>
              <a:rPr lang="en-US" sz="10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| </a:t>
            </a:r>
            <a:r>
              <a:rPr lang="en-GB" sz="1000" b="1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State Diagrams </a:t>
            </a:r>
            <a:r>
              <a:rPr lang="en-US" sz="10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|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1000" b="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P.Thilagarani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| SNSCT	     3/14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963977" y="1417320"/>
            <a:ext cx="2854713" cy="2186153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/>
          <p:nvPr/>
        </p:nvSpPr>
        <p:spPr>
          <a:xfrm>
            <a:off x="285750" y="1417320"/>
            <a:ext cx="800100" cy="262800"/>
          </a:xfrm>
          <a:prstGeom prst="roundRect">
            <a:avLst>
              <a:gd name="adj" fmla="val 16667"/>
            </a:avLst>
          </a:prstGeom>
          <a:solidFill>
            <a:srgbClr val="2C6E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80" b="1">
                <a:solidFill>
                  <a:srgbClr val="FFFFF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PERSONA</a:t>
            </a:r>
            <a:endParaRPr sz="1080" b="1">
              <a:solidFill>
                <a:srgbClr val="FFFFF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285750" y="731520"/>
            <a:ext cx="5143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880" b="1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Empathize &amp; Define</a:t>
            </a:r>
            <a:endParaRPr sz="2880" b="1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285750" y="1725930"/>
            <a:ext cx="5143500" cy="31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16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Meet Ananya</a:t>
            </a:r>
            <a:endParaRPr sz="2160" b="1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Ananya is a software developer in Bangalore designing a secure messaging app.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6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The Problem:</a:t>
            </a:r>
            <a:endParaRPr sz="1620" b="1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Users are experiencing 'deadlocks' where the app freezes between 'Sending' and 'Delivered' states. Without a visual map, the coding team cannot identify where the logic fails.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6" name="Google Shape;55;p1">
            <a:extLst>
              <a:ext uri="{FF2B5EF4-FFF2-40B4-BE49-F238E27FC236}">
                <a16:creationId xmlns:a16="http://schemas.microsoft.com/office/drawing/2014/main" id="{89079F59-9220-4EDE-A256-A3D7805A4E06}"/>
              </a:ext>
            </a:extLst>
          </p:cNvPr>
          <p:cNvSpPr/>
          <p:nvPr/>
        </p:nvSpPr>
        <p:spPr>
          <a:xfrm>
            <a:off x="7793665" y="4587205"/>
            <a:ext cx="1350335" cy="4452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7" name="Google Shape;58;p1">
            <a:extLst>
              <a:ext uri="{FF2B5EF4-FFF2-40B4-BE49-F238E27FC236}">
                <a16:creationId xmlns:a16="http://schemas.microsoft.com/office/drawing/2014/main" id="{BF254400-B8D4-4865-8076-D8B793B45453}"/>
              </a:ext>
            </a:extLst>
          </p:cNvPr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8523381" y="-4572"/>
            <a:ext cx="620619" cy="55667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78;p3">
            <a:extLst>
              <a:ext uri="{FF2B5EF4-FFF2-40B4-BE49-F238E27FC236}">
                <a16:creationId xmlns:a16="http://schemas.microsoft.com/office/drawing/2014/main" id="{91995078-42A8-4F07-B8C9-E6E0FA2E28E4}"/>
              </a:ext>
            </a:extLst>
          </p:cNvPr>
          <p:cNvSpPr/>
          <p:nvPr/>
        </p:nvSpPr>
        <p:spPr>
          <a:xfrm>
            <a:off x="579994" y="4851528"/>
            <a:ext cx="7672755" cy="31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12700">
              <a:lnSpc>
                <a:spcPct val="143000"/>
              </a:lnSpc>
            </a:pP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    5.04.2026    INFORMATION CODING TECHNIQUES </a:t>
            </a:r>
            <a:r>
              <a:rPr lang="en-US" sz="10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| </a:t>
            </a:r>
            <a:r>
              <a:rPr lang="en-GB" sz="1000" b="1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State Diagrams </a:t>
            </a:r>
            <a:r>
              <a:rPr lang="en-US" sz="10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|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1000" b="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P.Thilagarani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| SNSCT	    4/14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85750" y="3063240"/>
            <a:ext cx="8572500" cy="179451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/>
          <p:nvPr/>
        </p:nvSpPr>
        <p:spPr>
          <a:xfrm>
            <a:off x="4652010" y="1337310"/>
            <a:ext cx="4194900" cy="1086000"/>
          </a:xfrm>
          <a:prstGeom prst="roundRect">
            <a:avLst>
              <a:gd name="adj" fmla="val 16667"/>
            </a:avLst>
          </a:prstGeom>
          <a:solidFill>
            <a:srgbClr val="FAEFDA"/>
          </a:solidFill>
          <a:ln w="12700" cap="flat" cmpd="sng">
            <a:solidFill>
              <a:srgbClr val="573B06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6"/>
          <p:cNvSpPr txBox="1"/>
          <p:nvPr/>
        </p:nvSpPr>
        <p:spPr>
          <a:xfrm>
            <a:off x="4674870" y="139446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60">
                <a:solidFill>
                  <a:srgbClr val="573B06"/>
                </a:solidFill>
              </a:rPr>
              <a:t>🔑</a:t>
            </a:r>
            <a:endParaRPr sz="2160">
              <a:solidFill>
                <a:srgbClr val="573B06"/>
              </a:solidFill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880" b="1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Ideate: The State Machine Approach</a:t>
            </a:r>
            <a:endParaRPr sz="2880" b="1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285750" y="78867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To solve Ananya's problem, we use a Finite State Machine (FSM) to map system conditions.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285750" y="1337310"/>
            <a:ext cx="4194900" cy="7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98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Core Components</a:t>
            </a:r>
            <a:endParaRPr sz="1980" b="1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182880" marR="0" lvl="0" indent="-171450" algn="l" rtl="0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620"/>
              <a:buFont typeface="Comic Neue" panose="02000000000000000000"/>
              <a:buChar char="●"/>
            </a:pPr>
            <a:r>
              <a:rPr lang="en-GB" sz="16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States:</a:t>
            </a: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 The conditions (e.g., Idle, Active).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18288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20"/>
              <a:buFont typeface="Comic Neue" panose="02000000000000000000"/>
              <a:buChar char="●"/>
            </a:pPr>
            <a:r>
              <a:rPr lang="en-GB" sz="16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Transitions:</a:t>
            </a: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 The movement between states.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18288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20"/>
              <a:buFont typeface="Comic Neue" panose="02000000000000000000"/>
              <a:buChar char="●"/>
            </a:pPr>
            <a:r>
              <a:rPr lang="en-GB" sz="16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Events:</a:t>
            </a: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 The triggers (e.g., button press).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5132070" y="1360170"/>
            <a:ext cx="3600600" cy="10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440" b="1">
                <a:solidFill>
                  <a:srgbClr val="573B06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Key point</a:t>
            </a:r>
            <a:endParaRPr sz="1440" b="1">
              <a:solidFill>
                <a:srgbClr val="573B06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>
                <a:solidFill>
                  <a:srgbClr val="573B06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A state diagram ensures no logic paths are missed.</a:t>
            </a:r>
            <a:endParaRPr sz="1620">
              <a:solidFill>
                <a:srgbClr val="573B06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9" name="Google Shape;55;p1">
            <a:extLst>
              <a:ext uri="{FF2B5EF4-FFF2-40B4-BE49-F238E27FC236}">
                <a16:creationId xmlns:a16="http://schemas.microsoft.com/office/drawing/2014/main" id="{7875A9BE-106B-4C38-86CD-26FC671D52CC}"/>
              </a:ext>
            </a:extLst>
          </p:cNvPr>
          <p:cNvSpPr/>
          <p:nvPr/>
        </p:nvSpPr>
        <p:spPr>
          <a:xfrm>
            <a:off x="7793665" y="4587205"/>
            <a:ext cx="1350335" cy="4452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0" name="Google Shape;58;p1">
            <a:extLst>
              <a:ext uri="{FF2B5EF4-FFF2-40B4-BE49-F238E27FC236}">
                <a16:creationId xmlns:a16="http://schemas.microsoft.com/office/drawing/2014/main" id="{6C0B9995-F983-49A5-BD99-D9E7A095607C}"/>
              </a:ext>
            </a:extLst>
          </p:cNvPr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8523381" y="-4572"/>
            <a:ext cx="620619" cy="5566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78;p3">
            <a:extLst>
              <a:ext uri="{FF2B5EF4-FFF2-40B4-BE49-F238E27FC236}">
                <a16:creationId xmlns:a16="http://schemas.microsoft.com/office/drawing/2014/main" id="{ED4F19BC-DD23-452E-BAA1-4DA0F5448773}"/>
              </a:ext>
            </a:extLst>
          </p:cNvPr>
          <p:cNvSpPr/>
          <p:nvPr/>
        </p:nvSpPr>
        <p:spPr>
          <a:xfrm>
            <a:off x="579994" y="4851528"/>
            <a:ext cx="7672755" cy="31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12700">
              <a:lnSpc>
                <a:spcPct val="143000"/>
              </a:lnSpc>
            </a:pP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    5.04.2026    INFORMATION CODING TECHNIQUES </a:t>
            </a:r>
            <a:r>
              <a:rPr lang="en-US" sz="10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| </a:t>
            </a:r>
            <a:r>
              <a:rPr lang="en-GB" sz="1000" b="1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State Diagrams </a:t>
            </a:r>
            <a:r>
              <a:rPr lang="en-US" sz="10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|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1000" b="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P.Thilagarani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| SNSCT	   5/14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029200" y="788670"/>
            <a:ext cx="3829050" cy="406908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7"/>
          <p:cNvSpPr/>
          <p:nvPr/>
        </p:nvSpPr>
        <p:spPr>
          <a:xfrm>
            <a:off x="285750" y="857250"/>
            <a:ext cx="1520100" cy="262800"/>
          </a:xfrm>
          <a:prstGeom prst="roundRect">
            <a:avLst>
              <a:gd name="adj" fmla="val 16667"/>
            </a:avLst>
          </a:prstGeom>
          <a:solidFill>
            <a:srgbClr val="2C6E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80" b="1">
                <a:solidFill>
                  <a:srgbClr val="FFFFF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TECHNICAL DETAILS</a:t>
            </a:r>
            <a:endParaRPr sz="1080" b="1">
              <a:solidFill>
                <a:srgbClr val="FFFFF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880" b="1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Vertical Depth: Technical Syntax</a:t>
            </a:r>
            <a:endParaRPr sz="2880" b="1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91" name="Google Shape;91;p17"/>
          <p:cNvSpPr txBox="1"/>
          <p:nvPr/>
        </p:nvSpPr>
        <p:spPr>
          <a:xfrm>
            <a:off x="285750" y="1165860"/>
            <a:ext cx="4572000" cy="9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In information coding, we represent states as circles and transitions as directed arcs.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182880" marR="0" lvl="0" indent="-171450" algn="l" rtl="0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620"/>
              <a:buFont typeface="Comic Neue" panose="02000000000000000000"/>
              <a:buChar char="●"/>
            </a:pPr>
            <a:r>
              <a:rPr lang="en-GB" sz="16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Initial State:</a:t>
            </a: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 Marked with a solid black circle.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18288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20"/>
              <a:buFont typeface="Comic Neue" panose="02000000000000000000"/>
              <a:buChar char="●"/>
            </a:pPr>
            <a:r>
              <a:rPr lang="en-GB" sz="16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Final State:</a:t>
            </a: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 A bullseye (circle within a circle).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18288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20"/>
              <a:buFont typeface="Comic Neue" panose="02000000000000000000"/>
              <a:buChar char="●"/>
            </a:pPr>
            <a:r>
              <a:rPr lang="en-GB" sz="16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Guard Conditions:</a:t>
            </a: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 Boolean expressions [x &gt; 0] that must be true for a transition to occur.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6" name="Google Shape;55;p1">
            <a:extLst>
              <a:ext uri="{FF2B5EF4-FFF2-40B4-BE49-F238E27FC236}">
                <a16:creationId xmlns:a16="http://schemas.microsoft.com/office/drawing/2014/main" id="{FC36797A-4C7B-444C-ADEC-EB01FF84CE82}"/>
              </a:ext>
            </a:extLst>
          </p:cNvPr>
          <p:cNvSpPr/>
          <p:nvPr/>
        </p:nvSpPr>
        <p:spPr>
          <a:xfrm>
            <a:off x="7793665" y="4587205"/>
            <a:ext cx="1350335" cy="4452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7" name="Google Shape;58;p1">
            <a:extLst>
              <a:ext uri="{FF2B5EF4-FFF2-40B4-BE49-F238E27FC236}">
                <a16:creationId xmlns:a16="http://schemas.microsoft.com/office/drawing/2014/main" id="{19A59A3A-B105-4572-8CDE-E495AC586A97}"/>
              </a:ext>
            </a:extLst>
          </p:cNvPr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8523381" y="-4572"/>
            <a:ext cx="620619" cy="55667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78;p3">
            <a:extLst>
              <a:ext uri="{FF2B5EF4-FFF2-40B4-BE49-F238E27FC236}">
                <a16:creationId xmlns:a16="http://schemas.microsoft.com/office/drawing/2014/main" id="{AB443ED1-B95D-4D52-8FC2-AEF3A47E0FC8}"/>
              </a:ext>
            </a:extLst>
          </p:cNvPr>
          <p:cNvSpPr/>
          <p:nvPr/>
        </p:nvSpPr>
        <p:spPr>
          <a:xfrm>
            <a:off x="579994" y="4851528"/>
            <a:ext cx="7672755" cy="31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12700">
              <a:lnSpc>
                <a:spcPct val="143000"/>
              </a:lnSpc>
            </a:pP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    5.04.2026    INFORMATION CODING TECHNIQUES </a:t>
            </a:r>
            <a:r>
              <a:rPr lang="en-US" sz="10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| </a:t>
            </a:r>
            <a:r>
              <a:rPr lang="en-GB" sz="1000" b="1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State Diagrams </a:t>
            </a:r>
            <a:r>
              <a:rPr lang="en-US" sz="10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|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1000" b="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P.Thilagarani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| SNSCT	     6/14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880" b="1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Sequencing a Transition</a:t>
            </a:r>
            <a:endParaRPr sz="2880" b="1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97" name="Google Shape;97;p18"/>
          <p:cNvSpPr txBox="1"/>
          <p:nvPr/>
        </p:nvSpPr>
        <p:spPr>
          <a:xfrm>
            <a:off x="285750" y="857250"/>
            <a:ext cx="85725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What is the correct logical flow when a system changes state?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98" name="Google Shape;98;p18"/>
          <p:cNvSpPr txBox="1"/>
          <p:nvPr/>
        </p:nvSpPr>
        <p:spPr>
          <a:xfrm>
            <a:off x="1714500" y="1657350"/>
            <a:ext cx="5715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Guard condition is evaluated</a:t>
            </a:r>
            <a:endParaRPr sz="1620" b="1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99" name="Google Shape;99;p18"/>
          <p:cNvSpPr txBox="1"/>
          <p:nvPr/>
        </p:nvSpPr>
        <p:spPr>
          <a:xfrm>
            <a:off x="1714500" y="2400300"/>
            <a:ext cx="5715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Action is performed</a:t>
            </a:r>
            <a:endParaRPr sz="1620" b="1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00" name="Google Shape;100;p18"/>
          <p:cNvSpPr txBox="1"/>
          <p:nvPr/>
        </p:nvSpPr>
        <p:spPr>
          <a:xfrm>
            <a:off x="1714500" y="3143250"/>
            <a:ext cx="5715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New state is reached</a:t>
            </a:r>
            <a:endParaRPr sz="1620" b="1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1714500" y="3886200"/>
            <a:ext cx="5715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Event occurs (Trigger)</a:t>
            </a:r>
            <a:endParaRPr sz="1620" b="1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02" name="Google Shape;102;p18"/>
          <p:cNvSpPr txBox="1"/>
          <p:nvPr/>
        </p:nvSpPr>
        <p:spPr>
          <a:xfrm>
            <a:off x="5172075" y="473250"/>
            <a:ext cx="2743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>
                <a:solidFill>
                  <a:srgbClr val="2C6E49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Answers on the next slide...</a:t>
            </a:r>
            <a:endParaRPr sz="1620">
              <a:solidFill>
                <a:srgbClr val="2C6E49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9" name="Google Shape;55;p1">
            <a:extLst>
              <a:ext uri="{FF2B5EF4-FFF2-40B4-BE49-F238E27FC236}">
                <a16:creationId xmlns:a16="http://schemas.microsoft.com/office/drawing/2014/main" id="{0D6617E7-DB0D-4B83-A2AA-6BA168EB980D}"/>
              </a:ext>
            </a:extLst>
          </p:cNvPr>
          <p:cNvSpPr/>
          <p:nvPr/>
        </p:nvSpPr>
        <p:spPr>
          <a:xfrm>
            <a:off x="7793665" y="4587205"/>
            <a:ext cx="1350335" cy="4452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0" name="Google Shape;58;p1">
            <a:extLst>
              <a:ext uri="{FF2B5EF4-FFF2-40B4-BE49-F238E27FC236}">
                <a16:creationId xmlns:a16="http://schemas.microsoft.com/office/drawing/2014/main" id="{39B673F9-980D-41A5-9C6F-4759CAEEA884}"/>
              </a:ext>
            </a:extLst>
          </p:cNvPr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523381" y="-4572"/>
            <a:ext cx="620619" cy="5566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78;p3">
            <a:extLst>
              <a:ext uri="{FF2B5EF4-FFF2-40B4-BE49-F238E27FC236}">
                <a16:creationId xmlns:a16="http://schemas.microsoft.com/office/drawing/2014/main" id="{5B14D4A5-A49C-4E5F-AE08-CDA8DFB7BA1B}"/>
              </a:ext>
            </a:extLst>
          </p:cNvPr>
          <p:cNvSpPr/>
          <p:nvPr/>
        </p:nvSpPr>
        <p:spPr>
          <a:xfrm>
            <a:off x="579994" y="4851528"/>
            <a:ext cx="7672755" cy="31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12700">
              <a:lnSpc>
                <a:spcPct val="143000"/>
              </a:lnSpc>
            </a:pP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    5.04.2026    INFORMATION CODING TECHNIQUES </a:t>
            </a:r>
            <a:r>
              <a:rPr lang="en-US" sz="10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| </a:t>
            </a:r>
            <a:r>
              <a:rPr lang="en-GB" sz="1000" b="1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State Diagrams </a:t>
            </a:r>
            <a:r>
              <a:rPr lang="en-US" sz="10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|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1000" b="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P.Thilagarani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| SNSCT	    7/14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880" b="1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Sequencing a Transition</a:t>
            </a:r>
            <a:endParaRPr sz="2880" b="1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08" name="Google Shape;108;p19"/>
          <p:cNvSpPr txBox="1"/>
          <p:nvPr/>
        </p:nvSpPr>
        <p:spPr>
          <a:xfrm>
            <a:off x="285750" y="857250"/>
            <a:ext cx="85725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What is the correct logical flow when a system changes state?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09" name="Google Shape;109;p19"/>
          <p:cNvSpPr txBox="1"/>
          <p:nvPr/>
        </p:nvSpPr>
        <p:spPr>
          <a:xfrm>
            <a:off x="1714500" y="1657350"/>
            <a:ext cx="5715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Event occurs (Trigger)</a:t>
            </a:r>
            <a:endParaRPr sz="1620" b="1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10" name="Google Shape;110;p19"/>
          <p:cNvSpPr txBox="1"/>
          <p:nvPr/>
        </p:nvSpPr>
        <p:spPr>
          <a:xfrm>
            <a:off x="7635240" y="177165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88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1.</a:t>
            </a:r>
            <a:endParaRPr sz="2880" b="1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11" name="Google Shape;111;p19"/>
          <p:cNvSpPr txBox="1"/>
          <p:nvPr/>
        </p:nvSpPr>
        <p:spPr>
          <a:xfrm>
            <a:off x="1714500" y="2400300"/>
            <a:ext cx="5715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Guard condition is evaluated</a:t>
            </a:r>
            <a:endParaRPr sz="1620" b="1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12" name="Google Shape;112;p19"/>
          <p:cNvSpPr txBox="1"/>
          <p:nvPr/>
        </p:nvSpPr>
        <p:spPr>
          <a:xfrm>
            <a:off x="7635240" y="25146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88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2.</a:t>
            </a:r>
            <a:endParaRPr sz="2880" b="1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13" name="Google Shape;113;p19"/>
          <p:cNvSpPr txBox="1"/>
          <p:nvPr/>
        </p:nvSpPr>
        <p:spPr>
          <a:xfrm>
            <a:off x="1714500" y="3143250"/>
            <a:ext cx="5715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Action is performed</a:t>
            </a:r>
            <a:endParaRPr sz="1620" b="1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14" name="Google Shape;114;p19"/>
          <p:cNvSpPr txBox="1"/>
          <p:nvPr/>
        </p:nvSpPr>
        <p:spPr>
          <a:xfrm>
            <a:off x="7635240" y="325755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88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3.</a:t>
            </a:r>
            <a:endParaRPr sz="2880" b="1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15" name="Google Shape;115;p19"/>
          <p:cNvSpPr txBox="1"/>
          <p:nvPr/>
        </p:nvSpPr>
        <p:spPr>
          <a:xfrm>
            <a:off x="1714500" y="3886200"/>
            <a:ext cx="5715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New state is reached</a:t>
            </a:r>
            <a:endParaRPr sz="1620" b="1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7635240" y="40005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88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4.</a:t>
            </a:r>
            <a:endParaRPr sz="2880" b="1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17" name="Google Shape;117;p19"/>
          <p:cNvSpPr txBox="1"/>
          <p:nvPr/>
        </p:nvSpPr>
        <p:spPr>
          <a:xfrm>
            <a:off x="7066468" y="4983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3600" dirty="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✅​</a:t>
            </a:r>
            <a:endParaRPr sz="3600" dirty="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3" name="Google Shape;55;p1">
            <a:extLst>
              <a:ext uri="{FF2B5EF4-FFF2-40B4-BE49-F238E27FC236}">
                <a16:creationId xmlns:a16="http://schemas.microsoft.com/office/drawing/2014/main" id="{90697A55-A0D1-40AE-BFA5-C71CB5754371}"/>
              </a:ext>
            </a:extLst>
          </p:cNvPr>
          <p:cNvSpPr/>
          <p:nvPr/>
        </p:nvSpPr>
        <p:spPr>
          <a:xfrm>
            <a:off x="7793665" y="4587205"/>
            <a:ext cx="1350335" cy="4452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4" name="Google Shape;58;p1">
            <a:extLst>
              <a:ext uri="{FF2B5EF4-FFF2-40B4-BE49-F238E27FC236}">
                <a16:creationId xmlns:a16="http://schemas.microsoft.com/office/drawing/2014/main" id="{5F32BBBB-AB8F-45B6-838D-43D782840D36}"/>
              </a:ext>
            </a:extLst>
          </p:cNvPr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523381" y="-4572"/>
            <a:ext cx="620619" cy="55667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78;p3">
            <a:extLst>
              <a:ext uri="{FF2B5EF4-FFF2-40B4-BE49-F238E27FC236}">
                <a16:creationId xmlns:a16="http://schemas.microsoft.com/office/drawing/2014/main" id="{3AD7A133-B061-43C9-9585-3ADAA7365689}"/>
              </a:ext>
            </a:extLst>
          </p:cNvPr>
          <p:cNvSpPr/>
          <p:nvPr/>
        </p:nvSpPr>
        <p:spPr>
          <a:xfrm>
            <a:off x="579994" y="4851528"/>
            <a:ext cx="7672755" cy="31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12700">
              <a:lnSpc>
                <a:spcPct val="143000"/>
              </a:lnSpc>
            </a:pP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    5.04.2026    INFORMATION CODING TECHNIQUES </a:t>
            </a:r>
            <a:r>
              <a:rPr lang="en-US" sz="10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| </a:t>
            </a:r>
            <a:r>
              <a:rPr lang="en-GB" sz="1000" b="1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State Diagrams </a:t>
            </a:r>
            <a:r>
              <a:rPr lang="en-US" sz="10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|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1000" b="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P.Thilagarani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| SNSCT	     8/14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85750" y="1588770"/>
            <a:ext cx="417195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686300" y="1588770"/>
            <a:ext cx="417195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0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880" b="1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Prototype: Convolutional Encoder</a:t>
            </a:r>
            <a:endParaRPr sz="2880" b="1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27" name="Google Shape;127;p20"/>
          <p:cNvSpPr txBox="1"/>
          <p:nvPr/>
        </p:nvSpPr>
        <p:spPr>
          <a:xfrm>
            <a:off x="285750" y="78867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In information theory, state diagrams represent encoders. For a (2,1,2) encoder, the 'state' is the contents of the memory shift registers.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28" name="Google Shape;128;p20"/>
          <p:cNvSpPr txBox="1"/>
          <p:nvPr/>
        </p:nvSpPr>
        <p:spPr>
          <a:xfrm>
            <a:off x="285600" y="3371487"/>
            <a:ext cx="4172100" cy="11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980" b="1" dirty="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Step 1: Define States</a:t>
            </a:r>
            <a:endParaRPr sz="1980" b="1" dirty="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 dirty="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With 2 memory cells, we have 2² = 4 states (00, 01, 10, 11).</a:t>
            </a:r>
            <a:endParaRPr sz="1620" dirty="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29" name="Google Shape;129;p20"/>
          <p:cNvSpPr txBox="1"/>
          <p:nvPr/>
        </p:nvSpPr>
        <p:spPr>
          <a:xfrm>
            <a:off x="4686150" y="3371487"/>
            <a:ext cx="4172100" cy="11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98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Step 2: Map Transitions</a:t>
            </a:r>
            <a:endParaRPr sz="1980" b="1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Draw solid lines for input '0' and dashed lines for input '1'.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0" name="Google Shape;55;p1">
            <a:extLst>
              <a:ext uri="{FF2B5EF4-FFF2-40B4-BE49-F238E27FC236}">
                <a16:creationId xmlns:a16="http://schemas.microsoft.com/office/drawing/2014/main" id="{EE8D0C2A-B3F3-4129-813A-6163D525B08B}"/>
              </a:ext>
            </a:extLst>
          </p:cNvPr>
          <p:cNvSpPr/>
          <p:nvPr/>
        </p:nvSpPr>
        <p:spPr>
          <a:xfrm>
            <a:off x="7793665" y="4587205"/>
            <a:ext cx="1350335" cy="4452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1" name="Google Shape;58;p1">
            <a:extLst>
              <a:ext uri="{FF2B5EF4-FFF2-40B4-BE49-F238E27FC236}">
                <a16:creationId xmlns:a16="http://schemas.microsoft.com/office/drawing/2014/main" id="{94058ABE-C3CB-497B-AE01-4FC5EB203273}"/>
              </a:ext>
            </a:extLst>
          </p:cNvPr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8523381" y="-4572"/>
            <a:ext cx="620619" cy="55667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78;p3">
            <a:extLst>
              <a:ext uri="{FF2B5EF4-FFF2-40B4-BE49-F238E27FC236}">
                <a16:creationId xmlns:a16="http://schemas.microsoft.com/office/drawing/2014/main" id="{B6E4C11F-6063-45DB-92BA-3FE4E4D9A7C8}"/>
              </a:ext>
            </a:extLst>
          </p:cNvPr>
          <p:cNvSpPr/>
          <p:nvPr/>
        </p:nvSpPr>
        <p:spPr>
          <a:xfrm>
            <a:off x="579994" y="4851528"/>
            <a:ext cx="7672755" cy="31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12700">
              <a:lnSpc>
                <a:spcPct val="143000"/>
              </a:lnSpc>
            </a:pP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    5.04.2026    INFORMATION CODING TECHNIQUES </a:t>
            </a:r>
            <a:r>
              <a:rPr lang="en-US" sz="10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| </a:t>
            </a:r>
            <a:r>
              <a:rPr lang="en-GB" sz="1000" b="1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State Diagrams </a:t>
            </a:r>
            <a:r>
              <a:rPr lang="en-US" sz="10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|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1000" b="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P.Thilagarani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| SNSCT	    9/14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864</Words>
  <Application>Microsoft Office PowerPoint</Application>
  <PresentationFormat>On-screen Show (16:9)</PresentationFormat>
  <Paragraphs>107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Cambria</vt:lpstr>
      <vt:lpstr>Comic Neue</vt:lpstr>
      <vt:lpstr>Arial</vt:lpstr>
      <vt:lpstr>Times New Roman</vt:lpstr>
      <vt:lpstr>Livvic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Staff</cp:lastModifiedBy>
  <cp:revision>3</cp:revision>
  <dcterms:created xsi:type="dcterms:W3CDTF">2026-05-20T05:44:07Z</dcterms:created>
  <dcterms:modified xsi:type="dcterms:W3CDTF">2026-05-20T05:58:13Z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9DCC56479EF942C7A190C48206473CF4_13</vt:lpwstr>
  </property>
  <property fmtid="{D5CDD505-2E9C-101B-9397-08002B2CF9AE}" pid="3" name="KSOProductBuildVer">
    <vt:lpwstr>1033-12.1.0.26372</vt:lpwstr>
  </property>
</Properties>
</file>