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omic Neue" panose="020B0604020202020204" charset="0"/>
      <p:regular r:id="rId20"/>
      <p:bold r:id="rId21"/>
      <p:italic r:id="rId22"/>
      <p:boldItalic r:id="rId23"/>
    </p:embeddedFont>
    <p:embeddedFont>
      <p:font typeface="Luckiest Guy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8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a0d576e41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a0d576e41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6a0d576f0c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6a0d576f0c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6a0d576f0cc6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6a0d576f0cc6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a0d576e73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a0d576e73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6a0d576e8d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6a0d576e8d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6a0d576eac20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6a0d576eac20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6a0d576eac4c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6a0d576eac4c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6a0d576eaca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6a0d576eaca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6a0d576eacc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6a0d576eacc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6a0d576ead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6a0d576ead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6a0d576f0c45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6a0d576f0c45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923559FD-C02C-470F-AB69-5B8424EEBC03}"/>
              </a:ext>
            </a:extLst>
          </p:cNvPr>
          <p:cNvSpPr/>
          <p:nvPr/>
        </p:nvSpPr>
        <p:spPr>
          <a:xfrm>
            <a:off x="7618866" y="4573116"/>
            <a:ext cx="1408176" cy="468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55;p1">
            <a:extLst>
              <a:ext uri="{FF2B5EF4-FFF2-40B4-BE49-F238E27FC236}">
                <a16:creationId xmlns:a16="http://schemas.microsoft.com/office/drawing/2014/main" id="{696E8F80-DF20-4C54-86A0-0A49B777C236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56;p1">
            <a:extLst>
              <a:ext uri="{FF2B5EF4-FFF2-40B4-BE49-F238E27FC236}">
                <a16:creationId xmlns:a16="http://schemas.microsoft.com/office/drawing/2014/main" id="{D505EADE-5FF3-43A5-A780-D3880E12E799}"/>
              </a:ext>
            </a:extLst>
          </p:cNvPr>
          <p:cNvSpPr/>
          <p:nvPr/>
        </p:nvSpPr>
        <p:spPr>
          <a:xfrm>
            <a:off x="736408" y="669995"/>
            <a:ext cx="7293934" cy="39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443480" marR="243776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An Autonomous Institution Coimbatore-35</a:t>
            </a:r>
            <a:endParaRPr sz="1600" b="0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2443480" marR="2437765" lvl="0" indent="0" algn="ctr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175" marR="0" lvl="0" indent="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EF8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DEPARTMENT OF INFORMATION TECHNOLOGY</a:t>
            </a:r>
            <a:endParaRPr sz="1800" b="0" i="0" u="none" strike="noStrike" cap="none" dirty="0">
              <a:solidFill>
                <a:srgbClr val="EF86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065" marR="5080" lvl="0" indent="0" algn="ctr" rtl="0">
              <a:lnSpc>
                <a:spcPct val="32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91A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23ITT304 Information Coding Techniques</a:t>
            </a:r>
            <a:endParaRPr sz="2000" b="0" i="0" u="none" strike="noStrike" cap="none" dirty="0">
              <a:solidFill>
                <a:srgbClr val="91A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Unit </a:t>
            </a:r>
            <a:r>
              <a:rPr lang="en-US" sz="16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000" b="1" i="0" u="none" strike="noStrike" cap="none" dirty="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</a:t>
            </a:r>
            <a:endParaRPr sz="1600" b="1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CONVOLUTIONAL CODES AND APPLICATIONS</a:t>
            </a:r>
          </a:p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800" dirty="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UNLOCKING INFORMATION CODING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P.Thilagarani</a:t>
            </a:r>
            <a:r>
              <a:rPr lang="en-US" sz="1800" b="1" i="0" u="none" strike="noStrike" cap="none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AP/IT</a:t>
            </a:r>
          </a:p>
        </p:txBody>
      </p:sp>
      <p:sp>
        <p:nvSpPr>
          <p:cNvPr id="5" name="Google Shape;57;p1">
            <a:extLst>
              <a:ext uri="{FF2B5EF4-FFF2-40B4-BE49-F238E27FC236}">
                <a16:creationId xmlns:a16="http://schemas.microsoft.com/office/drawing/2014/main" id="{1588385F-DD94-4F9E-942F-0C5887147209}"/>
              </a:ext>
            </a:extLst>
          </p:cNvPr>
          <p:cNvSpPr/>
          <p:nvPr/>
        </p:nvSpPr>
        <p:spPr>
          <a:xfrm>
            <a:off x="932190" y="73008"/>
            <a:ext cx="76014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SNS COLLEGE OF TECHNOLOGY</a:t>
            </a:r>
            <a:endParaRPr sz="3600" b="1" i="0" u="none" strike="noStrike" cap="none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751ADB2C-1BA5-4B62-BA79-C09FD206736E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9;p1">
            <a:extLst>
              <a:ext uri="{FF2B5EF4-FFF2-40B4-BE49-F238E27FC236}">
                <a16:creationId xmlns:a16="http://schemas.microsoft.com/office/drawing/2014/main" id="{00C0E756-19F2-487D-9972-70216F09261B}"/>
              </a:ext>
            </a:extLst>
          </p:cNvPr>
          <p:cNvSpPr/>
          <p:nvPr/>
        </p:nvSpPr>
        <p:spPr>
          <a:xfrm>
            <a:off x="0" y="15251"/>
            <a:ext cx="138223" cy="5132821"/>
          </a:xfrm>
          <a:prstGeom prst="flowChartProcess">
            <a:avLst/>
          </a:prstGeom>
          <a:solidFill>
            <a:srgbClr val="FFC000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Google Shape;78;p3">
            <a:extLst>
              <a:ext uri="{FF2B5EF4-FFF2-40B4-BE49-F238E27FC236}">
                <a16:creationId xmlns:a16="http://schemas.microsoft.com/office/drawing/2014/main" id="{AD08CD3C-D393-4F0C-8B55-35BB07E71407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UNLOCKING INFORMATION CODING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2/14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/>
          <p:nvPr/>
        </p:nvSpPr>
        <p:spPr>
          <a:xfrm>
            <a:off x="4652010" y="1577340"/>
            <a:ext cx="4194900" cy="1577400"/>
          </a:xfrm>
          <a:prstGeom prst="roundRect">
            <a:avLst>
              <a:gd name="adj" fmla="val 16667"/>
            </a:avLst>
          </a:prstGeom>
          <a:solidFill>
            <a:srgbClr val="E1F6EF"/>
          </a:solidFill>
          <a:ln w="12700" cap="flat" cmpd="sng">
            <a:solidFill>
              <a:srgbClr val="084D3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4674870" y="163449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285750" y="96012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LESSON SUMMARY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285750" y="1577340"/>
            <a:ext cx="41949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Key Takeaways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Memory: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Trellis diagrams visualize encoders with memory.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Efficiency: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The Viterbi algorithm prevents exponential complexity.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Reliability: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Essential for modern high-speed digital comms.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5132070" y="1600200"/>
            <a:ext cx="3600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440" b="1">
                <a:solidFill>
                  <a:srgbClr val="084D3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Example</a:t>
            </a:r>
            <a:endParaRPr sz="1440" b="1">
              <a:solidFill>
                <a:srgbClr val="084D3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84D3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Think of the Trellis as a roadmap where 'Noise' represents roadblocks, and Viterbi is your GPS finding the most likely route.</a:t>
            </a:r>
            <a:endParaRPr sz="1620">
              <a:solidFill>
                <a:srgbClr val="084D3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2E6D4DDD-DBC5-4ED9-B88A-43E503AE7E7E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Google Shape;58;p1">
            <a:extLst>
              <a:ext uri="{FF2B5EF4-FFF2-40B4-BE49-F238E27FC236}">
                <a16:creationId xmlns:a16="http://schemas.microsoft.com/office/drawing/2014/main" id="{9BDDD8F1-FC1E-45EA-90EF-4AC3FF32F3F9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8;p3">
            <a:extLst>
              <a:ext uri="{FF2B5EF4-FFF2-40B4-BE49-F238E27FC236}">
                <a16:creationId xmlns:a16="http://schemas.microsoft.com/office/drawing/2014/main" id="{77468440-B16C-4B83-BA1E-7F36E1781880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UNLOCKING INFORMATION CODING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10/14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FINAL ASSESSMENT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285750" y="8572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What is the primary advantage of a Trellis Diagram over a standard State Diagram in coding theory?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1.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It uses less power to transmit.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2.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It explicitly shows the passage of time and sequence of states.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3.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It eliminates the need for any redundant parity bits.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4.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857250" y="4229100"/>
            <a:ext cx="5811179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It can only be used for block codes, not convolutional codes.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D90368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Answers on the next slide...</a:t>
            </a:r>
            <a:endParaRPr sz="1620">
              <a:solidFill>
                <a:srgbClr val="D90368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" name="Google Shape;55;p1">
            <a:extLst>
              <a:ext uri="{FF2B5EF4-FFF2-40B4-BE49-F238E27FC236}">
                <a16:creationId xmlns:a16="http://schemas.microsoft.com/office/drawing/2014/main" id="{B78AC89E-0502-4180-ACE6-5BED7B891CD6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4" name="Google Shape;58;p1">
            <a:extLst>
              <a:ext uri="{FF2B5EF4-FFF2-40B4-BE49-F238E27FC236}">
                <a16:creationId xmlns:a16="http://schemas.microsoft.com/office/drawing/2014/main" id="{E2E09B6C-A056-4FDE-814F-FCB1E2DE36DE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8;p3">
            <a:extLst>
              <a:ext uri="{FF2B5EF4-FFF2-40B4-BE49-F238E27FC236}">
                <a16:creationId xmlns:a16="http://schemas.microsoft.com/office/drawing/2014/main" id="{5BAC82DA-8B6A-4551-98BD-52BAB880128B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UNLOCKING INFORMATION CODING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11/14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FINAL ASSESSMENT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285750" y="8572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What is the primary advantage of a Trellis Diagram over a standard State Diagram in coding theory?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1.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It uses less power to transmit.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2.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2C6E49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It explicitly shows the passage of time and sequence of states.</a:t>
            </a:r>
            <a:endParaRPr sz="1620" b="1">
              <a:solidFill>
                <a:srgbClr val="2C6E49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8515350" y="25717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60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👍​</a:t>
            </a:r>
            <a:endParaRPr sz="360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3.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It eliminates the need for any redundant parity bits.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5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4.</a:t>
            </a:r>
            <a:endParaRPr sz="252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857250" y="4229100"/>
            <a:ext cx="6045355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It can only be used for block codes, not convolutional codes.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8468832" y="858805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60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✅​</a:t>
            </a:r>
            <a:endParaRPr sz="360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" name="Google Shape;55;p1">
            <a:extLst>
              <a:ext uri="{FF2B5EF4-FFF2-40B4-BE49-F238E27FC236}">
                <a16:creationId xmlns:a16="http://schemas.microsoft.com/office/drawing/2014/main" id="{D3BCBFF8-881B-45BE-862C-DE8A6FF3E4CA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5" name="Google Shape;58;p1">
            <a:extLst>
              <a:ext uri="{FF2B5EF4-FFF2-40B4-BE49-F238E27FC236}">
                <a16:creationId xmlns:a16="http://schemas.microsoft.com/office/drawing/2014/main" id="{EBBB9D81-E75E-4EEF-B308-73410B8A27A1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8;p3">
            <a:extLst>
              <a:ext uri="{FF2B5EF4-FFF2-40B4-BE49-F238E27FC236}">
                <a16:creationId xmlns:a16="http://schemas.microsoft.com/office/drawing/2014/main" id="{9707FD03-D146-4CAE-B2B3-6A9F7546AC47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UNLOCKING INFORMATION CODING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12/14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">
            <a:extLst>
              <a:ext uri="{FF2B5EF4-FFF2-40B4-BE49-F238E27FC236}">
                <a16:creationId xmlns:a16="http://schemas.microsoft.com/office/drawing/2014/main" id="{FD4C8B6E-C681-45AE-8551-F94A49EAF231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8;p1">
            <a:extLst>
              <a:ext uri="{FF2B5EF4-FFF2-40B4-BE49-F238E27FC236}">
                <a16:creationId xmlns:a16="http://schemas.microsoft.com/office/drawing/2014/main" id="{8A394769-5C78-4ADF-BA04-DF393F8D36DD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8;p3">
            <a:extLst>
              <a:ext uri="{FF2B5EF4-FFF2-40B4-BE49-F238E27FC236}">
                <a16:creationId xmlns:a16="http://schemas.microsoft.com/office/drawing/2014/main" id="{3A967B96-62BB-4699-83BA-39948B8376F3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UNLOCKING INFORMATION CODING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2/14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B5BC3B-B0BA-4A91-A7CF-D1185D9AAA0A}"/>
              </a:ext>
            </a:extLst>
          </p:cNvPr>
          <p:cNvSpPr/>
          <p:nvPr/>
        </p:nvSpPr>
        <p:spPr>
          <a:xfrm>
            <a:off x="2806133" y="2110085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9548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7260" y="742950"/>
            <a:ext cx="3657600" cy="286206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280160"/>
            <a:ext cx="38292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000" dirty="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UNLOCKING INFORMATION CODING</a:t>
            </a:r>
            <a:endParaRPr sz="2000" dirty="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937510"/>
            <a:ext cx="382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Mastering Trellis Diagrams for Reliable Communication.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8034BE56-F0D5-47C0-B3BA-2384CE972B85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B625DDEB-A265-4DCC-81E2-C498D7EE9650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p3">
            <a:extLst>
              <a:ext uri="{FF2B5EF4-FFF2-40B4-BE49-F238E27FC236}">
                <a16:creationId xmlns:a16="http://schemas.microsoft.com/office/drawing/2014/main" id="{BD30142D-7B92-4302-9529-3051DD23D019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UNLOCKING INFORMATION CODING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2/14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6770" y="788670"/>
            <a:ext cx="3827010" cy="304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4286250" y="857250"/>
            <a:ext cx="10173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ICEBREAKER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4286250" y="3017520"/>
            <a:ext cx="4572000" cy="1086000"/>
          </a:xfrm>
          <a:prstGeom prst="roundRect">
            <a:avLst>
              <a:gd name="adj" fmla="val 16667"/>
            </a:avLst>
          </a:prstGeom>
          <a:solidFill>
            <a:srgbClr val="FAEFDA"/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4309110" y="307467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60">
                <a:solidFill>
                  <a:srgbClr val="573B06"/>
                </a:solidFill>
              </a:rPr>
              <a:t>🔑</a:t>
            </a:r>
            <a:endParaRPr sz="2160">
              <a:solidFill>
                <a:srgbClr val="573B06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WARM-UP: THE NOISE CHALLENGE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286250" y="1165860"/>
            <a:ext cx="4572000" cy="1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Imagine sending a critical binary message across a crowded room. Static and interference (noise) flip your 1s to 0s.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Discussion: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How can we ensure the receiver gets the </a:t>
            </a:r>
            <a:r>
              <a:rPr lang="en-GB" sz="1620" i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exact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original message without repeating it ten times?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766310" y="3040380"/>
            <a:ext cx="39777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440" b="1">
                <a:solidFill>
                  <a:srgbClr val="573B0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Key point</a:t>
            </a:r>
            <a:endParaRPr sz="1440" b="1">
              <a:solidFill>
                <a:srgbClr val="573B0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573B06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Convolutional coding adds 'memory' to the data, making it resilient to errors.</a:t>
            </a:r>
            <a:endParaRPr sz="1620">
              <a:solidFill>
                <a:srgbClr val="573B06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" name="Google Shape;55;p1">
            <a:extLst>
              <a:ext uri="{FF2B5EF4-FFF2-40B4-BE49-F238E27FC236}">
                <a16:creationId xmlns:a16="http://schemas.microsoft.com/office/drawing/2014/main" id="{2E0C039D-981E-4669-A729-B121A87582E8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Google Shape;58;p1">
            <a:extLst>
              <a:ext uri="{FF2B5EF4-FFF2-40B4-BE49-F238E27FC236}">
                <a16:creationId xmlns:a16="http://schemas.microsoft.com/office/drawing/2014/main" id="{8DFFBA15-BF4A-4E7B-AB43-9715BBAB383C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8;p3">
            <a:extLst>
              <a:ext uri="{FF2B5EF4-FFF2-40B4-BE49-F238E27FC236}">
                <a16:creationId xmlns:a16="http://schemas.microsoft.com/office/drawing/2014/main" id="{77791538-9FEF-4AC2-AC57-8DD90F6CE95F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UNLOCKING INFORMATION CODING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3/14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29201" y="789585"/>
            <a:ext cx="2575932" cy="229930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285750" y="857250"/>
            <a:ext cx="22290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DESIGN THINKING: EMPATHIZE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THE ENGINEER'S PERSONA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85750" y="1165860"/>
            <a:ext cx="4572000" cy="29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98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Meet Arjun, a Network Engineer</a:t>
            </a:r>
            <a:endParaRPr sz="198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Arjun works on 5G infrastructure in Mumbai. His challenge is maintaining high data speeds in dense urban areas where signals bounce off buildings.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Core Problem: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How do we decode complex, interleaved signals efficiently in real-time?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7F594B72-B983-479C-980C-568B210A3375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Google Shape;58;p1">
            <a:extLst>
              <a:ext uri="{FF2B5EF4-FFF2-40B4-BE49-F238E27FC236}">
                <a16:creationId xmlns:a16="http://schemas.microsoft.com/office/drawing/2014/main" id="{68B8E5F3-F372-4717-BC8A-11E8EDD1149E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8;p3">
            <a:extLst>
              <a:ext uri="{FF2B5EF4-FFF2-40B4-BE49-F238E27FC236}">
                <a16:creationId xmlns:a16="http://schemas.microsoft.com/office/drawing/2014/main" id="{FD675CDA-48C6-4109-8A78-92420A7BFF12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UNLOCKING INFORMATION CODING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4/14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285750" y="857250"/>
            <a:ext cx="6858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IDEATE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FROM STATE MACHINES TO TRELLIS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85750" y="1165860"/>
            <a:ext cx="85725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To solve Arjun's problem, we move from a static </a:t>
            </a: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State Diagram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to a </a:t>
            </a: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Trellis Diagram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While a state diagram shows </a:t>
            </a:r>
            <a:r>
              <a:rPr lang="en-GB" sz="1620" i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what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can happen, a Trellis shows </a:t>
            </a:r>
            <a:r>
              <a:rPr lang="en-GB" sz="1620" i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when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it happens by expanding the state machine over time.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6122E38A-F890-461D-B2A2-46538065083A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3F186281-3BCA-42F6-A070-DBCF18B2DD2B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p3">
            <a:extLst>
              <a:ext uri="{FF2B5EF4-FFF2-40B4-BE49-F238E27FC236}">
                <a16:creationId xmlns:a16="http://schemas.microsoft.com/office/drawing/2014/main" id="{61F993E3-A31E-45DB-9E2B-E84C68B96053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UNLOCKING INFORMATION CODING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5/14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4286250" y="857250"/>
            <a:ext cx="13029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VERTICAL DEPTH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4286250" y="3520440"/>
            <a:ext cx="4572000" cy="1086000"/>
          </a:xfrm>
          <a:prstGeom prst="roundRect">
            <a:avLst>
              <a:gd name="adj" fmla="val 16667"/>
            </a:avLst>
          </a:prstGeom>
          <a:solidFill>
            <a:srgbClr val="E6F1FB"/>
          </a:solidFill>
          <a:ln w="12700" cap="flat" cmpd="sng">
            <a:solidFill>
              <a:srgbClr val="0B2F50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4309110" y="357759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60">
                <a:solidFill>
                  <a:srgbClr val="0B2F50"/>
                </a:solidFill>
              </a:rPr>
              <a:t>🧠</a:t>
            </a:r>
            <a:endParaRPr sz="2160">
              <a:solidFill>
                <a:srgbClr val="0B2F50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ANATOMY OF A TRELLIS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286250" y="1165860"/>
            <a:ext cx="45720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Technical Components</a:t>
            </a:r>
            <a:endParaRPr sz="2160" b="1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Nodes: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Represent the current state of the encoder memory.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Branches: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Represent the transitions between states based on input bits.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Labels: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Typically written as 'Input / Output' (e.g., 1 / 11).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4766310" y="3543300"/>
            <a:ext cx="39777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440" b="1" dirty="0">
                <a:solidFill>
                  <a:srgbClr val="0B2F50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Remember</a:t>
            </a:r>
            <a:endParaRPr sz="1440" b="1" dirty="0">
              <a:solidFill>
                <a:srgbClr val="0B2F50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dirty="0">
                <a:solidFill>
                  <a:srgbClr val="0B2F50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number of states is 2^(K-1), where K is the constraint length.</a:t>
            </a:r>
            <a:endParaRPr sz="1620" dirty="0">
              <a:solidFill>
                <a:srgbClr val="0B2F50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8" name="Google Shape;55;p1">
            <a:extLst>
              <a:ext uri="{FF2B5EF4-FFF2-40B4-BE49-F238E27FC236}">
                <a16:creationId xmlns:a16="http://schemas.microsoft.com/office/drawing/2014/main" id="{2F60CF22-D74E-48F7-B17F-782548491CC8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" name="Google Shape;58;p1">
            <a:extLst>
              <a:ext uri="{FF2B5EF4-FFF2-40B4-BE49-F238E27FC236}">
                <a16:creationId xmlns:a16="http://schemas.microsoft.com/office/drawing/2014/main" id="{D53B5CF8-CE41-4621-8CDC-3B523C22ADB7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8;p3">
            <a:extLst>
              <a:ext uri="{FF2B5EF4-FFF2-40B4-BE49-F238E27FC236}">
                <a16:creationId xmlns:a16="http://schemas.microsoft.com/office/drawing/2014/main" id="{CFA9CD2C-9113-4F49-9E9E-D9BEE36BFCFB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UNLOCKING INFORMATION CODING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6/14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THE VITERBI DECODING PROCESS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285750" y="78867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The Trellis enables the </a:t>
            </a: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Viterbi Algorithm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to find the 'Shortest Path' via Hamming distances.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0" name="Google Shape;55;p1">
            <a:extLst>
              <a:ext uri="{FF2B5EF4-FFF2-40B4-BE49-F238E27FC236}">
                <a16:creationId xmlns:a16="http://schemas.microsoft.com/office/drawing/2014/main" id="{9C62A8A1-5EA1-4A1D-83BC-5BE92D8DC325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Google Shape;58;p1">
            <a:extLst>
              <a:ext uri="{FF2B5EF4-FFF2-40B4-BE49-F238E27FC236}">
                <a16:creationId xmlns:a16="http://schemas.microsoft.com/office/drawing/2014/main" id="{89F3B602-0A4E-4091-A2B5-42330C3504A3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2;p18">
            <a:extLst>
              <a:ext uri="{FF2B5EF4-FFF2-40B4-BE49-F238E27FC236}">
                <a16:creationId xmlns:a16="http://schemas.microsoft.com/office/drawing/2014/main" id="{77B43712-12AD-47F0-95B4-5804377FCCFB}"/>
              </a:ext>
            </a:extLst>
          </p:cNvPr>
          <p:cNvSpPr txBox="1"/>
          <p:nvPr/>
        </p:nvSpPr>
        <p:spPr>
          <a:xfrm>
            <a:off x="525660" y="1437628"/>
            <a:ext cx="26976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Calculate Metrics</a:t>
            </a: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: Compare received bits against all possible branch labels.</a:t>
            </a:r>
            <a:endParaRPr sz="162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3" name="Google Shape;103;p18">
            <a:extLst>
              <a:ext uri="{FF2B5EF4-FFF2-40B4-BE49-F238E27FC236}">
                <a16:creationId xmlns:a16="http://schemas.microsoft.com/office/drawing/2014/main" id="{B4113F8C-8CA1-465C-8B4C-D67BC296AA1B}"/>
              </a:ext>
            </a:extLst>
          </p:cNvPr>
          <p:cNvSpPr txBox="1"/>
          <p:nvPr/>
        </p:nvSpPr>
        <p:spPr>
          <a:xfrm>
            <a:off x="3451740" y="1437628"/>
            <a:ext cx="2697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Accumulate &amp; Prune</a:t>
            </a: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: Keep the path with the lowest cumulative error; discard others.</a:t>
            </a:r>
            <a:endParaRPr sz="162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4" name="Google Shape;104;p18">
            <a:extLst>
              <a:ext uri="{FF2B5EF4-FFF2-40B4-BE49-F238E27FC236}">
                <a16:creationId xmlns:a16="http://schemas.microsoft.com/office/drawing/2014/main" id="{7C98B53D-F05A-42E4-82E2-C69F056E76A3}"/>
              </a:ext>
            </a:extLst>
          </p:cNvPr>
          <p:cNvSpPr txBox="1"/>
          <p:nvPr/>
        </p:nvSpPr>
        <p:spPr>
          <a:xfrm>
            <a:off x="6377880" y="1437628"/>
            <a:ext cx="26976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Traceback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: At the end, follow the 'survivor path' backward to decode.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5" name="Google Shape;78;p3">
            <a:extLst>
              <a:ext uri="{FF2B5EF4-FFF2-40B4-BE49-F238E27FC236}">
                <a16:creationId xmlns:a16="http://schemas.microsoft.com/office/drawing/2014/main" id="{B692B015-C8D7-491F-902C-B51B962BCB90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UNLOCKING INFORMATION CODING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7/14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285750" y="857250"/>
            <a:ext cx="1668900" cy="262800"/>
          </a:xfrm>
          <a:prstGeom prst="roundRect">
            <a:avLst>
              <a:gd name="adj" fmla="val 16667"/>
            </a:avLst>
          </a:prstGeom>
          <a:solidFill>
            <a:srgbClr val="D90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80" b="1">
                <a:solidFill>
                  <a:srgbClr val="FFFFF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HORIZONTAL BREADTH</a:t>
            </a:r>
            <a:endParaRPr sz="1080" b="1">
              <a:solidFill>
                <a:srgbClr val="FFFFF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BEYOND WIRELESS: BROAD APPLICATIONS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285750" y="1165860"/>
            <a:ext cx="4572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Trellis-coded modulation isn't just for cellular data. It's used in: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Deep Space Comm: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Communicating with Mars rovers.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Hard Drives: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Reading magnetic data accurately.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Char char="●"/>
            </a:pPr>
            <a:r>
              <a:rPr lang="en-GB" sz="1620" b="1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Voice Recognition:</a:t>
            </a:r>
            <a:r>
              <a:rPr lang="en-GB" sz="162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Hidden Markov Models (HMMs) use similar structures.</a:t>
            </a:r>
            <a:endParaRPr sz="162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A2E3CD66-9359-4480-B69F-8B4CBFB14828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1E28AFE9-239D-437D-B083-068050792B7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p3">
            <a:extLst>
              <a:ext uri="{FF2B5EF4-FFF2-40B4-BE49-F238E27FC236}">
                <a16:creationId xmlns:a16="http://schemas.microsoft.com/office/drawing/2014/main" id="{E13954AD-8920-4334-9355-35C043042251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UNLOCKING INFORMATION CODING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8/14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24907" cy="41705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80">
                <a:solidFill>
                  <a:srgbClr val="409E9E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rPr>
              <a:t>ACTIVITY: SURVIVE THE NOISE</a:t>
            </a:r>
            <a:endParaRPr sz="2880">
              <a:solidFill>
                <a:srgbClr val="409E9E"/>
              </a:solidFill>
              <a:latin typeface="Luckiest Guy" panose="02000506000000020004"/>
              <a:ea typeface="Luckiest Guy" panose="02000506000000020004"/>
              <a:cs typeface="Luckiest Guy" panose="02000506000000020004"/>
              <a:sym typeface="Luckiest Guy" panose="02000506000000020004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1599229" y="946500"/>
            <a:ext cx="41949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60" b="1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Group Problem Solving</a:t>
            </a:r>
            <a:endParaRPr sz="2160" b="1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Form groups of three.</a:t>
            </a:r>
            <a:endParaRPr sz="162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You are given a received sequence: </a:t>
            </a:r>
            <a:r>
              <a:rPr lang="en-GB" sz="1620" b="1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11 01 10</a:t>
            </a: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.</a:t>
            </a:r>
            <a:endParaRPr sz="162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Using the provided 4-state Trellis, calculate the Hamming distance for the first two transitions.</a:t>
            </a:r>
            <a:endParaRPr sz="162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Comic Neue" panose="02000000000000000000"/>
              <a:buAutoNum type="arabicPeriod"/>
            </a:pPr>
            <a:r>
              <a:rPr lang="en-GB" sz="1620" b="1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Identify:</a:t>
            </a:r>
            <a:r>
              <a:rPr lang="en-GB" sz="1620" dirty="0">
                <a:solidFill>
                  <a:srgbClr val="040F0F"/>
                </a:solidFill>
                <a:latin typeface="Comic Neue" panose="02000000000000000000"/>
                <a:ea typeface="Comic Neue" panose="02000000000000000000"/>
                <a:cs typeface="Comic Neue" panose="02000000000000000000"/>
                <a:sym typeface="Comic Neue" panose="02000000000000000000"/>
              </a:rPr>
              <a:t> Which path is more likely to be the survivor?</a:t>
            </a:r>
            <a:endParaRPr sz="1620" dirty="0">
              <a:solidFill>
                <a:srgbClr val="040F0F"/>
              </a:solidFill>
              <a:latin typeface="Comic Neue" panose="02000000000000000000"/>
              <a:ea typeface="Comic Neue" panose="02000000000000000000"/>
              <a:cs typeface="Comic Neue" panose="02000000000000000000"/>
              <a:sym typeface="Comic Neue" panose="02000000000000000000"/>
            </a:endParaRPr>
          </a:p>
        </p:txBody>
      </p:sp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70847B24-4E42-4FE5-A997-10D288BABE61}"/>
              </a:ext>
            </a:extLst>
          </p:cNvPr>
          <p:cNvSpPr/>
          <p:nvPr/>
        </p:nvSpPr>
        <p:spPr>
          <a:xfrm>
            <a:off x="7793665" y="4587205"/>
            <a:ext cx="1350335" cy="445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Google Shape;58;p1">
            <a:extLst>
              <a:ext uri="{FF2B5EF4-FFF2-40B4-BE49-F238E27FC236}">
                <a16:creationId xmlns:a16="http://schemas.microsoft.com/office/drawing/2014/main" id="{435EA954-3B5A-4261-88A1-B7B38EFBC36A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23381" y="-4572"/>
            <a:ext cx="620619" cy="556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p3">
            <a:extLst>
              <a:ext uri="{FF2B5EF4-FFF2-40B4-BE49-F238E27FC236}">
                <a16:creationId xmlns:a16="http://schemas.microsoft.com/office/drawing/2014/main" id="{491DACBC-54B3-49EB-B1BD-4066CC54D5A3}"/>
              </a:ext>
            </a:extLst>
          </p:cNvPr>
          <p:cNvSpPr/>
          <p:nvPr/>
        </p:nvSpPr>
        <p:spPr>
          <a:xfrm>
            <a:off x="579994" y="4851528"/>
            <a:ext cx="7672755" cy="31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2700">
              <a:lnSpc>
                <a:spcPct val="143000"/>
              </a:lnSpc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    5.04.2026    INFORMATION CODING TECHNIQUES </a:t>
            </a:r>
            <a:r>
              <a:rPr lang="en-US" sz="1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 </a:t>
            </a:r>
            <a:r>
              <a:rPr lang="en-GB" sz="1000" b="1" dirty="0">
                <a:solidFill>
                  <a:schemeClr val="tx1"/>
                </a:solidFill>
                <a:latin typeface="Times New Roman" panose="02020603050405020304" pitchFamily="18" charset="0"/>
                <a:ea typeface="Luckiest Guy" panose="02000506000000020004"/>
                <a:cs typeface="Times New Roman" panose="02020603050405020304" pitchFamily="18" charset="0"/>
                <a:sym typeface="Luckiest Guy" panose="02000506000000020004"/>
              </a:rPr>
              <a:t>UNLOCKING INFORMATION CODING</a:t>
            </a:r>
            <a:r>
              <a:rPr lang="en-US" sz="10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|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P.Thilagarani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| SNSCT     9/14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854</Words>
  <Application>Microsoft Office PowerPoint</Application>
  <PresentationFormat>On-screen Show (16:9)</PresentationFormat>
  <Paragraphs>99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Cambria</vt:lpstr>
      <vt:lpstr>Luckiest Guy</vt:lpstr>
      <vt:lpstr>Comic Neue</vt:lpstr>
      <vt:lpstr>Arial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2</cp:revision>
  <dcterms:created xsi:type="dcterms:W3CDTF">2026-05-20T06:41:28Z</dcterms:created>
  <dcterms:modified xsi:type="dcterms:W3CDTF">2026-05-20T06:47:33Z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67C4289F35474371AB96E7DE85710508_13</vt:lpwstr>
  </property>
  <property fmtid="{D5CDD505-2E9C-101B-9397-08002B2CF9AE}" pid="3" name="KSOProductBuildVer">
    <vt:lpwstr>1033-12.1.0.26372</vt:lpwstr>
  </property>
</Properties>
</file>