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32" r:id="rId1"/>
  </p:sldMasterIdLst>
  <p:notesMasterIdLst>
    <p:notesMasterId r:id="rId12"/>
  </p:notesMasterIdLst>
  <p:sldIdLst>
    <p:sldId id="256" r:id="rId2"/>
    <p:sldId id="257" r:id="rId3"/>
    <p:sldId id="259" r:id="rId4"/>
    <p:sldId id="260" r:id="rId5"/>
    <p:sldId id="263" r:id="rId6"/>
    <p:sldId id="264" r:id="rId7"/>
    <p:sldId id="265" r:id="rId8"/>
    <p:sldId id="267" r:id="rId9"/>
    <p:sldId id="268" r:id="rId10"/>
    <p:sldId id="266" r:id="rId11"/>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2160">
          <p15:clr>
            <a:srgbClr val="000000"/>
          </p15:clr>
        </p15:guide>
        <p15:guide id="2" pos="2880">
          <p15:clr>
            <a:srgbClr val="000000"/>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TEYjjU1/fIRL0UMs4ojtEcxCvX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D23A6"/>
    <a:srgbClr val="39C6E7"/>
    <a:srgbClr val="8CE838"/>
    <a:srgbClr val="7BE1EF"/>
    <a:srgbClr val="66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51" d="100"/>
          <a:sy n="51" d="100"/>
        </p:scale>
        <p:origin x="-1854" y="-7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xmlns="" val="318916276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242054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242054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3195640"/>
            <a:ext cx="15544800" cy="2205038"/>
          </a:xfrm>
        </p:spPr>
        <p:txBody>
          <a:bodyPr/>
          <a:lstStyle/>
          <a:p>
            <a:r>
              <a:rPr lang="en-US" smtClean="0"/>
              <a:t>Click to edit Master title style</a:t>
            </a:r>
            <a:endParaRPr lang="en-US"/>
          </a:p>
        </p:txBody>
      </p:sp>
      <p:sp>
        <p:nvSpPr>
          <p:cNvPr id="3" name="Subtitle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411959"/>
            <a:ext cx="4114800" cy="87772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411959"/>
            <a:ext cx="12039600" cy="87772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6" y="6610352"/>
            <a:ext cx="15544800" cy="2043113"/>
          </a:xfrm>
        </p:spPr>
        <p:txBody>
          <a:bodyPr anchor="t"/>
          <a:lstStyle>
            <a:lvl1pPr algn="l">
              <a:defRPr sz="7100" b="1" cap="all"/>
            </a:lvl1pPr>
          </a:lstStyle>
          <a:p>
            <a:r>
              <a:rPr lang="en-US" smtClean="0"/>
              <a:t>Click to edit Master title style</a:t>
            </a:r>
            <a:endParaRPr lang="en-US"/>
          </a:p>
        </p:txBody>
      </p:sp>
      <p:sp>
        <p:nvSpPr>
          <p:cNvPr id="3" name="Text Placeholder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400302"/>
            <a:ext cx="8077200" cy="6788945"/>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96400" y="2400302"/>
            <a:ext cx="8077200" cy="6788945"/>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2302671"/>
            <a:ext cx="8080376"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4" name="Content Placeholder 3"/>
          <p:cNvSpPr>
            <a:spLocks noGrp="1"/>
          </p:cNvSpPr>
          <p:nvPr>
            <p:ph sz="half" idx="2"/>
          </p:nvPr>
        </p:nvSpPr>
        <p:spPr>
          <a:xfrm>
            <a:off x="914400" y="3262313"/>
            <a:ext cx="8080376"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290053" y="2302671"/>
            <a:ext cx="8083550"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6" name="Content Placeholder 5"/>
          <p:cNvSpPr>
            <a:spLocks noGrp="1"/>
          </p:cNvSpPr>
          <p:nvPr>
            <p:ph sz="quarter" idx="4"/>
          </p:nvPr>
        </p:nvSpPr>
        <p:spPr>
          <a:xfrm>
            <a:off x="9290053" y="3262313"/>
            <a:ext cx="8083550"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3" y="409575"/>
            <a:ext cx="6016626" cy="1743075"/>
          </a:xfrm>
        </p:spPr>
        <p:txBody>
          <a:bodyPr anchor="b"/>
          <a:lstStyle>
            <a:lvl1pPr algn="l">
              <a:defRPr sz="3600" b="1"/>
            </a:lvl1pPr>
          </a:lstStyle>
          <a:p>
            <a:r>
              <a:rPr lang="en-US" smtClean="0"/>
              <a:t>Click to edit Master title style</a:t>
            </a:r>
            <a:endParaRPr lang="en-US"/>
          </a:p>
        </p:txBody>
      </p:sp>
      <p:sp>
        <p:nvSpPr>
          <p:cNvPr id="3" name="Content Placeholder 2"/>
          <p:cNvSpPr>
            <a:spLocks noGrp="1"/>
          </p:cNvSpPr>
          <p:nvPr>
            <p:ph idx="1"/>
          </p:nvPr>
        </p:nvSpPr>
        <p:spPr>
          <a:xfrm>
            <a:off x="7150100" y="409577"/>
            <a:ext cx="10223500" cy="8779670"/>
          </a:xfrm>
        </p:spPr>
        <p:txBody>
          <a:bodyPr/>
          <a:lstStyle>
            <a:lvl1pPr>
              <a:defRPr sz="5700"/>
            </a:lvl1pPr>
            <a:lvl2pPr>
              <a:defRPr sz="5000"/>
            </a:lvl2pPr>
            <a:lvl3pPr>
              <a:defRPr sz="4300"/>
            </a:lvl3pPr>
            <a:lvl4pPr>
              <a:defRPr sz="3600"/>
            </a:lvl4pPr>
            <a:lvl5pPr>
              <a:defRPr sz="3600"/>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3" y="2152652"/>
            <a:ext cx="6016626" cy="7036595"/>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4576" y="7200900"/>
            <a:ext cx="10972800" cy="850107"/>
          </a:xfrm>
        </p:spPr>
        <p:txBody>
          <a:bodyPr anchor="b"/>
          <a:lstStyle>
            <a:lvl1pPr algn="l">
              <a:defRPr sz="3600" b="1"/>
            </a:lvl1pPr>
          </a:lstStyle>
          <a:p>
            <a:r>
              <a:rPr lang="en-US" smtClean="0"/>
              <a:t>Click to edit Master title style</a:t>
            </a:r>
            <a:endParaRPr lang="en-US"/>
          </a:p>
        </p:txBody>
      </p:sp>
      <p:sp>
        <p:nvSpPr>
          <p:cNvPr id="3" name="Picture Placeholder 2"/>
          <p:cNvSpPr>
            <a:spLocks noGrp="1"/>
          </p:cNvSpPr>
          <p:nvPr>
            <p:ph type="pic" idx="1"/>
          </p:nvPr>
        </p:nvSpPr>
        <p:spPr>
          <a:xfrm>
            <a:off x="3584576" y="919163"/>
            <a:ext cx="10972800" cy="6172200"/>
          </a:xfrm>
        </p:spPr>
        <p:txBody>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endParaRPr lang="en-US"/>
          </a:p>
        </p:txBody>
      </p:sp>
      <p:sp>
        <p:nvSpPr>
          <p:cNvPr id="4" name="Text Placeholder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411957"/>
            <a:ext cx="16459200" cy="1714500"/>
          </a:xfrm>
          <a:prstGeom prst="rect">
            <a:avLst/>
          </a:prstGeom>
        </p:spPr>
        <p:txBody>
          <a:bodyPr vert="horz" lIns="163283" tIns="81642" rIns="163283" bIns="8164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914400" y="2400302"/>
            <a:ext cx="16459200" cy="6788945"/>
          </a:xfrm>
          <a:prstGeom prst="rect">
            <a:avLst/>
          </a:prstGeom>
        </p:spPr>
        <p:txBody>
          <a:bodyPr vert="horz" lIns="163283" tIns="81642" rIns="163283" bIns="8164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914400" y="9534527"/>
            <a:ext cx="4267200" cy="547688"/>
          </a:xfrm>
          <a:prstGeom prst="rect">
            <a:avLst/>
          </a:prstGeom>
        </p:spPr>
        <p:txBody>
          <a:bodyPr vert="horz" lIns="163283" tIns="81642" rIns="163283" bIns="81642" rtlCol="0" anchor="ctr"/>
          <a:lstStyle>
            <a:lvl1pPr algn="l">
              <a:defRPr sz="21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248400" y="9534527"/>
            <a:ext cx="5791200" cy="547688"/>
          </a:xfrm>
          <a:prstGeom prst="rect">
            <a:avLst/>
          </a:prstGeom>
        </p:spPr>
        <p:txBody>
          <a:bodyPr vert="horz" lIns="163283" tIns="81642" rIns="163283" bIns="81642" rtlCol="0" anchor="ctr"/>
          <a:lstStyle>
            <a:lvl1pPr algn="ctr">
              <a:defRPr sz="2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3106400" y="9534527"/>
            <a:ext cx="4267200" cy="547688"/>
          </a:xfrm>
          <a:prstGeom prst="rect">
            <a:avLst/>
          </a:prstGeom>
        </p:spPr>
        <p:txBody>
          <a:bodyPr vert="horz" lIns="163283" tIns="81642" rIns="163283" bIns="81642" rtlCol="0" anchor="ctr"/>
          <a:lstStyle>
            <a:lvl1pPr algn="r">
              <a:defRPr sz="2100">
                <a:solidFill>
                  <a:schemeClr val="tx1">
                    <a:tint val="75000"/>
                  </a:schemeClr>
                </a:solidFill>
              </a:defRPr>
            </a:lvl1pPr>
          </a:lstStyle>
          <a:p>
            <a:fld id="{00000000-1234-1234-1234-1234123412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1632832" rtl="0" eaLnBrk="1" latinLnBrk="0" hangingPunct="1">
        <a:spcBef>
          <a:spcPct val="0"/>
        </a:spcBef>
        <a:buNone/>
        <a:defRPr sz="7900" kern="1200">
          <a:solidFill>
            <a:schemeClr val="tx1"/>
          </a:solidFill>
          <a:latin typeface="+mj-lt"/>
          <a:ea typeface="+mj-ea"/>
          <a:cs typeface="+mj-cs"/>
        </a:defRPr>
      </a:lvl1pPr>
    </p:titleStyle>
    <p:bodyStyle>
      <a:lvl1pPr marL="612313" indent="-612313" algn="l" defTabSz="1632832" rtl="0" eaLnBrk="1" latinLnBrk="0" hangingPunct="1">
        <a:spcBef>
          <a:spcPct val="20000"/>
        </a:spcBef>
        <a:buFont typeface="Arial" pitchFamily="34" charset="0"/>
        <a:buChar char="•"/>
        <a:defRPr sz="5700" kern="1200">
          <a:solidFill>
            <a:schemeClr val="tx1"/>
          </a:solidFill>
          <a:latin typeface="+mn-lt"/>
          <a:ea typeface="+mn-ea"/>
          <a:cs typeface="+mn-cs"/>
        </a:defRPr>
      </a:lvl1pPr>
      <a:lvl2pPr marL="1326675" indent="-510260" algn="l" defTabSz="1632832" rtl="0" eaLnBrk="1" latinLnBrk="0" hangingPunct="1">
        <a:spcBef>
          <a:spcPct val="20000"/>
        </a:spcBef>
        <a:buFont typeface="Arial" pitchFamily="34" charset="0"/>
        <a:buChar char="–"/>
        <a:defRPr sz="5000" kern="1200">
          <a:solidFill>
            <a:schemeClr val="tx1"/>
          </a:solidFill>
          <a:latin typeface="+mn-lt"/>
          <a:ea typeface="+mn-ea"/>
          <a:cs typeface="+mn-cs"/>
        </a:defRPr>
      </a:lvl2pPr>
      <a:lvl3pPr marL="2041039" indent="-408207" algn="l" defTabSz="1632832" rtl="0" eaLnBrk="1" latinLnBrk="0" hangingPunct="1">
        <a:spcBef>
          <a:spcPct val="20000"/>
        </a:spcBef>
        <a:buFont typeface="Arial" pitchFamily="34" charset="0"/>
        <a:buChar char="•"/>
        <a:defRPr sz="4300" kern="1200">
          <a:solidFill>
            <a:schemeClr val="tx1"/>
          </a:solidFill>
          <a:latin typeface="+mn-lt"/>
          <a:ea typeface="+mn-ea"/>
          <a:cs typeface="+mn-cs"/>
        </a:defRPr>
      </a:lvl3pPr>
      <a:lvl4pPr marL="2857454"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3673869"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4490286"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6pPr>
      <a:lvl7pPr marL="5306700"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7pPr>
      <a:lvl8pPr marL="6123115"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8pPr>
      <a:lvl9pPr marL="6939532"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9pPr>
    </p:bodyStyle>
    <p:otherStyle>
      <a:defPPr>
        <a:defRPr lang="en-US"/>
      </a:defPPr>
      <a:lvl1pPr marL="0" algn="l" defTabSz="1632832" rtl="0" eaLnBrk="1" latinLnBrk="0" hangingPunct="1">
        <a:defRPr sz="3200" kern="1200">
          <a:solidFill>
            <a:schemeClr val="tx1"/>
          </a:solidFill>
          <a:latin typeface="+mn-lt"/>
          <a:ea typeface="+mn-ea"/>
          <a:cs typeface="+mn-cs"/>
        </a:defRPr>
      </a:lvl1pPr>
      <a:lvl2pPr marL="816415" algn="l" defTabSz="1632832" rtl="0" eaLnBrk="1" latinLnBrk="0" hangingPunct="1">
        <a:defRPr sz="3200" kern="1200">
          <a:solidFill>
            <a:schemeClr val="tx1"/>
          </a:solidFill>
          <a:latin typeface="+mn-lt"/>
          <a:ea typeface="+mn-ea"/>
          <a:cs typeface="+mn-cs"/>
        </a:defRPr>
      </a:lvl2pPr>
      <a:lvl3pPr marL="1632832" algn="l" defTabSz="1632832" rtl="0" eaLnBrk="1" latinLnBrk="0" hangingPunct="1">
        <a:defRPr sz="3200" kern="1200">
          <a:solidFill>
            <a:schemeClr val="tx1"/>
          </a:solidFill>
          <a:latin typeface="+mn-lt"/>
          <a:ea typeface="+mn-ea"/>
          <a:cs typeface="+mn-cs"/>
        </a:defRPr>
      </a:lvl3pPr>
      <a:lvl4pPr marL="2449246" algn="l" defTabSz="1632832" rtl="0" eaLnBrk="1" latinLnBrk="0" hangingPunct="1">
        <a:defRPr sz="3200" kern="1200">
          <a:solidFill>
            <a:schemeClr val="tx1"/>
          </a:solidFill>
          <a:latin typeface="+mn-lt"/>
          <a:ea typeface="+mn-ea"/>
          <a:cs typeface="+mn-cs"/>
        </a:defRPr>
      </a:lvl4pPr>
      <a:lvl5pPr marL="3265661" algn="l" defTabSz="1632832" rtl="0" eaLnBrk="1" latinLnBrk="0" hangingPunct="1">
        <a:defRPr sz="3200" kern="1200">
          <a:solidFill>
            <a:schemeClr val="tx1"/>
          </a:solidFill>
          <a:latin typeface="+mn-lt"/>
          <a:ea typeface="+mn-ea"/>
          <a:cs typeface="+mn-cs"/>
        </a:defRPr>
      </a:lvl5pPr>
      <a:lvl6pPr marL="4082078" algn="l" defTabSz="1632832" rtl="0" eaLnBrk="1" latinLnBrk="0" hangingPunct="1">
        <a:defRPr sz="3200" kern="1200">
          <a:solidFill>
            <a:schemeClr val="tx1"/>
          </a:solidFill>
          <a:latin typeface="+mn-lt"/>
          <a:ea typeface="+mn-ea"/>
          <a:cs typeface="+mn-cs"/>
        </a:defRPr>
      </a:lvl6pPr>
      <a:lvl7pPr marL="4898493" algn="l" defTabSz="1632832" rtl="0" eaLnBrk="1" latinLnBrk="0" hangingPunct="1">
        <a:defRPr sz="3200" kern="1200">
          <a:solidFill>
            <a:schemeClr val="tx1"/>
          </a:solidFill>
          <a:latin typeface="+mn-lt"/>
          <a:ea typeface="+mn-ea"/>
          <a:cs typeface="+mn-cs"/>
        </a:defRPr>
      </a:lvl7pPr>
      <a:lvl8pPr marL="5714908" algn="l" defTabSz="1632832" rtl="0" eaLnBrk="1" latinLnBrk="0" hangingPunct="1">
        <a:defRPr sz="3200" kern="1200">
          <a:solidFill>
            <a:schemeClr val="tx1"/>
          </a:solidFill>
          <a:latin typeface="+mn-lt"/>
          <a:ea typeface="+mn-ea"/>
          <a:cs typeface="+mn-cs"/>
        </a:defRPr>
      </a:lvl8pPr>
      <a:lvl9pPr marL="6531325" algn="l" defTabSz="1632832"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Management_scienc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LIFO_(computing)" TargetMode="External"/><Relationship Id="rId2" Type="http://schemas.openxmlformats.org/officeDocument/2006/relationships/hyperlink" Target="https://en.wikipedia.org/wiki/First_Come,_First_Served" TargetMode="Externa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en.wikipedia.org/wiki/Mean_sojourn_time"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gs>
            <a:gs pos="60000">
              <a:schemeClr val="bg2">
                <a:tint val="95000"/>
                <a:shade val="100000"/>
                <a:satMod val="130000"/>
                <a:lumMod val="130000"/>
              </a:schemeClr>
            </a:gs>
            <a:gs pos="100000">
              <a:schemeClr val="bg2">
                <a:tint val="97000"/>
                <a:shade val="100000"/>
                <a:hueMod val="100000"/>
                <a:satMod val="140000"/>
                <a:lumMod val="80000"/>
              </a:schemeClr>
            </a:gs>
          </a:gsLst>
          <a:path path="circle">
            <a:fillToRect l="20000" t="10000" r="20000" b="60000"/>
          </a:path>
        </a:gradFill>
        <a:effectLst/>
      </p:bgPr>
    </p:bg>
    <p:spTree>
      <p:nvGrpSpPr>
        <p:cNvPr id="1" name="Shape 166"/>
        <p:cNvGrpSpPr/>
        <p:nvPr/>
      </p:nvGrpSpPr>
      <p:grpSpPr>
        <a:xfrm>
          <a:off x="0" y="0"/>
          <a:ext cx="0" cy="0"/>
          <a:chOff x="0" y="0"/>
          <a:chExt cx="0" cy="0"/>
        </a:xfrm>
      </p:grpSpPr>
      <p:sp>
        <p:nvSpPr>
          <p:cNvPr id="167" name="Google Shape;167;p1"/>
          <p:cNvSpPr/>
          <p:nvPr/>
        </p:nvSpPr>
        <p:spPr>
          <a:xfrm flipH="1">
            <a:off x="18288000" y="0"/>
            <a:ext cx="45720" cy="10287000"/>
          </a:xfrm>
          <a:prstGeom prst="rect">
            <a:avLst/>
          </a:prstGeom>
          <a:solidFill>
            <a:schemeClr val="lt1"/>
          </a:solidFill>
          <a:ln>
            <a:noFill/>
          </a:ln>
        </p:spPr>
        <p:txBody>
          <a:bodyPr spcFirstLastPara="1" wrap="square" lIns="91424" tIns="91424" rIns="91424" bIns="91424" anchor="ctr" anchorCtr="0">
            <a:noAutofit/>
          </a:bodyPr>
          <a:lstStyle/>
          <a:p>
            <a:endParaRPr/>
          </a:p>
        </p:txBody>
      </p:sp>
      <p:pic>
        <p:nvPicPr>
          <p:cNvPr id="169"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173" name="Google Shape;173;p1"/>
          <p:cNvSpPr txBox="1"/>
          <p:nvPr/>
        </p:nvSpPr>
        <p:spPr>
          <a:xfrm>
            <a:off x="-317242" y="6965681"/>
            <a:ext cx="15621000" cy="830997"/>
          </a:xfrm>
          <a:prstGeom prst="rect">
            <a:avLst/>
          </a:prstGeom>
          <a:noFill/>
          <a:ln>
            <a:noFill/>
          </a:ln>
        </p:spPr>
        <p:txBody>
          <a:bodyPr spcFirstLastPara="1" wrap="square" lIns="0" tIns="0" rIns="0" bIns="0" anchor="t" anchorCtr="0">
            <a:spAutoFit/>
          </a:bodyPr>
          <a:lstStyle/>
          <a:p>
            <a:pPr algn="ctr">
              <a:lnSpc>
                <a:spcPct val="150000"/>
              </a:lnSpc>
            </a:pPr>
            <a:r>
              <a:rPr lang="en-US" sz="3600" b="1" dirty="0">
                <a:solidFill>
                  <a:srgbClr val="FF0000"/>
                </a:solidFill>
                <a:latin typeface="Cambria"/>
                <a:ea typeface="Cambria"/>
                <a:cs typeface="Cambria"/>
                <a:sym typeface="Cambria"/>
              </a:rPr>
              <a:t>  </a:t>
            </a:r>
            <a:endParaRPr sz="3600">
              <a:solidFill>
                <a:schemeClr val="dk1"/>
              </a:solidFill>
              <a:latin typeface="Cambria"/>
              <a:ea typeface="Cambria"/>
              <a:cs typeface="Cambria"/>
              <a:sym typeface="Cambria"/>
            </a:endParaRPr>
          </a:p>
        </p:txBody>
      </p:sp>
      <p:sp>
        <p:nvSpPr>
          <p:cNvPr id="174" name="Google Shape;174;p1"/>
          <p:cNvSpPr txBox="1"/>
          <p:nvPr/>
        </p:nvSpPr>
        <p:spPr>
          <a:xfrm>
            <a:off x="1225532" y="498263"/>
            <a:ext cx="14996160" cy="3600986"/>
          </a:xfrm>
          <a:prstGeom prst="rect">
            <a:avLst/>
          </a:prstGeom>
          <a:noFill/>
          <a:ln>
            <a:noFill/>
          </a:ln>
        </p:spPr>
        <p:txBody>
          <a:bodyPr spcFirstLastPara="1" wrap="square" lIns="0" tIns="0" rIns="0" bIns="0" anchor="t" anchorCtr="0">
            <a:spAutoFit/>
          </a:bodyPr>
          <a:lstStyle/>
          <a:p>
            <a:pPr algn="ctr">
              <a:lnSpc>
                <a:spcPct val="300000"/>
              </a:lnSpc>
            </a:pPr>
            <a:endParaRPr lang="en-US" sz="3900" b="1" dirty="0" smtClean="0">
              <a:solidFill>
                <a:srgbClr val="020301"/>
              </a:solidFill>
              <a:latin typeface="Cambria"/>
              <a:ea typeface="Cambria"/>
              <a:cs typeface="Cambria"/>
              <a:sym typeface="Cambria"/>
            </a:endParaRPr>
          </a:p>
          <a:p>
            <a:pPr algn="ctr">
              <a:lnSpc>
                <a:spcPct val="300000"/>
              </a:lnSpc>
            </a:pPr>
            <a:r>
              <a:rPr lang="en-US" sz="3900" b="1" dirty="0" smtClean="0">
                <a:solidFill>
                  <a:srgbClr val="020301"/>
                </a:solidFill>
                <a:latin typeface="Cambria"/>
                <a:ea typeface="Cambria"/>
                <a:cs typeface="Cambria"/>
                <a:sym typeface="Cambria"/>
              </a:rPr>
              <a:t>                </a:t>
            </a:r>
            <a:endParaRPr sz="3900" b="1" dirty="0">
              <a:solidFill>
                <a:schemeClr val="accent6">
                  <a:lumMod val="75000"/>
                </a:schemeClr>
              </a:solidFill>
              <a:latin typeface="Cambria"/>
              <a:ea typeface="Cambria"/>
              <a:cs typeface="Cambria"/>
              <a:sym typeface="Cambria"/>
            </a:endParaRPr>
          </a:p>
        </p:txBody>
      </p:sp>
      <p:sp>
        <p:nvSpPr>
          <p:cNvPr id="10" name="TextBox 9"/>
          <p:cNvSpPr txBox="1"/>
          <p:nvPr/>
        </p:nvSpPr>
        <p:spPr>
          <a:xfrm>
            <a:off x="2313992" y="639232"/>
            <a:ext cx="13217236" cy="692495"/>
          </a:xfrm>
          <a:prstGeom prst="rect">
            <a:avLst/>
          </a:prstGeom>
          <a:noFill/>
        </p:spPr>
        <p:txBody>
          <a:bodyPr wrap="square" lIns="91439" tIns="45719" rIns="91439" bIns="45719" rtlCol="0">
            <a:spAutoFit/>
          </a:bodyPr>
          <a:lstStyle/>
          <a:p>
            <a:r>
              <a:rPr lang="en-US" sz="3900" b="1" dirty="0" smtClean="0">
                <a:solidFill>
                  <a:schemeClr val="tx1"/>
                </a:solidFill>
                <a:latin typeface="Cambria" pitchFamily="18" charset="0"/>
              </a:rPr>
              <a:t>Dr.SNS RAJALAKSHMI COLLEGE OF ARTS AND SCIENCE</a:t>
            </a:r>
          </a:p>
        </p:txBody>
      </p:sp>
      <p:sp>
        <p:nvSpPr>
          <p:cNvPr id="20482" name="AutoShape 2"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4" name="AutoShape 4"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6" name="AutoShape 6"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8" name="AutoShape 8"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3470989" y="1996753"/>
            <a:ext cx="10207690" cy="1200327"/>
          </a:xfrm>
          <a:prstGeom prst="rect">
            <a:avLst/>
          </a:prstGeom>
          <a:noFill/>
        </p:spPr>
        <p:txBody>
          <a:bodyPr wrap="square" lIns="91439" tIns="45719" rIns="91439" bIns="45719">
            <a:spAutoFit/>
          </a:bodyPr>
          <a:lstStyle/>
          <a:p>
            <a:pPr algn="ctr">
              <a:tabLst>
                <a:tab pos="600056" algn="l"/>
              </a:tabLst>
            </a:pPr>
            <a:r>
              <a:rPr lang="en-CA" sz="3600" b="1" dirty="0" smtClean="0">
                <a:solidFill>
                  <a:schemeClr val="tx1"/>
                </a:solidFill>
                <a:latin typeface="Cambria" panose="02040503050406030204" pitchFamily="18" charset="0"/>
                <a:ea typeface="Cambria" panose="02040503050406030204" pitchFamily="18" charset="0"/>
                <a:cs typeface="Arial Bold"/>
              </a:rPr>
              <a:t> (AUTONOMOUS)  </a:t>
            </a:r>
          </a:p>
          <a:p>
            <a:pPr algn="ctr">
              <a:tabLst>
                <a:tab pos="600056" algn="l"/>
              </a:tabLst>
            </a:pPr>
            <a:endParaRPr lang="en-CA" sz="3600" b="1" dirty="0" smtClean="0">
              <a:solidFill>
                <a:schemeClr val="tx1"/>
              </a:solidFill>
              <a:latin typeface="Cambria" panose="02040503050406030204" pitchFamily="18" charset="0"/>
              <a:ea typeface="Cambria" panose="02040503050406030204" pitchFamily="18" charset="0"/>
              <a:cs typeface="Arial Bold"/>
            </a:endParaRPr>
          </a:p>
        </p:txBody>
      </p:sp>
      <p:sp>
        <p:nvSpPr>
          <p:cNvPr id="16" name="Rectangle 15"/>
          <p:cNvSpPr/>
          <p:nvPr/>
        </p:nvSpPr>
        <p:spPr>
          <a:xfrm>
            <a:off x="1810139" y="2668557"/>
            <a:ext cx="16029994" cy="12321320"/>
          </a:xfrm>
          <a:prstGeom prst="rect">
            <a:avLst/>
          </a:prstGeom>
        </p:spPr>
        <p:txBody>
          <a:bodyPr wrap="square" lIns="91439" tIns="45719" rIns="91439" bIns="45719">
            <a:spAutoFit/>
          </a:bodyPr>
          <a:lstStyle/>
          <a:p>
            <a:pPr marL="12700" algn="ctr">
              <a:spcBef>
                <a:spcPts val="100"/>
              </a:spcBef>
            </a:pPr>
            <a:endParaRPr lang="en-IN" sz="4500" b="1" dirty="0" smtClean="0">
              <a:solidFill>
                <a:schemeClr val="tx1"/>
              </a:solidFill>
              <a:latin typeface="Cambria" pitchFamily="18" charset="0"/>
            </a:endParaRPr>
          </a:p>
          <a:p>
            <a:pPr marL="12700" algn="ctr">
              <a:spcBef>
                <a:spcPts val="100"/>
              </a:spcBef>
            </a:pPr>
            <a:r>
              <a:rPr lang="en-IN" sz="3900" b="1" dirty="0" smtClean="0">
                <a:solidFill>
                  <a:schemeClr val="tx1"/>
                </a:solidFill>
                <a:latin typeface="Cambria" pitchFamily="18" charset="0"/>
              </a:rPr>
              <a:t>Department of Mathematics</a:t>
            </a:r>
          </a:p>
          <a:p>
            <a:pPr marL="12700" algn="ctr">
              <a:spcBef>
                <a:spcPts val="100"/>
              </a:spcBef>
            </a:pPr>
            <a:endParaRPr lang="en-IN" sz="4500" b="1" dirty="0" smtClean="0">
              <a:solidFill>
                <a:srgbClr val="002060"/>
              </a:solidFill>
              <a:latin typeface="Cambria" pitchFamily="18" charset="0"/>
            </a:endParaRPr>
          </a:p>
          <a:p>
            <a:pPr lvl="0" algn="ctr"/>
            <a:r>
              <a:rPr lang="en-US" sz="4800" b="1" dirty="0" smtClean="0">
                <a:solidFill>
                  <a:schemeClr val="tx1"/>
                </a:solidFill>
              </a:rPr>
              <a:t>    </a:t>
            </a:r>
            <a:r>
              <a:rPr lang="en-US" sz="2900" b="1" dirty="0" smtClean="0">
                <a:solidFill>
                  <a:schemeClr val="tx1"/>
                </a:solidFill>
                <a:latin typeface="Times New Roman" pitchFamily="18" charset="0"/>
                <a:cs typeface="Times New Roman" pitchFamily="18" charset="0"/>
              </a:rPr>
              <a:t>            </a:t>
            </a:r>
            <a:r>
              <a:rPr lang="en-US" sz="3200" b="1" dirty="0" smtClean="0">
                <a:solidFill>
                  <a:schemeClr val="tx1"/>
                </a:solidFill>
                <a:latin typeface="Cambria" pitchFamily="18" charset="0"/>
              </a:rPr>
              <a:t>21UCL302: RESOURCE MANAGEMENT TECHNIQUES</a:t>
            </a:r>
            <a:endParaRPr lang="en-US" sz="3200" b="1" dirty="0" smtClean="0">
              <a:solidFill>
                <a:schemeClr val="tx1"/>
              </a:solidFill>
              <a:latin typeface="Cambria" pitchFamily="18" charset="0"/>
              <a:ea typeface="Cambria"/>
              <a:cs typeface="Cambria"/>
              <a:sym typeface="Cambria"/>
            </a:endParaRPr>
          </a:p>
          <a:p>
            <a:pPr lvl="0" algn="ctr"/>
            <a:r>
              <a:rPr lang="en-US" sz="2800" b="1" dirty="0" smtClean="0">
                <a:solidFill>
                  <a:schemeClr val="tx1"/>
                </a:solidFill>
                <a:latin typeface="Cambria" pitchFamily="18" charset="0"/>
                <a:ea typeface="Cambria"/>
                <a:cs typeface="Cambria"/>
                <a:sym typeface="Cambria"/>
              </a:rPr>
              <a:t>II SEMESTER</a:t>
            </a:r>
          </a:p>
          <a:p>
            <a:pPr lvl="0" algn="ctr"/>
            <a:endParaRPr lang="en-IN" sz="3200" b="1" dirty="0" smtClean="0">
              <a:solidFill>
                <a:schemeClr val="tx1">
                  <a:lumMod val="95000"/>
                  <a:lumOff val="5000"/>
                </a:schemeClr>
              </a:solidFill>
              <a:latin typeface="Cambria" pitchFamily="18" charset="0"/>
            </a:endParaRPr>
          </a:p>
          <a:p>
            <a:pPr lvl="0" algn="ctr"/>
            <a:endParaRPr lang="en-IN" sz="3200" b="1" dirty="0" smtClean="0">
              <a:solidFill>
                <a:schemeClr val="tx1">
                  <a:lumMod val="95000"/>
                  <a:lumOff val="5000"/>
                </a:schemeClr>
              </a:solidFill>
              <a:latin typeface="Cambria" pitchFamily="18" charset="0"/>
            </a:endParaRPr>
          </a:p>
          <a:p>
            <a:pPr algn="ctr"/>
            <a:r>
              <a:rPr lang="en-US" sz="4000" b="1" smtClean="0">
                <a:solidFill>
                  <a:srgbClr val="0070C0"/>
                </a:solidFill>
                <a:latin typeface="Times New Roman" pitchFamily="18" charset="0"/>
                <a:cs typeface="Times New Roman" pitchFamily="18" charset="0"/>
                <a:sym typeface="Cambria"/>
              </a:rPr>
              <a:t>TOPIC-  </a:t>
            </a:r>
            <a:r>
              <a:rPr lang="en-US" sz="3600" b="1" smtClean="0">
                <a:solidFill>
                  <a:schemeClr val="tx1"/>
                </a:solidFill>
                <a:latin typeface="Times New Roman" pitchFamily="18" charset="0"/>
                <a:cs typeface="Times New Roman" pitchFamily="18" charset="0"/>
                <a:sym typeface="Cambria"/>
              </a:rPr>
              <a:t>OPERATION RESEARCH</a:t>
            </a:r>
            <a:r>
              <a:rPr lang="en-US" sz="3600" b="1" smtClean="0">
                <a:latin typeface="Times New Roman" pitchFamily="18" charset="0"/>
                <a:cs typeface="Times New Roman" pitchFamily="18" charset="0"/>
              </a:rPr>
              <a:t>-(</a:t>
            </a:r>
            <a:r>
              <a:rPr lang="en-US" sz="3600" b="1" dirty="0" smtClean="0">
                <a:latin typeface="Times New Roman" pitchFamily="18" charset="0"/>
                <a:cs typeface="Times New Roman" pitchFamily="18" charset="0"/>
              </a:rPr>
              <a:t>M/M/1 : N/FIFO)</a:t>
            </a:r>
            <a:endParaRPr lang="en-US" sz="3600" dirty="0" smtClean="0">
              <a:latin typeface="Times New Roman" pitchFamily="18" charset="0"/>
              <a:cs typeface="Times New Roman" pitchFamily="18" charset="0"/>
            </a:endParaRPr>
          </a:p>
          <a:p>
            <a:pPr algn="ctr"/>
            <a:endParaRPr lang="en-US" sz="3200" dirty="0" smtClean="0"/>
          </a:p>
          <a:p>
            <a:pPr algn="ctr"/>
            <a:endParaRPr lang="en-US" sz="3200" dirty="0" smtClean="0"/>
          </a:p>
          <a:p>
            <a:pPr algn="ctr"/>
            <a:endParaRPr lang="en-US" sz="3200" dirty="0" smtClean="0"/>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3200" dirty="0">
              <a:solidFill>
                <a:schemeClr val="dk1"/>
              </a:solidFill>
              <a:latin typeface="Cambria"/>
              <a:ea typeface="Cambria"/>
              <a:cs typeface="Cambria"/>
              <a:sym typeface="Cambria"/>
            </a:endParaRPr>
          </a:p>
        </p:txBody>
      </p:sp>
      <p:sp>
        <p:nvSpPr>
          <p:cNvPr id="17" name="object 6">
            <a:extLst>
              <a:ext uri="{FF2B5EF4-FFF2-40B4-BE49-F238E27FC236}">
                <a16:creationId xmlns="" xmlns:a16="http://schemas.microsoft.com/office/drawing/2014/main" id="{5F0854D6-93C0-4F16-B231-EDC28C39D43C}"/>
              </a:ext>
            </a:extLst>
          </p:cNvPr>
          <p:cNvSpPr txBox="1">
            <a:spLocks/>
          </p:cNvSpPr>
          <p:nvPr/>
        </p:nvSpPr>
        <p:spPr>
          <a:xfrm>
            <a:off x="11499058" y="7692406"/>
            <a:ext cx="5986512" cy="2341667"/>
          </a:xfrm>
          <a:prstGeom prst="rect">
            <a:avLst/>
          </a:prstGeom>
        </p:spPr>
        <p:txBody>
          <a:bodyPr vert="horz" wrap="square" lIns="0" tIns="12700" rIns="0" bIns="0" rtlCol="0">
            <a:spAutoFit/>
          </a:bodyPr>
          <a:lstStyle>
            <a:lvl1pPr>
              <a:defRPr>
                <a:latin typeface="+mj-lt"/>
                <a:ea typeface="+mj-ea"/>
                <a:cs typeface="+mj-cs"/>
              </a:defRPr>
            </a:lvl1pPr>
          </a:lstStyle>
          <a:p>
            <a:pPr marL="12700" algn="r">
              <a:spcBef>
                <a:spcPts val="100"/>
              </a:spcBef>
            </a:pPr>
            <a:endParaRPr lang="en-IN" sz="3200" b="1" dirty="0" smtClean="0">
              <a:solidFill>
                <a:srgbClr val="C00000"/>
              </a:solidFill>
              <a:latin typeface="Book Antiqua" panose="02040602050305030304" pitchFamily="18" charset="0"/>
              <a:cs typeface="Arial"/>
            </a:endParaRPr>
          </a:p>
          <a:p>
            <a:pPr marL="12700" algn="r">
              <a:spcBef>
                <a:spcPts val="100"/>
              </a:spcBef>
            </a:pPr>
            <a:r>
              <a:rPr lang="en-IN" sz="2900" b="1" dirty="0" smtClean="0">
                <a:solidFill>
                  <a:schemeClr val="tx1"/>
                </a:solidFill>
                <a:latin typeface="Book Antiqua" panose="02040602050305030304" pitchFamily="18" charset="0"/>
                <a:cs typeface="Arial"/>
              </a:rPr>
              <a:t>S.REKHA</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smtClean="0">
                <a:solidFill>
                  <a:schemeClr val="tx1"/>
                </a:solidFill>
                <a:latin typeface="Book Antiqua" panose="02040602050305030304" pitchFamily="18" charset="0"/>
                <a:cs typeface="Arial"/>
              </a:rPr>
              <a:t>Assistant  Professor</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a:solidFill>
                  <a:schemeClr val="tx1"/>
                </a:solidFill>
                <a:latin typeface="Book Antiqua" panose="02040602050305030304" pitchFamily="18" charset="0"/>
                <a:cs typeface="Arial"/>
              </a:rPr>
              <a:t>Dept. of </a:t>
            </a:r>
            <a:r>
              <a:rPr lang="en-IN" sz="2900" b="1" dirty="0" smtClean="0">
                <a:solidFill>
                  <a:schemeClr val="tx1"/>
                </a:solidFill>
                <a:latin typeface="Book Antiqua" panose="02040602050305030304" pitchFamily="18" charset="0"/>
                <a:cs typeface="Arial"/>
              </a:rPr>
              <a:t>Mathematics</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err="1">
                <a:solidFill>
                  <a:schemeClr val="tx1"/>
                </a:solidFill>
                <a:latin typeface="Book Antiqua" panose="02040602050305030304" pitchFamily="18" charset="0"/>
                <a:cs typeface="Arial"/>
              </a:rPr>
              <a:t>Dr.</a:t>
            </a:r>
            <a:r>
              <a:rPr lang="en-IN" sz="2900" b="1" dirty="0">
                <a:solidFill>
                  <a:schemeClr val="tx1"/>
                </a:solidFill>
                <a:latin typeface="Book Antiqua" panose="02040602050305030304" pitchFamily="18" charset="0"/>
                <a:cs typeface="Arial"/>
              </a:rPr>
              <a:t> SNSRCAS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46329"/>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TextBox 7"/>
          <p:cNvSpPr txBox="1"/>
          <p:nvPr/>
        </p:nvSpPr>
        <p:spPr>
          <a:xfrm>
            <a:off x="3862875" y="4217438"/>
            <a:ext cx="10021078" cy="1031049"/>
          </a:xfrm>
          <a:prstGeom prst="rect">
            <a:avLst/>
          </a:prstGeom>
          <a:noFill/>
        </p:spPr>
        <p:txBody>
          <a:bodyPr wrap="square" lIns="91439" tIns="45719" rIns="91439" bIns="45719" rtlCol="0">
            <a:spAutoFit/>
          </a:bodyPr>
          <a:lstStyle/>
          <a:p>
            <a:r>
              <a:rPr lang="en-US" sz="6100" b="1" dirty="0" smtClean="0"/>
              <a:t>                 </a:t>
            </a:r>
            <a:r>
              <a:rPr lang="en-US" sz="6100" b="1" dirty="0" smtClean="0">
                <a:latin typeface="Cambria" pitchFamily="18" charset="0"/>
                <a:ea typeface="Cambria" pitchFamily="18" charset="0"/>
              </a:rPr>
              <a:t>THANK YOU </a:t>
            </a:r>
            <a:endParaRPr lang="en-US" sz="6100" b="1" dirty="0">
              <a:latin typeface="Cambria" pitchFamily="18" charset="0"/>
              <a:ea typeface="Cambria" pitchFamily="18" charset="0"/>
            </a:endParaRPr>
          </a:p>
        </p:txBody>
      </p:sp>
      <p:sp>
        <p:nvSpPr>
          <p:cNvPr id="9"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10" name="TextBox 9"/>
          <p:cNvSpPr txBox="1"/>
          <p:nvPr/>
        </p:nvSpPr>
        <p:spPr>
          <a:xfrm>
            <a:off x="410548" y="9521184"/>
            <a:ext cx="2295330" cy="523220"/>
          </a:xfrm>
          <a:prstGeom prst="rect">
            <a:avLst/>
          </a:prstGeom>
          <a:noFill/>
        </p:spPr>
        <p:txBody>
          <a:bodyPr wrap="square" rtlCol="0">
            <a:spAutoFit/>
          </a:bodyPr>
          <a:lstStyle/>
          <a:p>
            <a:endParaRPr lang="en-GB" dirty="0" smtClean="0"/>
          </a:p>
          <a:p>
            <a:r>
              <a:rPr lang="en-GB" dirty="0" smtClean="0"/>
              <a:t>20/1/2026</a:t>
            </a:r>
            <a:endParaRPr lang="en-US" dirty="0"/>
          </a:p>
        </p:txBody>
      </p:sp>
      <p:sp>
        <p:nvSpPr>
          <p:cNvPr id="11" name="TextBox 10"/>
          <p:cNvSpPr txBox="1"/>
          <p:nvPr/>
        </p:nvSpPr>
        <p:spPr>
          <a:xfrm>
            <a:off x="3732245" y="9741159"/>
            <a:ext cx="9535886" cy="307777"/>
          </a:xfrm>
          <a:prstGeom prst="rect">
            <a:avLst/>
          </a:prstGeom>
          <a:noFill/>
        </p:spPr>
        <p:txBody>
          <a:bodyPr wrap="square" rtlCol="0">
            <a:spAutoFit/>
          </a:bodyPr>
          <a:lstStyle/>
          <a:p>
            <a:r>
              <a:rPr lang="en-GB" smtClean="0"/>
              <a:t>DISCRETE MATHEMATICS WITH PRABABILITY AND HYPOTHESIS TESTING/S.REKHA</a:t>
            </a:r>
            <a:endParaRPr lang="en-US" dirty="0"/>
          </a:p>
        </p:txBody>
      </p:sp>
      <p:sp>
        <p:nvSpPr>
          <p:cNvPr id="12" name="TextBox 11"/>
          <p:cNvSpPr txBox="1"/>
          <p:nvPr/>
        </p:nvSpPr>
        <p:spPr>
          <a:xfrm>
            <a:off x="15638107" y="9688286"/>
            <a:ext cx="2295330" cy="307777"/>
          </a:xfrm>
          <a:prstGeom prst="rect">
            <a:avLst/>
          </a:prstGeom>
          <a:noFill/>
        </p:spPr>
        <p:txBody>
          <a:bodyPr wrap="square" rtlCol="0">
            <a:spAutoFit/>
          </a:bodyPr>
          <a:lstStyle/>
          <a:p>
            <a:r>
              <a:rPr lang="en-GB" dirty="0" smtClean="0"/>
              <a:t>10/10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2"/>
          <p:cNvSpPr/>
          <p:nvPr/>
        </p:nvSpPr>
        <p:spPr>
          <a:xfrm flipH="1">
            <a:off x="847726" y="2324100"/>
            <a:ext cx="66676" cy="7162800"/>
          </a:xfrm>
          <a:prstGeom prst="rect">
            <a:avLst/>
          </a:prstGeom>
          <a:solidFill>
            <a:srgbClr val="5F8368"/>
          </a:solidFill>
          <a:ln>
            <a:noFill/>
          </a:ln>
        </p:spPr>
        <p:txBody>
          <a:bodyPr spcFirstLastPara="1" wrap="square" lIns="91424" tIns="91424" rIns="91424" bIns="91424" anchor="ctr" anchorCtr="0">
            <a:noAutofit/>
          </a:bodyPr>
          <a:lstStyle/>
          <a:p>
            <a:endParaRPr/>
          </a:p>
        </p:txBody>
      </p:sp>
      <p:sp>
        <p:nvSpPr>
          <p:cNvPr id="101" name="Google Shape;101;p2"/>
          <p:cNvSpPr/>
          <p:nvPr/>
        </p:nvSpPr>
        <p:spPr>
          <a:xfrm>
            <a:off x="3429000" y="647701"/>
            <a:ext cx="11887200" cy="830956"/>
          </a:xfrm>
          <a:prstGeom prst="rect">
            <a:avLst/>
          </a:prstGeom>
          <a:noFill/>
          <a:ln>
            <a:noFill/>
          </a:ln>
        </p:spPr>
        <p:txBody>
          <a:bodyPr spcFirstLastPara="1" wrap="square" lIns="91424" tIns="45700" rIns="91424" bIns="45700" anchor="t" anchorCtr="0">
            <a:spAutoFit/>
          </a:bodyPr>
          <a:lstStyle/>
          <a:p>
            <a:r>
              <a:rPr lang="en-IN" sz="4800" b="1" dirty="0" smtClean="0">
                <a:latin typeface="Times New Roman" pitchFamily="18" charset="0"/>
                <a:cs typeface="Times New Roman" pitchFamily="18" charset="0"/>
              </a:rPr>
              <a:t>ORIGIN AND DEVELOPMENT OF O.R.</a:t>
            </a:r>
            <a:endParaRPr lang="en-US" sz="4800" dirty="0">
              <a:latin typeface="Times New Roman" pitchFamily="18" charset="0"/>
              <a:cs typeface="Times New Roman" pitchFamily="18" charset="0"/>
            </a:endParaRPr>
          </a:p>
        </p:txBody>
      </p:sp>
      <p:sp>
        <p:nvSpPr>
          <p:cNvPr id="1028" name="AutoShape 4"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030" name="AutoShape 6"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4" name="TextBox 13"/>
          <p:cNvSpPr txBox="1"/>
          <p:nvPr/>
        </p:nvSpPr>
        <p:spPr>
          <a:xfrm>
            <a:off x="1944204" y="1942734"/>
            <a:ext cx="15373411" cy="5016756"/>
          </a:xfrm>
          <a:prstGeom prst="rect">
            <a:avLst/>
          </a:prstGeom>
          <a:noFill/>
        </p:spPr>
        <p:txBody>
          <a:bodyPr wrap="square" lIns="91439" tIns="45719" rIns="91439" bIns="45719" rtlCol="0">
            <a:spAutoFit/>
          </a:bodyPr>
          <a:lstStyle/>
          <a:p>
            <a:r>
              <a:rPr lang="en-IN" sz="3200" dirty="0" smtClean="0">
                <a:latin typeface="Times New Roman" pitchFamily="18" charset="0"/>
                <a:cs typeface="Times New Roman" pitchFamily="18" charset="0"/>
              </a:rPr>
              <a:t>During the World War there were strategic and tactical problems which were gently complicated. To expect adequate solutions from individuals or specialist was unrealistic. Therefore the military management called on scientists from various disciplines and organized them into teams to assist in solving strategic and tactical problems. This new approach to systematic and scientific study of the system was called the Operations Research.</a:t>
            </a:r>
          </a:p>
          <a:p>
            <a:endParaRPr lang="en-IN" sz="3200" dirty="0" smtClean="0">
              <a:latin typeface="Times New Roman" pitchFamily="18" charset="0"/>
              <a:cs typeface="Times New Roman" pitchFamily="18" charset="0"/>
            </a:endParaRPr>
          </a:p>
          <a:p>
            <a:r>
              <a:rPr lang="en-IN" sz="3200" b="1" dirty="0" smtClean="0">
                <a:latin typeface="Times New Roman" pitchFamily="18" charset="0"/>
                <a:cs typeface="Times New Roman" pitchFamily="18" charset="0"/>
              </a:rPr>
              <a:t>SCOPE OF OPERATIONS RESEARCH</a:t>
            </a:r>
            <a:endParaRPr lang="en-US" sz="3200" b="1" dirty="0" smtClean="0">
              <a:latin typeface="Times New Roman" pitchFamily="18" charset="0"/>
              <a:cs typeface="Times New Roman" pitchFamily="18" charset="0"/>
            </a:endParaRPr>
          </a:p>
          <a:p>
            <a:r>
              <a:rPr lang="en-IN" sz="3200" dirty="0" smtClean="0">
                <a:latin typeface="Times New Roman" pitchFamily="18" charset="0"/>
                <a:cs typeface="Times New Roman" pitchFamily="18" charset="0"/>
              </a:rPr>
              <a:t>Scope of O.R. is very wide in today’s world as it provides better solution to various decision-making problems with great speed and efficiency</a:t>
            </a:r>
            <a:endParaRPr lang="en-US" sz="3200" dirty="0" smtClean="0">
              <a:latin typeface="Times New Roman" pitchFamily="18" charset="0"/>
              <a:cs typeface="Times New Roman" pitchFamily="18" charset="0"/>
            </a:endParaRPr>
          </a:p>
        </p:txBody>
      </p:sp>
      <p:pic>
        <p:nvPicPr>
          <p:cNvPr id="15"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9"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txBody>
          <a:bodyPr/>
          <a:lstStyle/>
          <a:p>
            <a:endParaRPr lang="en-GB" dirty="0" smtClean="0"/>
          </a:p>
          <a:p>
            <a:r>
              <a:rPr lang="en-GB" dirty="0" smtClean="0"/>
              <a:t>20/1/2026</a:t>
            </a:r>
            <a:endParaRPr lang="en-US" dirty="0"/>
          </a:p>
        </p:txBody>
      </p:sp>
      <p:sp>
        <p:nvSpPr>
          <p:cNvPr id="11" name="TextBox 10"/>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2" name="TextBox 11"/>
          <p:cNvSpPr txBox="1"/>
          <p:nvPr/>
        </p:nvSpPr>
        <p:spPr>
          <a:xfrm>
            <a:off x="15638107" y="9688286"/>
            <a:ext cx="2295330" cy="307777"/>
          </a:xfrm>
          <a:prstGeom prst="rect">
            <a:avLst/>
          </a:prstGeom>
          <a:noFill/>
        </p:spPr>
        <p:txBody>
          <a:bodyPr wrap="square" rtlCol="0">
            <a:spAutoFit/>
          </a:bodyPr>
          <a:lstStyle/>
          <a:p>
            <a:r>
              <a:rPr lang="en-GB" dirty="0" smtClean="0"/>
              <a:t>2/10</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2"/>
          <p:cNvSpPr/>
          <p:nvPr/>
        </p:nvSpPr>
        <p:spPr>
          <a:xfrm flipH="1">
            <a:off x="847726" y="2324100"/>
            <a:ext cx="66676" cy="7162800"/>
          </a:xfrm>
          <a:prstGeom prst="rect">
            <a:avLst/>
          </a:prstGeom>
          <a:solidFill>
            <a:srgbClr val="5F8368"/>
          </a:solidFill>
          <a:ln>
            <a:noFill/>
          </a:ln>
        </p:spPr>
        <p:txBody>
          <a:bodyPr spcFirstLastPara="1" wrap="square" lIns="91424" tIns="91424" rIns="91424" bIns="91424" anchor="ctr" anchorCtr="0">
            <a:noAutofit/>
          </a:bodyPr>
          <a:lstStyle/>
          <a:p>
            <a:endParaRPr/>
          </a:p>
        </p:txBody>
      </p:sp>
      <p:sp>
        <p:nvSpPr>
          <p:cNvPr id="101" name="Google Shape;101;p2"/>
          <p:cNvSpPr/>
          <p:nvPr/>
        </p:nvSpPr>
        <p:spPr>
          <a:xfrm>
            <a:off x="1343609" y="647700"/>
            <a:ext cx="15264882" cy="9356367"/>
          </a:xfrm>
          <a:prstGeom prst="rect">
            <a:avLst/>
          </a:prstGeom>
          <a:noFill/>
          <a:ln>
            <a:noFill/>
          </a:ln>
        </p:spPr>
        <p:txBody>
          <a:bodyPr spcFirstLastPara="1" wrap="square" lIns="91424" tIns="45700" rIns="91424" bIns="45700" anchor="t" anchorCtr="0">
            <a:spAutoFit/>
          </a:bodyPr>
          <a:lstStyle/>
          <a:p>
            <a:pPr lvl="1" algn="ctr"/>
            <a:r>
              <a:rPr lang="en-IN" sz="4800" b="1" dirty="0" smtClean="0">
                <a:latin typeface="Times New Roman" pitchFamily="18" charset="0"/>
                <a:cs typeface="Times New Roman" pitchFamily="18" charset="0"/>
              </a:rPr>
              <a:t>LIMITATIONS OF OPERATIONS RESEARCH</a:t>
            </a:r>
            <a:endParaRPr lang="en-US" sz="4800" b="1" dirty="0" smtClean="0">
              <a:latin typeface="Times New Roman" pitchFamily="18" charset="0"/>
              <a:cs typeface="Times New Roman" pitchFamily="18" charset="0"/>
            </a:endParaRPr>
          </a:p>
          <a:p>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Formulation of mathematical models may take into account all possible factors for defining a real- life problem and hence is difficult. As a result, the help of computers is required for the large number of cumbersome computations for such problems. This discourages small companies and other organisations from using O.R. techniques.</a:t>
            </a:r>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Unquantifiable factors: Some problems may involve a large number of intangible factors such as human emotions, human relationship, etc. which cannot be quantified. Hence, the best solution cannot be determined for such problems because such factors have to be excluded.</a:t>
            </a:r>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Dependence on experts: A specialist, who may be a mathematician or a statistician, is needed to understand the formulation of models, find solutions and recommend their implementation. Managers, who deal with such problems, may not have such </a:t>
            </a:r>
            <a:r>
              <a:rPr lang="en-IN" sz="3600" dirty="0" smtClean="0">
                <a:latin typeface="Times New Roman" pitchFamily="18" charset="0"/>
                <a:cs typeface="Times New Roman" pitchFamily="18" charset="0"/>
              </a:rPr>
              <a:t>specialisation</a:t>
            </a:r>
            <a:endParaRPr lang="en-US" sz="3600" dirty="0" smtClean="0"/>
          </a:p>
          <a:p>
            <a:pPr lvl="0">
              <a:buSzPct val="100000"/>
            </a:pPr>
            <a:endParaRPr lang="en-GB" dirty="0" smtClean="0"/>
          </a:p>
          <a:p>
            <a:endParaRPr lang="en-US" sz="3600" dirty="0">
              <a:latin typeface="Times New Roman" pitchFamily="18" charset="0"/>
              <a:cs typeface="Times New Roman" pitchFamily="18" charset="0"/>
            </a:endParaRPr>
          </a:p>
        </p:txBody>
      </p:sp>
      <p:sp>
        <p:nvSpPr>
          <p:cNvPr id="102" name="Google Shape;102;p2"/>
          <p:cNvSpPr/>
          <p:nvPr/>
        </p:nvSpPr>
        <p:spPr>
          <a:xfrm>
            <a:off x="1066800" y="1714502"/>
            <a:ext cx="11201400" cy="2077451"/>
          </a:xfrm>
          <a:prstGeom prst="rect">
            <a:avLst/>
          </a:prstGeom>
          <a:noFill/>
          <a:ln>
            <a:noFill/>
          </a:ln>
        </p:spPr>
        <p:txBody>
          <a:bodyPr spcFirstLastPara="1" wrap="square" lIns="91424" tIns="45700" rIns="91424" bIns="45700" anchor="t" anchorCtr="0">
            <a:spAutoFit/>
          </a:bodyPr>
          <a:lstStyle/>
          <a:p>
            <a:pPr marL="514346" indent="-514346" algn="just">
              <a:lnSpc>
                <a:spcPct val="150000"/>
              </a:lnSpc>
              <a:buClr>
                <a:schemeClr val="dk1"/>
              </a:buClr>
              <a:buSzPts val="3400"/>
            </a:pPr>
            <a:r>
              <a:rPr lang="en-IN" sz="3600" dirty="0" smtClean="0">
                <a:latin typeface="Cambria" pitchFamily="18" charset="0"/>
              </a:rPr>
              <a:t> </a:t>
            </a:r>
          </a:p>
          <a:p>
            <a:pPr marL="514346" indent="-514346" algn="just">
              <a:lnSpc>
                <a:spcPct val="150000"/>
              </a:lnSpc>
              <a:buClr>
                <a:schemeClr val="dk1"/>
              </a:buClr>
              <a:buSzPts val="3400"/>
              <a:buFont typeface="Calibri"/>
              <a:buAutoNum type="arabicPeriod"/>
            </a:pPr>
            <a:endParaRPr lang="en-IN" sz="3600" dirty="0" smtClean="0">
              <a:latin typeface="Cambria" pitchFamily="18" charset="0"/>
            </a:endParaRPr>
          </a:p>
          <a:p>
            <a:pPr marL="514346" indent="-514346" algn="just">
              <a:lnSpc>
                <a:spcPct val="150000"/>
              </a:lnSpc>
              <a:buClr>
                <a:schemeClr val="dk1"/>
              </a:buClr>
              <a:buSzPts val="3400"/>
              <a:buFont typeface="Calibri"/>
              <a:buAutoNum type="arabicPeriod"/>
            </a:pPr>
            <a:endParaRPr dirty="0"/>
          </a:p>
        </p:txBody>
      </p:sp>
      <p:sp>
        <p:nvSpPr>
          <p:cNvPr id="1028" name="AutoShape 4"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030" name="AutoShape 6"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1266" name="AutoShape 2" descr="16,058,901 Industry Images, Stock Photos &amp; Vectors | Shutterstock"/>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11268" name="AutoShape 4" descr="16,058,901 Industry Images, Stock Photos &amp; Vectors | Shutterstock"/>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pic>
        <p:nvPicPr>
          <p:cNvPr id="15"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9218" name="AutoShape 2" descr="negation truth table: if P is true then not P is false. also, if P is false then not P is tru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0" name="AutoShape 4" descr="negation truth table: if P is true then not P is false. also, if P is false then not P is tru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2" name="AutoShape 6" descr="Truth Tables of Five Common Logical Connectives or Operators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4" name="AutoShape 8" descr="Intro to Truth Tables, Statements, and Connectives | ChiliMath"/>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17"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19" name="TextBox 1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201/2026</a:t>
            </a:r>
            <a:endParaRPr lang="en-US" dirty="0"/>
          </a:p>
        </p:txBody>
      </p:sp>
      <p:sp>
        <p:nvSpPr>
          <p:cNvPr id="20" name="TextBox 1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21" name="TextBox 20"/>
          <p:cNvSpPr txBox="1"/>
          <p:nvPr/>
        </p:nvSpPr>
        <p:spPr>
          <a:xfrm>
            <a:off x="15638107" y="9688286"/>
            <a:ext cx="2295330" cy="307777"/>
          </a:xfrm>
          <a:prstGeom prst="rect">
            <a:avLst/>
          </a:prstGeom>
          <a:noFill/>
        </p:spPr>
        <p:txBody>
          <a:bodyPr wrap="square" rtlCol="0">
            <a:spAutoFit/>
          </a:bodyPr>
          <a:lstStyle/>
          <a:p>
            <a:r>
              <a:rPr lang="en-GB" dirty="0" smtClean="0"/>
              <a:t>3/10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4891656" cy="7571301"/>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r>
              <a:rPr lang="en-US" sz="5400" b="1" dirty="0" smtClean="0">
                <a:latin typeface="Times New Roman" pitchFamily="18" charset="0"/>
                <a:cs typeface="Times New Roman" pitchFamily="18" charset="0"/>
              </a:rPr>
              <a:t> </a:t>
            </a:r>
            <a:r>
              <a:rPr lang="en-IN" sz="4800" b="1" dirty="0" smtClean="0">
                <a:latin typeface="Times New Roman" pitchFamily="18" charset="0"/>
                <a:cs typeface="Times New Roman" pitchFamily="18" charset="0"/>
              </a:rPr>
              <a:t>SIGNIFICANT FEATURES OF O.R</a:t>
            </a:r>
            <a:endParaRPr lang="en-US" sz="4800" dirty="0" smtClean="0">
              <a:latin typeface="Times New Roman" pitchFamily="18" charset="0"/>
              <a:cs typeface="Times New Roman" pitchFamily="18" charset="0"/>
            </a:endParaRPr>
          </a:p>
          <a:p>
            <a:pPr lvl="0"/>
            <a:endParaRPr lang="en-IN" sz="3600" b="1" dirty="0" smtClean="0">
              <a:latin typeface="Times New Roman" pitchFamily="18" charset="0"/>
              <a:cs typeface="Times New Roman" pitchFamily="18" charset="0"/>
            </a:endParaRPr>
          </a:p>
          <a:p>
            <a:pPr lvl="0"/>
            <a:r>
              <a:rPr lang="en-IN" sz="3600" b="1" dirty="0" smtClean="0">
                <a:latin typeface="Times New Roman" pitchFamily="18" charset="0"/>
                <a:cs typeface="Times New Roman" pitchFamily="18" charset="0"/>
              </a:rPr>
              <a:t>Decision-making</a:t>
            </a:r>
            <a:r>
              <a:rPr lang="en-IN" sz="3600" b="1" dirty="0" smtClean="0">
                <a:latin typeface="Times New Roman" pitchFamily="18" charset="0"/>
                <a:cs typeface="Times New Roman" pitchFamily="18" charset="0"/>
              </a:rPr>
              <a:t>:</a:t>
            </a:r>
            <a:r>
              <a:rPr lang="en-IN" sz="3600" dirty="0" smtClean="0">
                <a:latin typeface="Times New Roman" pitchFamily="18" charset="0"/>
                <a:cs typeface="Times New Roman" pitchFamily="18" charset="0"/>
              </a:rPr>
              <a:t> Primarily, O.R. is addressed to managerial decision-making, irrespective of the situation involved. If consists of the following steps:</a:t>
            </a:r>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Define the problem and establish a criterion to be used.</a:t>
            </a:r>
          </a:p>
          <a:p>
            <a:pPr lvl="0"/>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Determine the model to be used and the values of the parameters involved.</a:t>
            </a:r>
            <a:endParaRPr lang="en-US" sz="3600" dirty="0" smtClean="0">
              <a:latin typeface="Times New Roman" pitchFamily="18" charset="0"/>
              <a:cs typeface="Times New Roman" pitchFamily="18" charset="0"/>
            </a:endParaRPr>
          </a:p>
          <a:p>
            <a:pPr lvl="0"/>
            <a:r>
              <a:rPr lang="en-IN" sz="3600" dirty="0" smtClean="0">
                <a:latin typeface="Times New Roman" pitchFamily="18" charset="0"/>
                <a:cs typeface="Times New Roman" pitchFamily="18" charset="0"/>
              </a:rPr>
              <a:t>Solve the model to choose the best (optimal) alternative.</a:t>
            </a:r>
          </a:p>
          <a:p>
            <a:pPr lvl="0"/>
            <a:endParaRPr lang="en-IN" sz="3600" dirty="0" smtClean="0">
              <a:latin typeface="Times New Roman" pitchFamily="18" charset="0"/>
              <a:cs typeface="Times New Roman" pitchFamily="18" charset="0"/>
            </a:endParaRPr>
          </a:p>
          <a:p>
            <a:pPr lvl="0"/>
            <a:endParaRPr lang="en-US" sz="3600" dirty="0" smtClean="0">
              <a:latin typeface="Times New Roman" pitchFamily="18" charset="0"/>
              <a:cs typeface="Times New Roman" pitchFamily="18" charset="0"/>
            </a:endParaRPr>
          </a:p>
          <a:p>
            <a:pPr lvl="0"/>
            <a:r>
              <a:rPr lang="en-IN" sz="3600" b="1" dirty="0" smtClean="0">
                <a:latin typeface="Times New Roman" pitchFamily="18" charset="0"/>
                <a:cs typeface="Times New Roman" pitchFamily="18" charset="0"/>
              </a:rPr>
              <a:t>Digital computer: </a:t>
            </a:r>
            <a:r>
              <a:rPr lang="en-IN" sz="3600" dirty="0" smtClean="0">
                <a:latin typeface="Times New Roman" pitchFamily="18" charset="0"/>
                <a:cs typeface="Times New Roman" pitchFamily="18" charset="0"/>
              </a:rPr>
              <a:t>Use of a digital computer has become an integral part of the O.R approach to decision-making. </a:t>
            </a:r>
            <a:endParaRPr lang="en-US" sz="3600" dirty="0" smtClean="0">
              <a:latin typeface="Times New Roman" pitchFamily="18" charset="0"/>
              <a:cs typeface="Times New Roman" pitchFamily="18" charset="0"/>
            </a:endParaRPr>
          </a:p>
          <a:p>
            <a:endParaRPr lang="en-US" sz="3600" dirty="0"/>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20/1/2026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4/10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2407299" y="1703558"/>
            <a:ext cx="13827968" cy="7171192"/>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QUEUING </a:t>
            </a:r>
            <a:r>
              <a:rPr lang="en-US" sz="3600" b="1" dirty="0" smtClean="0">
                <a:latin typeface="Times New Roman" pitchFamily="18" charset="0"/>
                <a:cs typeface="Times New Roman" pitchFamily="18" charset="0"/>
              </a:rPr>
              <a:t>THEORY</a:t>
            </a:r>
            <a:endParaRPr lang="en-US" sz="3600" dirty="0" smtClean="0"/>
          </a:p>
          <a:p>
            <a:endParaRPr lang="en-US" dirty="0" smtClean="0">
              <a:latin typeface="Cambria" pitchFamily="18" charset="0"/>
              <a:ea typeface="Cambria" pitchFamily="18" charset="0"/>
            </a:endParaRPr>
          </a:p>
          <a:p>
            <a:endParaRPr lang="en-US" dirty="0" smtClean="0">
              <a:latin typeface="Cambria" pitchFamily="18" charset="0"/>
              <a:ea typeface="Cambria" pitchFamily="18" charset="0"/>
            </a:endParaRPr>
          </a:p>
          <a:p>
            <a:pPr lvl="0"/>
            <a:r>
              <a:rPr lang="en-GB" sz="3600" dirty="0" err="1" smtClean="0">
                <a:latin typeface="Times New Roman" pitchFamily="18" charset="0"/>
                <a:cs typeface="Times New Roman" pitchFamily="18" charset="0"/>
              </a:rPr>
              <a:t>Queueing</a:t>
            </a:r>
            <a:r>
              <a:rPr lang="en-GB" sz="3600" dirty="0" smtClean="0">
                <a:latin typeface="Times New Roman" pitchFamily="18" charset="0"/>
                <a:cs typeface="Times New Roman" pitchFamily="18" charset="0"/>
              </a:rPr>
              <a:t> </a:t>
            </a:r>
            <a:r>
              <a:rPr lang="en-GB" sz="3600" dirty="0" smtClean="0">
                <a:latin typeface="Times New Roman" pitchFamily="18" charset="0"/>
                <a:cs typeface="Times New Roman" pitchFamily="18" charset="0"/>
              </a:rPr>
              <a:t>theory is one of the major areas of study in the discipline of </a:t>
            </a:r>
            <a:r>
              <a:rPr lang="en-GB" sz="3600" dirty="0" smtClean="0">
                <a:solidFill>
                  <a:schemeClr val="tx1"/>
                </a:solidFill>
                <a:latin typeface="Times New Roman" pitchFamily="18" charset="0"/>
                <a:cs typeface="Times New Roman" pitchFamily="18" charset="0"/>
                <a:hlinkClick r:id="rId2" tooltip="Management science"/>
              </a:rPr>
              <a:t>management science</a:t>
            </a:r>
            <a:r>
              <a:rPr lang="en-GB" sz="3600" dirty="0" smtClean="0">
                <a:latin typeface="Times New Roman" pitchFamily="18" charset="0"/>
                <a:cs typeface="Times New Roman" pitchFamily="18" charset="0"/>
              </a:rPr>
              <a:t> </a:t>
            </a:r>
            <a:r>
              <a:rPr lang="en-GB" sz="3600" dirty="0" smtClean="0">
                <a:latin typeface="Times New Roman" pitchFamily="18" charset="0"/>
                <a:cs typeface="Times New Roman" pitchFamily="18" charset="0"/>
              </a:rPr>
              <a:t>Through management science, businesses are able to solve a variety of problems using different scientific and mathematical approaches. </a:t>
            </a:r>
            <a:r>
              <a:rPr lang="en-GB" sz="3600" dirty="0" err="1" smtClean="0">
                <a:latin typeface="Times New Roman" pitchFamily="18" charset="0"/>
                <a:cs typeface="Times New Roman" pitchFamily="18" charset="0"/>
              </a:rPr>
              <a:t>Queueing</a:t>
            </a:r>
            <a:r>
              <a:rPr lang="en-GB" sz="3600" dirty="0" smtClean="0">
                <a:latin typeface="Times New Roman" pitchFamily="18" charset="0"/>
                <a:cs typeface="Times New Roman" pitchFamily="18" charset="0"/>
              </a:rPr>
              <a:t> analysis is the probabilistic analysis of waiting lines, and thus the results, also referred to as the operating characteristics, are probabilistic rather than </a:t>
            </a:r>
            <a:r>
              <a:rPr lang="en-GB" sz="3600" dirty="0" smtClean="0">
                <a:latin typeface="Times New Roman" pitchFamily="18" charset="0"/>
                <a:cs typeface="Times New Roman" pitchFamily="18" charset="0"/>
              </a:rPr>
              <a:t>deterministic</a:t>
            </a:r>
            <a:r>
              <a:rPr lang="en-GB" sz="3600" dirty="0" smtClean="0">
                <a:latin typeface="Times New Roman" pitchFamily="18" charset="0"/>
                <a:cs typeface="Times New Roman" pitchFamily="18" charset="0"/>
              </a:rPr>
              <a:t> The probability that n customers are in the </a:t>
            </a:r>
            <a:r>
              <a:rPr lang="en-GB" sz="3600" dirty="0" err="1" smtClean="0">
                <a:latin typeface="Times New Roman" pitchFamily="18" charset="0"/>
                <a:cs typeface="Times New Roman" pitchFamily="18" charset="0"/>
              </a:rPr>
              <a:t>queueing</a:t>
            </a:r>
            <a:r>
              <a:rPr lang="en-GB" sz="3600" dirty="0" smtClean="0">
                <a:latin typeface="Times New Roman" pitchFamily="18" charset="0"/>
                <a:cs typeface="Times New Roman" pitchFamily="18" charset="0"/>
              </a:rPr>
              <a:t> system, the average number of customers in the </a:t>
            </a:r>
            <a:r>
              <a:rPr lang="en-GB" sz="3600" dirty="0" err="1" smtClean="0">
                <a:latin typeface="Times New Roman" pitchFamily="18" charset="0"/>
                <a:cs typeface="Times New Roman" pitchFamily="18" charset="0"/>
              </a:rPr>
              <a:t>queueing</a:t>
            </a:r>
            <a:r>
              <a:rPr lang="en-GB" sz="3600" dirty="0" smtClean="0">
                <a:latin typeface="Times New Roman" pitchFamily="18" charset="0"/>
                <a:cs typeface="Times New Roman" pitchFamily="18" charset="0"/>
              </a:rPr>
              <a:t> system, the average number of customers in the waiting line, the average time spent by a customer in the total queuing system, the average time spent by a customer in the waiting line, and finally the probability that the server is busy or idle are all of the different </a:t>
            </a:r>
            <a:r>
              <a:rPr lang="en-GB" sz="3600" dirty="0" smtClean="0">
                <a:latin typeface="Times New Roman" pitchFamily="18" charset="0"/>
                <a:cs typeface="Times New Roman" pitchFamily="18" charset="0"/>
              </a:rPr>
              <a:t>operating</a:t>
            </a:r>
            <a:endParaRPr lang="en-US" sz="3600" dirty="0" smtClean="0">
              <a:latin typeface="Times New Roman" pitchFamily="18" charset="0"/>
              <a:cs typeface="Times New Roman" pitchFamily="18" charset="0"/>
            </a:endParaRPr>
          </a:p>
        </p:txBody>
      </p:sp>
      <p:pic>
        <p:nvPicPr>
          <p:cNvPr id="7"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73224" y="9521184"/>
            <a:ext cx="2295330" cy="523220"/>
          </a:xfrm>
          <a:prstGeom prst="rect">
            <a:avLst/>
          </a:prstGeom>
          <a:noFill/>
        </p:spPr>
        <p:txBody>
          <a:bodyPr wrap="square" rtlCol="0">
            <a:spAutoFit/>
          </a:bodyPr>
          <a:lstStyle/>
          <a:p>
            <a:endParaRPr lang="en-GB" dirty="0" smtClean="0"/>
          </a:p>
          <a:p>
            <a:r>
              <a:rPr lang="en-GB" dirty="0" smtClean="0"/>
              <a:t>20/1/2026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5/10</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2761863" y="1013094"/>
            <a:ext cx="13827968" cy="6801860"/>
          </a:xfrm>
          <a:prstGeom prst="rect">
            <a:avLst/>
          </a:prstGeom>
        </p:spPr>
        <p:txBody>
          <a:bodyPr wrap="square" lIns="91439" tIns="45719" rIns="91439" bIns="45719">
            <a:spAutoFit/>
          </a:bodyPr>
          <a:lstStyle/>
          <a:p>
            <a:r>
              <a:rPr lang="en-US" sz="3600" b="1" dirty="0" smtClean="0">
                <a:latin typeface="Cambria" pitchFamily="18" charset="0"/>
                <a:ea typeface="Cambria" pitchFamily="18" charset="0"/>
                <a:cs typeface="Times New Roman" pitchFamily="18" charset="0"/>
              </a:rPr>
              <a:t>                   </a:t>
            </a:r>
            <a:endParaRPr lang="en-US" sz="3600" b="1" dirty="0" smtClean="0">
              <a:latin typeface="Cambria" pitchFamily="18" charset="0"/>
              <a:ea typeface="Cambria" pitchFamily="18" charset="0"/>
            </a:endParaRPr>
          </a:p>
          <a:p>
            <a:r>
              <a:rPr lang="en-US" sz="4000" b="1" dirty="0" smtClean="0">
                <a:latin typeface="Times New Roman" pitchFamily="18" charset="0"/>
                <a:cs typeface="Times New Roman" pitchFamily="18" charset="0"/>
              </a:rPr>
              <a:t>       SERVICE DISCIPLINES</a:t>
            </a:r>
            <a:endParaRPr lang="en-US" sz="4000" b="1" dirty="0" smtClean="0">
              <a:latin typeface="Times New Roman" pitchFamily="18" charset="0"/>
              <a:ea typeface="Cambria" pitchFamily="18" charset="0"/>
              <a:cs typeface="Times New Roman" pitchFamily="18" charset="0"/>
            </a:endParaRPr>
          </a:p>
          <a:p>
            <a:endParaRPr lang="en-US" sz="3600" b="1" dirty="0" smtClean="0">
              <a:latin typeface="Cambria" pitchFamily="18" charset="0"/>
            </a:endParaRPr>
          </a:p>
          <a:p>
            <a:r>
              <a:rPr lang="en-GB" sz="3600" i="1" dirty="0" smtClean="0"/>
              <a:t>"</a:t>
            </a:r>
            <a:r>
              <a:rPr lang="en-GB" sz="3600" dirty="0" smtClean="0">
                <a:latin typeface="Times New Roman" pitchFamily="18" charset="0"/>
                <a:cs typeface="Times New Roman" pitchFamily="18" charset="0"/>
              </a:rPr>
              <a:t>First come, first served" redirects here. For the </a:t>
            </a:r>
            <a:r>
              <a:rPr lang="en-GB" sz="3600" dirty="0" err="1" smtClean="0">
                <a:latin typeface="Times New Roman" pitchFamily="18" charset="0"/>
                <a:cs typeface="Times New Roman" pitchFamily="18" charset="0"/>
              </a:rPr>
              <a:t>Kool</a:t>
            </a:r>
            <a:r>
              <a:rPr lang="en-GB" sz="3600" dirty="0" smtClean="0">
                <a:latin typeface="Times New Roman" pitchFamily="18" charset="0"/>
                <a:cs typeface="Times New Roman" pitchFamily="18" charset="0"/>
              </a:rPr>
              <a:t> Keith album, see </a:t>
            </a:r>
            <a:r>
              <a:rPr lang="en-GB" sz="3600" dirty="0" smtClean="0">
                <a:latin typeface="Times New Roman" pitchFamily="18" charset="0"/>
                <a:cs typeface="Times New Roman" pitchFamily="18" charset="0"/>
                <a:hlinkClick r:id="rId2" tooltip="First Come, First Served"/>
              </a:rPr>
              <a:t>First Come, First Served</a:t>
            </a:r>
            <a:r>
              <a:rPr lang="en-GB" sz="3600" dirty="0" smtClean="0">
                <a:latin typeface="Times New Roman" pitchFamily="18" charset="0"/>
                <a:cs typeface="Times New Roman" pitchFamily="18" charset="0"/>
              </a:rPr>
              <a:t>.</a:t>
            </a:r>
          </a:p>
          <a:p>
            <a:r>
              <a:rPr lang="en-GB" sz="3600" dirty="0" smtClean="0">
                <a:latin typeface="Times New Roman" pitchFamily="18" charset="0"/>
                <a:cs typeface="Times New Roman" pitchFamily="18" charset="0"/>
              </a:rPr>
              <a:t>First </a:t>
            </a:r>
            <a:r>
              <a:rPr lang="en-GB" sz="3600" dirty="0" smtClean="0">
                <a:latin typeface="Times New Roman" pitchFamily="18" charset="0"/>
                <a:cs typeface="Times New Roman" pitchFamily="18" charset="0"/>
              </a:rPr>
              <a:t>in first out (FIFO) queue </a:t>
            </a:r>
            <a:r>
              <a:rPr lang="en-GB" sz="3600" dirty="0" smtClean="0">
                <a:latin typeface="Times New Roman" pitchFamily="18" charset="0"/>
                <a:cs typeface="Times New Roman" pitchFamily="18" charset="0"/>
              </a:rPr>
              <a:t>example</a:t>
            </a:r>
          </a:p>
          <a:p>
            <a:r>
              <a:rPr lang="en-GB" sz="3600" dirty="0" smtClean="0">
                <a:latin typeface="Times New Roman" pitchFamily="18" charset="0"/>
                <a:cs typeface="Times New Roman" pitchFamily="18" charset="0"/>
              </a:rPr>
              <a:t>Also </a:t>
            </a:r>
            <a:r>
              <a:rPr lang="en-GB" sz="3600" dirty="0" smtClean="0">
                <a:latin typeface="Times New Roman" pitchFamily="18" charset="0"/>
                <a:cs typeface="Times New Roman" pitchFamily="18" charset="0"/>
              </a:rPr>
              <a:t>called first-come, first-served (</a:t>
            </a:r>
            <a:r>
              <a:rPr lang="en-GB" sz="3600" dirty="0" smtClean="0">
                <a:latin typeface="Times New Roman" pitchFamily="18" charset="0"/>
                <a:cs typeface="Times New Roman" pitchFamily="18" charset="0"/>
              </a:rPr>
              <a:t>FCFS)</a:t>
            </a:r>
          </a:p>
          <a:p>
            <a:r>
              <a:rPr lang="en-GB" sz="3600" dirty="0" smtClean="0">
                <a:latin typeface="Times New Roman" pitchFamily="18" charset="0"/>
                <a:cs typeface="Times New Roman" pitchFamily="18" charset="0"/>
              </a:rPr>
              <a:t>this principle </a:t>
            </a:r>
            <a:r>
              <a:rPr lang="en-GB" sz="3600" dirty="0" smtClean="0">
                <a:latin typeface="Times New Roman" pitchFamily="18" charset="0"/>
                <a:cs typeface="Times New Roman" pitchFamily="18" charset="0"/>
              </a:rPr>
              <a:t>states that customers are served one at a time and that the customer that has been waiting the longest is served </a:t>
            </a:r>
            <a:r>
              <a:rPr lang="en-GB" sz="3600" dirty="0" smtClean="0">
                <a:latin typeface="Times New Roman" pitchFamily="18" charset="0"/>
                <a:cs typeface="Times New Roman" pitchFamily="18" charset="0"/>
              </a:rPr>
              <a:t>first.</a:t>
            </a:r>
          </a:p>
          <a:p>
            <a:r>
              <a:rPr lang="en-GB" sz="3600" dirty="0" smtClean="0">
                <a:latin typeface="Times New Roman" pitchFamily="18" charset="0"/>
                <a:cs typeface="Times New Roman" pitchFamily="18" charset="0"/>
                <a:hlinkClick r:id="rId3" tooltip="LIFO (computing)"/>
              </a:rPr>
              <a:t>Last </a:t>
            </a:r>
            <a:r>
              <a:rPr lang="en-GB" sz="3600" dirty="0" smtClean="0">
                <a:latin typeface="Times New Roman" pitchFamily="18" charset="0"/>
                <a:cs typeface="Times New Roman" pitchFamily="18" charset="0"/>
                <a:hlinkClick r:id="rId3" tooltip="LIFO (computing)"/>
              </a:rPr>
              <a:t>in, first </a:t>
            </a:r>
            <a:r>
              <a:rPr lang="en-GB" sz="3600" dirty="0" smtClean="0">
                <a:latin typeface="Times New Roman" pitchFamily="18" charset="0"/>
                <a:cs typeface="Times New Roman" pitchFamily="18" charset="0"/>
                <a:hlinkClick r:id="rId3" tooltip="LIFO (computing)"/>
              </a:rPr>
              <a:t>out</a:t>
            </a:r>
            <a:r>
              <a:rPr lang="en-GB" sz="3600" dirty="0" smtClean="0">
                <a:latin typeface="Times New Roman" pitchFamily="18" charset="0"/>
                <a:cs typeface="Times New Roman" pitchFamily="18" charset="0"/>
              </a:rPr>
              <a:t>’</a:t>
            </a:r>
          </a:p>
          <a:p>
            <a:r>
              <a:rPr lang="en-GB" sz="3600" dirty="0" smtClean="0">
                <a:latin typeface="Times New Roman" pitchFamily="18" charset="0"/>
                <a:cs typeface="Times New Roman" pitchFamily="18" charset="0"/>
              </a:rPr>
              <a:t>This </a:t>
            </a:r>
            <a:r>
              <a:rPr lang="en-GB" sz="3600" dirty="0" smtClean="0">
                <a:latin typeface="Times New Roman" pitchFamily="18" charset="0"/>
                <a:cs typeface="Times New Roman" pitchFamily="18" charset="0"/>
              </a:rPr>
              <a:t>principle also serves customers one at a time, but the customer with the shortest </a:t>
            </a:r>
            <a:r>
              <a:rPr lang="en-GB" sz="3600" dirty="0" smtClean="0">
                <a:latin typeface="Times New Roman" pitchFamily="18" charset="0"/>
                <a:cs typeface="Times New Roman" pitchFamily="18" charset="0"/>
                <a:hlinkClick r:id="rId4" tooltip="Mean sojourn time"/>
              </a:rPr>
              <a:t>waiting time</a:t>
            </a:r>
            <a:r>
              <a:rPr lang="en-GB" sz="3600" dirty="0" smtClean="0">
                <a:latin typeface="Times New Roman" pitchFamily="18" charset="0"/>
                <a:cs typeface="Times New Roman" pitchFamily="18" charset="0"/>
              </a:rPr>
              <a:t> will be served </a:t>
            </a:r>
            <a:r>
              <a:rPr lang="en-GB" sz="3600" dirty="0" smtClean="0">
                <a:latin typeface="Times New Roman" pitchFamily="18" charset="0"/>
                <a:cs typeface="Times New Roman" pitchFamily="18" charset="0"/>
              </a:rPr>
              <a:t>first model</a:t>
            </a:r>
            <a:endParaRPr lang="en-US" sz="3600" dirty="0" smtClean="0">
              <a:latin typeface="Times New Roman" pitchFamily="18" charset="0"/>
              <a:cs typeface="Times New Roman" pitchFamily="18" charset="0"/>
            </a:endParaRPr>
          </a:p>
        </p:txBody>
      </p:sp>
      <p:pic>
        <p:nvPicPr>
          <p:cNvPr id="7" name="Google Shape;169;p1"/>
          <p:cNvPicPr preferRelativeResize="0"/>
          <p:nvPr/>
        </p:nvPicPr>
        <p:blipFill rotWithShape="1">
          <a:blip r:embed="rId5">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20/1/2026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6/10</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186307"/>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b="1" dirty="0" smtClean="0"/>
          </a:p>
          <a:p>
            <a:endParaRPr lang="en-US" sz="3600" b="1" dirty="0" smtClean="0">
              <a:latin typeface="Times New Roman" pitchFamily="18" charset="0"/>
              <a:cs typeface="Times New Roman" pitchFamily="18" charset="0"/>
            </a:endParaRPr>
          </a:p>
          <a:p>
            <a:r>
              <a:rPr lang="en-GB" sz="3600" dirty="0" smtClean="0">
                <a:latin typeface="Times New Roman" pitchFamily="18" charset="0"/>
                <a:cs typeface="Times New Roman" pitchFamily="18" charset="0"/>
              </a:rPr>
              <a:t>Balking: customers decide not to join the queue if it is too long</a:t>
            </a:r>
          </a:p>
          <a:p>
            <a:r>
              <a:rPr lang="en-GB" sz="3600" dirty="0" smtClean="0">
                <a:latin typeface="Times New Roman" pitchFamily="18" charset="0"/>
                <a:cs typeface="Times New Roman" pitchFamily="18" charset="0"/>
              </a:rPr>
              <a:t>Jockeying: customers switch between queues if they think they will get served faster by doing so</a:t>
            </a:r>
          </a:p>
          <a:p>
            <a:r>
              <a:rPr lang="en-GB" sz="3600" dirty="0" smtClean="0">
                <a:latin typeface="Times New Roman" pitchFamily="18" charset="0"/>
                <a:cs typeface="Times New Roman" pitchFamily="18" charset="0"/>
              </a:rPr>
              <a:t>Reneging: customers leave the queue if they have waited too long for service</a:t>
            </a:r>
          </a:p>
          <a:p>
            <a:r>
              <a:rPr lang="en-GB" sz="3600" dirty="0" smtClean="0">
                <a:latin typeface="Times New Roman" pitchFamily="18" charset="0"/>
                <a:cs typeface="Times New Roman" pitchFamily="18" charset="0"/>
              </a:rPr>
              <a:t>Arriving customers not served (either due to the queue having no buffer, or due to balking or reneging by the customer) are also known as </a:t>
            </a:r>
            <a:r>
              <a:rPr lang="en-GB" sz="3600" i="1" dirty="0" smtClean="0">
                <a:latin typeface="Times New Roman" pitchFamily="18" charset="0"/>
                <a:cs typeface="Times New Roman" pitchFamily="18" charset="0"/>
              </a:rPr>
              <a:t>dropouts</a:t>
            </a:r>
            <a:r>
              <a:rPr lang="en-GB" sz="3600" dirty="0" smtClean="0">
                <a:latin typeface="Times New Roman" pitchFamily="18" charset="0"/>
                <a:cs typeface="Times New Roman" pitchFamily="18" charset="0"/>
              </a:rPr>
              <a:t>. The average rate of dropouts is a significant parameter describing a queue.</a:t>
            </a:r>
            <a:endParaRPr lang="en-GB" sz="3600" dirty="0">
              <a:latin typeface="Times New Roman" pitchFamily="18" charset="0"/>
              <a:cs typeface="Times New Roman" pitchFamily="18" charset="0"/>
            </a:endParaRP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73225" y="9512559"/>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7/10</a:t>
            </a:r>
            <a:endParaRPr lang="en-US" dirty="0"/>
          </a:p>
        </p:txBody>
      </p:sp>
      <p:sp>
        <p:nvSpPr>
          <p:cNvPr id="13" name="Rectangle 12"/>
          <p:cNvSpPr/>
          <p:nvPr/>
        </p:nvSpPr>
        <p:spPr>
          <a:xfrm>
            <a:off x="4385388" y="940126"/>
            <a:ext cx="9591869" cy="646331"/>
          </a:xfrm>
          <a:prstGeom prst="rect">
            <a:avLst/>
          </a:prstGeom>
        </p:spPr>
        <p:txBody>
          <a:bodyPr wrap="square">
            <a:spAutoFit/>
          </a:bodyPr>
          <a:lstStyle/>
          <a:p>
            <a:r>
              <a:rPr lang="en-US" sz="3600" b="1" dirty="0" smtClean="0">
                <a:latin typeface="Times New Roman" pitchFamily="18" charset="0"/>
                <a:cs typeface="Times New Roman" pitchFamily="18" charset="0"/>
              </a:rPr>
              <a:t>CUSTOMER WAITING BEHAVIOR</a:t>
            </a:r>
            <a:endParaRPr lang="en-US" sz="36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186307"/>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b="1" dirty="0" smtClean="0"/>
          </a:p>
          <a:p>
            <a:endParaRPr lang="en-GB" sz="3600" dirty="0" smtClean="0"/>
          </a:p>
          <a:p>
            <a:r>
              <a:rPr lang="en-GB" sz="3600" dirty="0" smtClean="0">
                <a:latin typeface="Times New Roman" pitchFamily="18" charset="0"/>
                <a:cs typeface="Times New Roman" pitchFamily="18" charset="0"/>
              </a:rPr>
              <a:t>Single </a:t>
            </a:r>
            <a:r>
              <a:rPr lang="en-GB" sz="3600" dirty="0" smtClean="0">
                <a:latin typeface="Times New Roman" pitchFamily="18" charset="0"/>
                <a:cs typeface="Times New Roman" pitchFamily="18" charset="0"/>
              </a:rPr>
              <a:t>server: customers line up and there is only one server</a:t>
            </a:r>
          </a:p>
          <a:p>
            <a:r>
              <a:rPr lang="en-GB" sz="3600" dirty="0" smtClean="0">
                <a:latin typeface="Times New Roman" pitchFamily="18" charset="0"/>
                <a:cs typeface="Times New Roman" pitchFamily="18" charset="0"/>
              </a:rPr>
              <a:t>Several parallel servers (single queue): customers line up and there are several servers</a:t>
            </a:r>
          </a:p>
          <a:p>
            <a:r>
              <a:rPr lang="en-GB" sz="3600" dirty="0" smtClean="0">
                <a:latin typeface="Times New Roman" pitchFamily="18" charset="0"/>
                <a:cs typeface="Times New Roman" pitchFamily="18" charset="0"/>
              </a:rPr>
              <a:t>Several parallel servers (several queues): there are many counters and customers can decide for which to queue</a:t>
            </a:r>
          </a:p>
          <a:p>
            <a:r>
              <a:rPr lang="en-GB" sz="3600" dirty="0" smtClean="0">
                <a:latin typeface="Times New Roman" pitchFamily="18" charset="0"/>
                <a:cs typeface="Times New Roman" pitchFamily="18" charset="0"/>
              </a:rPr>
              <a:t>Unreliable </a:t>
            </a:r>
            <a:r>
              <a:rPr lang="en-GB" sz="3600" dirty="0" err="1" smtClean="0">
                <a:latin typeface="Times New Roman" pitchFamily="18" charset="0"/>
                <a:cs typeface="Times New Roman" pitchFamily="18" charset="0"/>
              </a:rPr>
              <a:t>serverServer</a:t>
            </a:r>
            <a:r>
              <a:rPr lang="en-GB" sz="3600" dirty="0" smtClean="0">
                <a:latin typeface="Times New Roman" pitchFamily="18" charset="0"/>
                <a:cs typeface="Times New Roman" pitchFamily="18" charset="0"/>
              </a:rPr>
              <a:t> failures occur according to a stochastic (random) process (usually Poisson) and are followed by setup periods during which the server is unavailable. The interrupted customer remains in the service area until server is fixed</a:t>
            </a:r>
            <a:endParaRPr lang="en-GB" sz="3600" dirty="0">
              <a:latin typeface="Times New Roman" pitchFamily="18" charset="0"/>
              <a:cs typeface="Times New Roman" pitchFamily="18" charset="0"/>
            </a:endParaRP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517224"/>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8/10</a:t>
            </a:r>
            <a:endParaRPr lang="en-US" dirty="0"/>
          </a:p>
        </p:txBody>
      </p:sp>
      <p:sp>
        <p:nvSpPr>
          <p:cNvPr id="12" name="Rectangle 11"/>
          <p:cNvSpPr/>
          <p:nvPr/>
        </p:nvSpPr>
        <p:spPr>
          <a:xfrm>
            <a:off x="4385388" y="940126"/>
            <a:ext cx="9591869" cy="646331"/>
          </a:xfrm>
          <a:prstGeom prst="rect">
            <a:avLst/>
          </a:prstGeom>
        </p:spPr>
        <p:txBody>
          <a:bodyPr wrap="square">
            <a:spAutoFit/>
          </a:bodyPr>
          <a:lstStyle/>
          <a:p>
            <a:r>
              <a:rPr lang="en-GB" sz="3600" b="1" dirty="0" smtClean="0">
                <a:latin typeface="Times New Roman" pitchFamily="18" charset="0"/>
                <a:cs typeface="Times New Roman" pitchFamily="18" charset="0"/>
              </a:rPr>
              <a:t>     SERVICE FACILITY</a:t>
            </a:r>
            <a:endParaRPr lang="en-US" sz="3600" b="1"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46329"/>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b="1" dirty="0" smtClean="0"/>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35902" y="9535886"/>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9/10</a:t>
            </a:r>
            <a:endParaRPr lang="en-US" dirty="0"/>
          </a:p>
        </p:txBody>
      </p:sp>
      <p:sp>
        <p:nvSpPr>
          <p:cNvPr id="13" name="Rectangle 12"/>
          <p:cNvSpPr/>
          <p:nvPr/>
        </p:nvSpPr>
        <p:spPr>
          <a:xfrm>
            <a:off x="4795935" y="1604866"/>
            <a:ext cx="7781730" cy="584775"/>
          </a:xfrm>
          <a:prstGeom prst="rect">
            <a:avLst/>
          </a:prstGeom>
        </p:spPr>
        <p:txBody>
          <a:bodyPr wrap="square">
            <a:spAutoFit/>
          </a:bodyPr>
          <a:lstStyle/>
          <a:p>
            <a:r>
              <a:rPr lang="en-GB" b="1"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QUEUEING APPLICATIONS</a:t>
            </a:r>
            <a:endParaRPr lang="en-US" sz="3200" dirty="0">
              <a:latin typeface="Times New Roman" pitchFamily="18" charset="0"/>
              <a:cs typeface="Times New Roman" pitchFamily="18" charset="0"/>
            </a:endParaRPr>
          </a:p>
        </p:txBody>
      </p:sp>
      <p:sp>
        <p:nvSpPr>
          <p:cNvPr id="14" name="Rectangle 13"/>
          <p:cNvSpPr/>
          <p:nvPr/>
        </p:nvSpPr>
        <p:spPr>
          <a:xfrm>
            <a:off x="1698171" y="2668556"/>
            <a:ext cx="15115592" cy="5509200"/>
          </a:xfrm>
          <a:prstGeom prst="rect">
            <a:avLst/>
          </a:prstGeom>
        </p:spPr>
        <p:txBody>
          <a:bodyPr wrap="square">
            <a:spAutoFit/>
          </a:bodyPr>
          <a:lstStyle/>
          <a:p>
            <a:r>
              <a:rPr lang="en-GB" sz="3200" dirty="0" err="1" smtClean="0">
                <a:latin typeface="Times New Roman" pitchFamily="18" charset="0"/>
                <a:cs typeface="Times New Roman" pitchFamily="18" charset="0"/>
              </a:rPr>
              <a:t>Queueing</a:t>
            </a:r>
            <a:r>
              <a:rPr lang="en-GB" sz="3200" dirty="0" smtClean="0">
                <a:latin typeface="Times New Roman" pitchFamily="18" charset="0"/>
                <a:cs typeface="Times New Roman" pitchFamily="18" charset="0"/>
              </a:rPr>
              <a:t> theory finds widespread application in computer science and information technology. In networking, for instance, queues are integral to routers and switches, where packets queue up for transmission. By applying </a:t>
            </a:r>
            <a:r>
              <a:rPr lang="en-GB" sz="3200" dirty="0" err="1" smtClean="0">
                <a:latin typeface="Times New Roman" pitchFamily="18" charset="0"/>
                <a:cs typeface="Times New Roman" pitchFamily="18" charset="0"/>
              </a:rPr>
              <a:t>queueing</a:t>
            </a:r>
            <a:r>
              <a:rPr lang="en-GB" sz="3200" dirty="0" smtClean="0">
                <a:latin typeface="Times New Roman" pitchFamily="18" charset="0"/>
                <a:cs typeface="Times New Roman" pitchFamily="18" charset="0"/>
              </a:rPr>
              <a:t> theory principles, designers can optimize these systems, ensuring responsive performance and efficient resource utilization.</a:t>
            </a:r>
          </a:p>
          <a:p>
            <a:r>
              <a:rPr lang="en-GB" sz="3200" dirty="0" smtClean="0">
                <a:latin typeface="Times New Roman" pitchFamily="18" charset="0"/>
                <a:cs typeface="Times New Roman" pitchFamily="18" charset="0"/>
              </a:rPr>
              <a:t>Beyond the technological realm, </a:t>
            </a:r>
            <a:r>
              <a:rPr lang="en-GB" sz="3200" dirty="0" err="1" smtClean="0">
                <a:latin typeface="Times New Roman" pitchFamily="18" charset="0"/>
                <a:cs typeface="Times New Roman" pitchFamily="18" charset="0"/>
              </a:rPr>
              <a:t>queueing</a:t>
            </a:r>
            <a:r>
              <a:rPr lang="en-GB" sz="3200" dirty="0" smtClean="0">
                <a:latin typeface="Times New Roman" pitchFamily="18" charset="0"/>
                <a:cs typeface="Times New Roman" pitchFamily="18" charset="0"/>
              </a:rPr>
              <a:t> theory is relevant to everyday experiences. </a:t>
            </a:r>
            <a:r>
              <a:rPr lang="en-GB" sz="3200" dirty="0" err="1" smtClean="0">
                <a:latin typeface="Times New Roman" pitchFamily="18" charset="0"/>
                <a:cs typeface="Times New Roman" pitchFamily="18" charset="0"/>
              </a:rPr>
              <a:t>Queueing</a:t>
            </a:r>
            <a:r>
              <a:rPr lang="en-GB" sz="3200" dirty="0" smtClean="0">
                <a:latin typeface="Times New Roman" pitchFamily="18" charset="0"/>
                <a:cs typeface="Times New Roman" pitchFamily="18" charset="0"/>
              </a:rPr>
              <a:t> </a:t>
            </a:r>
            <a:r>
              <a:rPr lang="en-GB" sz="3200" dirty="0" smtClean="0">
                <a:latin typeface="Times New Roman" pitchFamily="18" charset="0"/>
                <a:cs typeface="Times New Roman" pitchFamily="18" charset="0"/>
              </a:rPr>
              <a:t>theory, a discipline rooted in applied mathematics and computer science, is a field dedicated to the study and analysis of queues, or waiting lines, and their implications across a diverse range of applications. This theoretical framework has proven instrumental in understanding and optimizing the efficiency of systems characterized by the presence of queues. The study of queues is essential in contexts such as traffic systems, computer networks, telecommunications, and service operations</a:t>
            </a:r>
            <a:r>
              <a:rPr lang="en-GB" sz="2800" dirty="0" smtClean="0">
                <a:latin typeface="Times New Roman" pitchFamily="18" charset="0"/>
                <a:cs typeface="Times New Roman" pitchFamily="18" charset="0"/>
              </a:rPr>
              <a:t>.</a:t>
            </a:r>
            <a:endParaRPr lang="en-GB"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9114848</TotalTime>
  <Words>801</Words>
  <Application>Microsoft Office PowerPoint</Application>
  <PresentationFormat>Custom</PresentationFormat>
  <Paragraphs>118</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Rekha</cp:lastModifiedBy>
  <cp:revision>195</cp:revision>
  <dcterms:created xsi:type="dcterms:W3CDTF">2006-08-16T00:00:00Z</dcterms:created>
  <dcterms:modified xsi:type="dcterms:W3CDTF">2026-01-20T06:54:44Z</dcterms:modified>
</cp:coreProperties>
</file>