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32" r:id="rId1"/>
  </p:sldMasterIdLst>
  <p:notesMasterIdLst>
    <p:notesMasterId r:id="rId11"/>
  </p:notesMasterIdLst>
  <p:sldIdLst>
    <p:sldId id="256" r:id="rId2"/>
    <p:sldId id="257" r:id="rId3"/>
    <p:sldId id="259" r:id="rId4"/>
    <p:sldId id="260" r:id="rId5"/>
    <p:sldId id="263" r:id="rId6"/>
    <p:sldId id="264" r:id="rId7"/>
    <p:sldId id="265" r:id="rId8"/>
    <p:sldId id="267" r:id="rId9"/>
    <p:sldId id="266" r:id="rId10"/>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160">
          <p15:clr>
            <a:srgbClr val="000000"/>
          </p15:clr>
        </p15:guide>
        <p15:guide id="2" pos="288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22" roundtripDataSignature="AMtx7miTEYjjU1/fIRL0UMs4ojtEcxCvX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D23A6"/>
    <a:srgbClr val="39C6E7"/>
    <a:srgbClr val="8CE838"/>
    <a:srgbClr val="7BE1EF"/>
    <a:srgbClr val="6699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51" d="100"/>
          <a:sy n="51" d="100"/>
        </p:scale>
        <p:origin x="-1854" y="-7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318916276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 name="Google Shape;16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242054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242054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3195640"/>
            <a:ext cx="15544800" cy="2205038"/>
          </a:xfrm>
        </p:spPr>
        <p:txBody>
          <a:bodyPr/>
          <a:lstStyle/>
          <a:p>
            <a:r>
              <a:rPr lang="en-US" smtClean="0"/>
              <a:t>Click to edit Master title style</a:t>
            </a:r>
            <a:endParaRPr lang="en-US"/>
          </a:p>
        </p:txBody>
      </p:sp>
      <p:sp>
        <p:nvSpPr>
          <p:cNvPr id="3" name="Subtitle 2"/>
          <p:cNvSpPr>
            <a:spLocks noGrp="1"/>
          </p:cNvSpPr>
          <p:nvPr>
            <p:ph type="subTitle" idx="1"/>
          </p:nvPr>
        </p:nvSpPr>
        <p:spPr>
          <a:xfrm>
            <a:off x="2743200" y="5829300"/>
            <a:ext cx="12801600" cy="2628900"/>
          </a:xfrm>
        </p:spPr>
        <p:txBody>
          <a:bodyPr/>
          <a:lstStyle>
            <a:lvl1pPr marL="0" indent="0" algn="ctr">
              <a:buNone/>
              <a:defRPr>
                <a:solidFill>
                  <a:schemeClr val="tx1">
                    <a:tint val="75000"/>
                  </a:schemeClr>
                </a:solidFill>
              </a:defRPr>
            </a:lvl1pPr>
            <a:lvl2pPr marL="816415" indent="0" algn="ctr">
              <a:buNone/>
              <a:defRPr>
                <a:solidFill>
                  <a:schemeClr val="tx1">
                    <a:tint val="75000"/>
                  </a:schemeClr>
                </a:solidFill>
              </a:defRPr>
            </a:lvl2pPr>
            <a:lvl3pPr marL="1632832" indent="0" algn="ctr">
              <a:buNone/>
              <a:defRPr>
                <a:solidFill>
                  <a:schemeClr val="tx1">
                    <a:tint val="75000"/>
                  </a:schemeClr>
                </a:solidFill>
              </a:defRPr>
            </a:lvl3pPr>
            <a:lvl4pPr marL="2449246" indent="0" algn="ctr">
              <a:buNone/>
              <a:defRPr>
                <a:solidFill>
                  <a:schemeClr val="tx1">
                    <a:tint val="75000"/>
                  </a:schemeClr>
                </a:solidFill>
              </a:defRPr>
            </a:lvl4pPr>
            <a:lvl5pPr marL="3265661" indent="0" algn="ctr">
              <a:buNone/>
              <a:defRPr>
                <a:solidFill>
                  <a:schemeClr val="tx1">
                    <a:tint val="75000"/>
                  </a:schemeClr>
                </a:solidFill>
              </a:defRPr>
            </a:lvl5pPr>
            <a:lvl6pPr marL="4082078" indent="0" algn="ctr">
              <a:buNone/>
              <a:defRPr>
                <a:solidFill>
                  <a:schemeClr val="tx1">
                    <a:tint val="75000"/>
                  </a:schemeClr>
                </a:solidFill>
              </a:defRPr>
            </a:lvl6pPr>
            <a:lvl7pPr marL="4898493" indent="0" algn="ctr">
              <a:buNone/>
              <a:defRPr>
                <a:solidFill>
                  <a:schemeClr val="tx1">
                    <a:tint val="75000"/>
                  </a:schemeClr>
                </a:solidFill>
              </a:defRPr>
            </a:lvl7pPr>
            <a:lvl8pPr marL="5714908" indent="0" algn="ctr">
              <a:buNone/>
              <a:defRPr>
                <a:solidFill>
                  <a:schemeClr val="tx1">
                    <a:tint val="75000"/>
                  </a:schemeClr>
                </a:solidFill>
              </a:defRPr>
            </a:lvl8pPr>
            <a:lvl9pPr marL="653132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258800" y="411959"/>
            <a:ext cx="4114800" cy="87772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411959"/>
            <a:ext cx="12039600" cy="87772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626" y="6610352"/>
            <a:ext cx="15544800" cy="2043113"/>
          </a:xfrm>
        </p:spPr>
        <p:txBody>
          <a:bodyPr anchor="t"/>
          <a:lstStyle>
            <a:lvl1pPr algn="l">
              <a:defRPr sz="7100" b="1" cap="all"/>
            </a:lvl1pPr>
          </a:lstStyle>
          <a:p>
            <a:r>
              <a:rPr lang="en-US" smtClean="0"/>
              <a:t>Click to edit Master title style</a:t>
            </a:r>
            <a:endParaRPr lang="en-US"/>
          </a:p>
        </p:txBody>
      </p:sp>
      <p:sp>
        <p:nvSpPr>
          <p:cNvPr id="3" name="Text Placeholder 2"/>
          <p:cNvSpPr>
            <a:spLocks noGrp="1"/>
          </p:cNvSpPr>
          <p:nvPr>
            <p:ph type="body" idx="1"/>
          </p:nvPr>
        </p:nvSpPr>
        <p:spPr>
          <a:xfrm>
            <a:off x="1444626" y="4360072"/>
            <a:ext cx="15544800" cy="2250281"/>
          </a:xfrm>
        </p:spPr>
        <p:txBody>
          <a:bodyPr anchor="b"/>
          <a:lstStyle>
            <a:lvl1pPr marL="0" indent="0">
              <a:buNone/>
              <a:defRPr sz="3600">
                <a:solidFill>
                  <a:schemeClr val="tx1">
                    <a:tint val="75000"/>
                  </a:schemeClr>
                </a:solidFill>
              </a:defRPr>
            </a:lvl1pPr>
            <a:lvl2pPr marL="816415" indent="0">
              <a:buNone/>
              <a:defRPr sz="3200">
                <a:solidFill>
                  <a:schemeClr val="tx1">
                    <a:tint val="75000"/>
                  </a:schemeClr>
                </a:solidFill>
              </a:defRPr>
            </a:lvl2pPr>
            <a:lvl3pPr marL="1632832" indent="0">
              <a:buNone/>
              <a:defRPr sz="2900">
                <a:solidFill>
                  <a:schemeClr val="tx1">
                    <a:tint val="75000"/>
                  </a:schemeClr>
                </a:solidFill>
              </a:defRPr>
            </a:lvl3pPr>
            <a:lvl4pPr marL="2449246" indent="0">
              <a:buNone/>
              <a:defRPr sz="2500">
                <a:solidFill>
                  <a:schemeClr val="tx1">
                    <a:tint val="75000"/>
                  </a:schemeClr>
                </a:solidFill>
              </a:defRPr>
            </a:lvl4pPr>
            <a:lvl5pPr marL="3265661" indent="0">
              <a:buNone/>
              <a:defRPr sz="2500">
                <a:solidFill>
                  <a:schemeClr val="tx1">
                    <a:tint val="75000"/>
                  </a:schemeClr>
                </a:solidFill>
              </a:defRPr>
            </a:lvl5pPr>
            <a:lvl6pPr marL="4082078" indent="0">
              <a:buNone/>
              <a:defRPr sz="2500">
                <a:solidFill>
                  <a:schemeClr val="tx1">
                    <a:tint val="75000"/>
                  </a:schemeClr>
                </a:solidFill>
              </a:defRPr>
            </a:lvl6pPr>
            <a:lvl7pPr marL="4898493" indent="0">
              <a:buNone/>
              <a:defRPr sz="2500">
                <a:solidFill>
                  <a:schemeClr val="tx1">
                    <a:tint val="75000"/>
                  </a:schemeClr>
                </a:solidFill>
              </a:defRPr>
            </a:lvl7pPr>
            <a:lvl8pPr marL="5714908" indent="0">
              <a:buNone/>
              <a:defRPr sz="2500">
                <a:solidFill>
                  <a:schemeClr val="tx1">
                    <a:tint val="75000"/>
                  </a:schemeClr>
                </a:solidFill>
              </a:defRPr>
            </a:lvl8pPr>
            <a:lvl9pPr marL="6531325" indent="0">
              <a:buNone/>
              <a:defRPr sz="2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400302"/>
            <a:ext cx="8077200" cy="6788945"/>
          </a:xfrm>
        </p:spPr>
        <p:txBody>
          <a:bodyPr/>
          <a:lstStyle>
            <a:lvl1pPr>
              <a:defRPr sz="5000"/>
            </a:lvl1pPr>
            <a:lvl2pPr>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296400" y="2400302"/>
            <a:ext cx="8077200" cy="6788945"/>
          </a:xfrm>
        </p:spPr>
        <p:txBody>
          <a:bodyPr/>
          <a:lstStyle>
            <a:lvl1pPr>
              <a:defRPr sz="5000"/>
            </a:lvl1pPr>
            <a:lvl2pPr>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2302671"/>
            <a:ext cx="8080376" cy="959643"/>
          </a:xfrm>
        </p:spPr>
        <p:txBody>
          <a:bodyPr anchor="b"/>
          <a:lstStyle>
            <a:lvl1pPr marL="0" indent="0">
              <a:buNone/>
              <a:defRPr sz="4300" b="1"/>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en-US" smtClean="0"/>
              <a:t>Click to edit Master text styles</a:t>
            </a:r>
          </a:p>
        </p:txBody>
      </p:sp>
      <p:sp>
        <p:nvSpPr>
          <p:cNvPr id="4" name="Content Placeholder 3"/>
          <p:cNvSpPr>
            <a:spLocks noGrp="1"/>
          </p:cNvSpPr>
          <p:nvPr>
            <p:ph sz="half" idx="2"/>
          </p:nvPr>
        </p:nvSpPr>
        <p:spPr>
          <a:xfrm>
            <a:off x="914400" y="3262313"/>
            <a:ext cx="8080376" cy="5926932"/>
          </a:xfrm>
        </p:spPr>
        <p:txBody>
          <a:bodyPr/>
          <a:lstStyle>
            <a:lvl1pPr>
              <a:defRPr sz="4300"/>
            </a:lvl1pPr>
            <a:lvl2pPr>
              <a:defRPr sz="36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9290053" y="2302671"/>
            <a:ext cx="8083550" cy="959643"/>
          </a:xfrm>
        </p:spPr>
        <p:txBody>
          <a:bodyPr anchor="b"/>
          <a:lstStyle>
            <a:lvl1pPr marL="0" indent="0">
              <a:buNone/>
              <a:defRPr sz="4300" b="1"/>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en-US" smtClean="0"/>
              <a:t>Click to edit Master text styles</a:t>
            </a:r>
          </a:p>
        </p:txBody>
      </p:sp>
      <p:sp>
        <p:nvSpPr>
          <p:cNvPr id="6" name="Content Placeholder 5"/>
          <p:cNvSpPr>
            <a:spLocks noGrp="1"/>
          </p:cNvSpPr>
          <p:nvPr>
            <p:ph sz="quarter" idx="4"/>
          </p:nvPr>
        </p:nvSpPr>
        <p:spPr>
          <a:xfrm>
            <a:off x="9290053" y="3262313"/>
            <a:ext cx="8083550" cy="5926932"/>
          </a:xfrm>
        </p:spPr>
        <p:txBody>
          <a:bodyPr/>
          <a:lstStyle>
            <a:lvl1pPr>
              <a:defRPr sz="4300"/>
            </a:lvl1pPr>
            <a:lvl2pPr>
              <a:defRPr sz="36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3" y="409575"/>
            <a:ext cx="6016626" cy="1743075"/>
          </a:xfrm>
        </p:spPr>
        <p:txBody>
          <a:bodyPr anchor="b"/>
          <a:lstStyle>
            <a:lvl1pPr algn="l">
              <a:defRPr sz="3600" b="1"/>
            </a:lvl1pPr>
          </a:lstStyle>
          <a:p>
            <a:r>
              <a:rPr lang="en-US" smtClean="0"/>
              <a:t>Click to edit Master title style</a:t>
            </a:r>
            <a:endParaRPr lang="en-US"/>
          </a:p>
        </p:txBody>
      </p:sp>
      <p:sp>
        <p:nvSpPr>
          <p:cNvPr id="3" name="Content Placeholder 2"/>
          <p:cNvSpPr>
            <a:spLocks noGrp="1"/>
          </p:cNvSpPr>
          <p:nvPr>
            <p:ph idx="1"/>
          </p:nvPr>
        </p:nvSpPr>
        <p:spPr>
          <a:xfrm>
            <a:off x="7150100" y="409577"/>
            <a:ext cx="10223500" cy="8779670"/>
          </a:xfrm>
        </p:spPr>
        <p:txBody>
          <a:bodyPr/>
          <a:lstStyle>
            <a:lvl1pPr>
              <a:defRPr sz="5700"/>
            </a:lvl1pPr>
            <a:lvl2pPr>
              <a:defRPr sz="5000"/>
            </a:lvl2pPr>
            <a:lvl3pPr>
              <a:defRPr sz="4300"/>
            </a:lvl3pPr>
            <a:lvl4pPr>
              <a:defRPr sz="3600"/>
            </a:lvl4pPr>
            <a:lvl5pPr>
              <a:defRPr sz="3600"/>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14403" y="2152652"/>
            <a:ext cx="6016626" cy="7036595"/>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84576" y="7200900"/>
            <a:ext cx="10972800" cy="850107"/>
          </a:xfrm>
        </p:spPr>
        <p:txBody>
          <a:bodyPr anchor="b"/>
          <a:lstStyle>
            <a:lvl1pPr algn="l">
              <a:defRPr sz="3600" b="1"/>
            </a:lvl1pPr>
          </a:lstStyle>
          <a:p>
            <a:r>
              <a:rPr lang="en-US" smtClean="0"/>
              <a:t>Click to edit Master title style</a:t>
            </a:r>
            <a:endParaRPr lang="en-US"/>
          </a:p>
        </p:txBody>
      </p:sp>
      <p:sp>
        <p:nvSpPr>
          <p:cNvPr id="3" name="Picture Placeholder 2"/>
          <p:cNvSpPr>
            <a:spLocks noGrp="1"/>
          </p:cNvSpPr>
          <p:nvPr>
            <p:ph type="pic" idx="1"/>
          </p:nvPr>
        </p:nvSpPr>
        <p:spPr>
          <a:xfrm>
            <a:off x="3584576" y="919163"/>
            <a:ext cx="10972800" cy="6172200"/>
          </a:xfrm>
        </p:spPr>
        <p:txBody>
          <a:bodyPr/>
          <a:lstStyle>
            <a:lvl1pPr marL="0" indent="0">
              <a:buNone/>
              <a:defRPr sz="5700"/>
            </a:lvl1pPr>
            <a:lvl2pPr marL="816415" indent="0">
              <a:buNone/>
              <a:defRPr sz="5000"/>
            </a:lvl2pPr>
            <a:lvl3pPr marL="1632832" indent="0">
              <a:buNone/>
              <a:defRPr sz="4300"/>
            </a:lvl3pPr>
            <a:lvl4pPr marL="2449246" indent="0">
              <a:buNone/>
              <a:defRPr sz="3600"/>
            </a:lvl4pPr>
            <a:lvl5pPr marL="3265661" indent="0">
              <a:buNone/>
              <a:defRPr sz="3600"/>
            </a:lvl5pPr>
            <a:lvl6pPr marL="4082078" indent="0">
              <a:buNone/>
              <a:defRPr sz="3600"/>
            </a:lvl6pPr>
            <a:lvl7pPr marL="4898493" indent="0">
              <a:buNone/>
              <a:defRPr sz="3600"/>
            </a:lvl7pPr>
            <a:lvl8pPr marL="5714908" indent="0">
              <a:buNone/>
              <a:defRPr sz="3600"/>
            </a:lvl8pPr>
            <a:lvl9pPr marL="6531325" indent="0">
              <a:buNone/>
              <a:defRPr sz="3600"/>
            </a:lvl9pPr>
          </a:lstStyle>
          <a:p>
            <a:endParaRPr lang="en-US"/>
          </a:p>
        </p:txBody>
      </p:sp>
      <p:sp>
        <p:nvSpPr>
          <p:cNvPr id="4" name="Text Placeholder 3"/>
          <p:cNvSpPr>
            <a:spLocks noGrp="1"/>
          </p:cNvSpPr>
          <p:nvPr>
            <p:ph type="body" sz="half" idx="2"/>
          </p:nvPr>
        </p:nvSpPr>
        <p:spPr>
          <a:xfrm>
            <a:off x="3584576" y="8051007"/>
            <a:ext cx="10972800" cy="1207293"/>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0000-1234-1234-1234-1234123412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411957"/>
            <a:ext cx="16459200" cy="1714500"/>
          </a:xfrm>
          <a:prstGeom prst="rect">
            <a:avLst/>
          </a:prstGeom>
        </p:spPr>
        <p:txBody>
          <a:bodyPr vert="horz" lIns="163283" tIns="81642" rIns="163283" bIns="8164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914400" y="2400302"/>
            <a:ext cx="16459200" cy="6788945"/>
          </a:xfrm>
          <a:prstGeom prst="rect">
            <a:avLst/>
          </a:prstGeom>
        </p:spPr>
        <p:txBody>
          <a:bodyPr vert="horz" lIns="163283" tIns="81642" rIns="163283" bIns="8164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914400" y="9534527"/>
            <a:ext cx="4267200" cy="547688"/>
          </a:xfrm>
          <a:prstGeom prst="rect">
            <a:avLst/>
          </a:prstGeom>
        </p:spPr>
        <p:txBody>
          <a:bodyPr vert="horz" lIns="163283" tIns="81642" rIns="163283" bIns="81642" rtlCol="0" anchor="ctr"/>
          <a:lstStyle>
            <a:lvl1pPr algn="l">
              <a:defRPr sz="21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248400" y="9534527"/>
            <a:ext cx="5791200" cy="547688"/>
          </a:xfrm>
          <a:prstGeom prst="rect">
            <a:avLst/>
          </a:prstGeom>
        </p:spPr>
        <p:txBody>
          <a:bodyPr vert="horz" lIns="163283" tIns="81642" rIns="163283" bIns="81642" rtlCol="0" anchor="ctr"/>
          <a:lstStyle>
            <a:lvl1pPr algn="ctr">
              <a:defRPr sz="2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3106400" y="9534527"/>
            <a:ext cx="4267200" cy="547688"/>
          </a:xfrm>
          <a:prstGeom prst="rect">
            <a:avLst/>
          </a:prstGeom>
        </p:spPr>
        <p:txBody>
          <a:bodyPr vert="horz" lIns="163283" tIns="81642" rIns="163283" bIns="81642" rtlCol="0" anchor="ctr"/>
          <a:lstStyle>
            <a:lvl1pPr algn="r">
              <a:defRPr sz="2100">
                <a:solidFill>
                  <a:schemeClr val="tx1">
                    <a:tint val="75000"/>
                  </a:schemeClr>
                </a:solidFill>
              </a:defRPr>
            </a:lvl1pPr>
          </a:lstStyle>
          <a:p>
            <a:fld id="{00000000-1234-1234-1234-1234123412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ctr" defTabSz="1632832" rtl="0" eaLnBrk="1" latinLnBrk="0" hangingPunct="1">
        <a:spcBef>
          <a:spcPct val="0"/>
        </a:spcBef>
        <a:buNone/>
        <a:defRPr sz="7900" kern="1200">
          <a:solidFill>
            <a:schemeClr val="tx1"/>
          </a:solidFill>
          <a:latin typeface="+mj-lt"/>
          <a:ea typeface="+mj-ea"/>
          <a:cs typeface="+mj-cs"/>
        </a:defRPr>
      </a:lvl1pPr>
    </p:titleStyle>
    <p:bodyStyle>
      <a:lvl1pPr marL="612313" indent="-612313" algn="l" defTabSz="1632832" rtl="0" eaLnBrk="1" latinLnBrk="0" hangingPunct="1">
        <a:spcBef>
          <a:spcPct val="20000"/>
        </a:spcBef>
        <a:buFont typeface="Arial" pitchFamily="34" charset="0"/>
        <a:buChar char="•"/>
        <a:defRPr sz="5700" kern="1200">
          <a:solidFill>
            <a:schemeClr val="tx1"/>
          </a:solidFill>
          <a:latin typeface="+mn-lt"/>
          <a:ea typeface="+mn-ea"/>
          <a:cs typeface="+mn-cs"/>
        </a:defRPr>
      </a:lvl1pPr>
      <a:lvl2pPr marL="1326675" indent="-510260" algn="l" defTabSz="1632832" rtl="0" eaLnBrk="1" latinLnBrk="0" hangingPunct="1">
        <a:spcBef>
          <a:spcPct val="20000"/>
        </a:spcBef>
        <a:buFont typeface="Arial" pitchFamily="34" charset="0"/>
        <a:buChar char="–"/>
        <a:defRPr sz="5000" kern="1200">
          <a:solidFill>
            <a:schemeClr val="tx1"/>
          </a:solidFill>
          <a:latin typeface="+mn-lt"/>
          <a:ea typeface="+mn-ea"/>
          <a:cs typeface="+mn-cs"/>
        </a:defRPr>
      </a:lvl2pPr>
      <a:lvl3pPr marL="2041039" indent="-408207" algn="l" defTabSz="1632832" rtl="0" eaLnBrk="1" latinLnBrk="0" hangingPunct="1">
        <a:spcBef>
          <a:spcPct val="20000"/>
        </a:spcBef>
        <a:buFont typeface="Arial" pitchFamily="34" charset="0"/>
        <a:buChar char="•"/>
        <a:defRPr sz="4300" kern="1200">
          <a:solidFill>
            <a:schemeClr val="tx1"/>
          </a:solidFill>
          <a:latin typeface="+mn-lt"/>
          <a:ea typeface="+mn-ea"/>
          <a:cs typeface="+mn-cs"/>
        </a:defRPr>
      </a:lvl3pPr>
      <a:lvl4pPr marL="2857454"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4pPr>
      <a:lvl5pPr marL="3673869"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5pPr>
      <a:lvl6pPr marL="4490286"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6pPr>
      <a:lvl7pPr marL="5306700"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7pPr>
      <a:lvl8pPr marL="6123115"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8pPr>
      <a:lvl9pPr marL="6939532" indent="-408207" algn="l" defTabSz="1632832" rtl="0" eaLnBrk="1" latinLnBrk="0" hangingPunct="1">
        <a:spcBef>
          <a:spcPct val="20000"/>
        </a:spcBef>
        <a:buFont typeface="Arial" pitchFamily="34" charset="0"/>
        <a:buChar char="•"/>
        <a:defRPr sz="3600" kern="1200">
          <a:solidFill>
            <a:schemeClr val="tx1"/>
          </a:solidFill>
          <a:latin typeface="+mn-lt"/>
          <a:ea typeface="+mn-ea"/>
          <a:cs typeface="+mn-cs"/>
        </a:defRPr>
      </a:lvl9pPr>
    </p:bodyStyle>
    <p:otherStyle>
      <a:defPPr>
        <a:defRPr lang="en-US"/>
      </a:defPPr>
      <a:lvl1pPr marL="0" algn="l" defTabSz="1632832" rtl="0" eaLnBrk="1" latinLnBrk="0" hangingPunct="1">
        <a:defRPr sz="3200" kern="1200">
          <a:solidFill>
            <a:schemeClr val="tx1"/>
          </a:solidFill>
          <a:latin typeface="+mn-lt"/>
          <a:ea typeface="+mn-ea"/>
          <a:cs typeface="+mn-cs"/>
        </a:defRPr>
      </a:lvl1pPr>
      <a:lvl2pPr marL="816415" algn="l" defTabSz="1632832" rtl="0" eaLnBrk="1" latinLnBrk="0" hangingPunct="1">
        <a:defRPr sz="3200" kern="1200">
          <a:solidFill>
            <a:schemeClr val="tx1"/>
          </a:solidFill>
          <a:latin typeface="+mn-lt"/>
          <a:ea typeface="+mn-ea"/>
          <a:cs typeface="+mn-cs"/>
        </a:defRPr>
      </a:lvl2pPr>
      <a:lvl3pPr marL="1632832" algn="l" defTabSz="1632832" rtl="0" eaLnBrk="1" latinLnBrk="0" hangingPunct="1">
        <a:defRPr sz="3200" kern="1200">
          <a:solidFill>
            <a:schemeClr val="tx1"/>
          </a:solidFill>
          <a:latin typeface="+mn-lt"/>
          <a:ea typeface="+mn-ea"/>
          <a:cs typeface="+mn-cs"/>
        </a:defRPr>
      </a:lvl3pPr>
      <a:lvl4pPr marL="2449246" algn="l" defTabSz="1632832" rtl="0" eaLnBrk="1" latinLnBrk="0" hangingPunct="1">
        <a:defRPr sz="3200" kern="1200">
          <a:solidFill>
            <a:schemeClr val="tx1"/>
          </a:solidFill>
          <a:latin typeface="+mn-lt"/>
          <a:ea typeface="+mn-ea"/>
          <a:cs typeface="+mn-cs"/>
        </a:defRPr>
      </a:lvl4pPr>
      <a:lvl5pPr marL="3265661" algn="l" defTabSz="1632832" rtl="0" eaLnBrk="1" latinLnBrk="0" hangingPunct="1">
        <a:defRPr sz="3200" kern="1200">
          <a:solidFill>
            <a:schemeClr val="tx1"/>
          </a:solidFill>
          <a:latin typeface="+mn-lt"/>
          <a:ea typeface="+mn-ea"/>
          <a:cs typeface="+mn-cs"/>
        </a:defRPr>
      </a:lvl5pPr>
      <a:lvl6pPr marL="4082078" algn="l" defTabSz="1632832" rtl="0" eaLnBrk="1" latinLnBrk="0" hangingPunct="1">
        <a:defRPr sz="3200" kern="1200">
          <a:solidFill>
            <a:schemeClr val="tx1"/>
          </a:solidFill>
          <a:latin typeface="+mn-lt"/>
          <a:ea typeface="+mn-ea"/>
          <a:cs typeface="+mn-cs"/>
        </a:defRPr>
      </a:lvl6pPr>
      <a:lvl7pPr marL="4898493" algn="l" defTabSz="1632832" rtl="0" eaLnBrk="1" latinLnBrk="0" hangingPunct="1">
        <a:defRPr sz="3200" kern="1200">
          <a:solidFill>
            <a:schemeClr val="tx1"/>
          </a:solidFill>
          <a:latin typeface="+mn-lt"/>
          <a:ea typeface="+mn-ea"/>
          <a:cs typeface="+mn-cs"/>
        </a:defRPr>
      </a:lvl7pPr>
      <a:lvl8pPr marL="5714908" algn="l" defTabSz="1632832" rtl="0" eaLnBrk="1" latinLnBrk="0" hangingPunct="1">
        <a:defRPr sz="3200" kern="1200">
          <a:solidFill>
            <a:schemeClr val="tx1"/>
          </a:solidFill>
          <a:latin typeface="+mn-lt"/>
          <a:ea typeface="+mn-ea"/>
          <a:cs typeface="+mn-cs"/>
        </a:defRPr>
      </a:lvl8pPr>
      <a:lvl9pPr marL="6531325" algn="l" defTabSz="1632832"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gs>
            <a:gs pos="60000">
              <a:schemeClr val="bg2">
                <a:tint val="95000"/>
                <a:shade val="100000"/>
                <a:satMod val="130000"/>
                <a:lumMod val="130000"/>
              </a:schemeClr>
            </a:gs>
            <a:gs pos="100000">
              <a:schemeClr val="bg2">
                <a:tint val="97000"/>
                <a:shade val="100000"/>
                <a:hueMod val="100000"/>
                <a:satMod val="140000"/>
                <a:lumMod val="80000"/>
              </a:schemeClr>
            </a:gs>
          </a:gsLst>
          <a:path path="circle">
            <a:fillToRect l="20000" t="10000" r="20000" b="60000"/>
          </a:path>
        </a:gradFill>
        <a:effectLst/>
      </p:bgPr>
    </p:bg>
    <p:spTree>
      <p:nvGrpSpPr>
        <p:cNvPr id="1" name="Shape 166"/>
        <p:cNvGrpSpPr/>
        <p:nvPr/>
      </p:nvGrpSpPr>
      <p:grpSpPr>
        <a:xfrm>
          <a:off x="0" y="0"/>
          <a:ext cx="0" cy="0"/>
          <a:chOff x="0" y="0"/>
          <a:chExt cx="0" cy="0"/>
        </a:xfrm>
      </p:grpSpPr>
      <p:sp>
        <p:nvSpPr>
          <p:cNvPr id="167" name="Google Shape;167;p1"/>
          <p:cNvSpPr/>
          <p:nvPr/>
        </p:nvSpPr>
        <p:spPr>
          <a:xfrm flipH="1">
            <a:off x="18288000" y="0"/>
            <a:ext cx="45720" cy="10287000"/>
          </a:xfrm>
          <a:prstGeom prst="rect">
            <a:avLst/>
          </a:prstGeom>
          <a:solidFill>
            <a:schemeClr val="lt1"/>
          </a:solidFill>
          <a:ln>
            <a:noFill/>
          </a:ln>
        </p:spPr>
        <p:txBody>
          <a:bodyPr spcFirstLastPara="1" wrap="square" lIns="91424" tIns="91424" rIns="91424" bIns="91424" anchor="ctr" anchorCtr="0">
            <a:noAutofit/>
          </a:bodyPr>
          <a:lstStyle/>
          <a:p>
            <a:endParaRPr/>
          </a:p>
        </p:txBody>
      </p:sp>
      <p:pic>
        <p:nvPicPr>
          <p:cNvPr id="169" name="Google Shape;169;p1"/>
          <p:cNvPicPr preferRelativeResize="0"/>
          <p:nvPr/>
        </p:nvPicPr>
        <p:blipFill rotWithShape="1">
          <a:blip r:embed="rId3">
            <a:alphaModFix/>
          </a:blip>
          <a:srcRect/>
          <a:stretch/>
        </p:blipFill>
        <p:spPr>
          <a:xfrm>
            <a:off x="15851545" y="355000"/>
            <a:ext cx="2148470" cy="1298612"/>
          </a:xfrm>
          <a:prstGeom prst="rect">
            <a:avLst/>
          </a:prstGeom>
          <a:noFill/>
          <a:ln>
            <a:noFill/>
          </a:ln>
        </p:spPr>
      </p:pic>
      <p:sp>
        <p:nvSpPr>
          <p:cNvPr id="173" name="Google Shape;173;p1"/>
          <p:cNvSpPr txBox="1"/>
          <p:nvPr/>
        </p:nvSpPr>
        <p:spPr>
          <a:xfrm>
            <a:off x="-317242" y="6965681"/>
            <a:ext cx="15621000" cy="830997"/>
          </a:xfrm>
          <a:prstGeom prst="rect">
            <a:avLst/>
          </a:prstGeom>
          <a:noFill/>
          <a:ln>
            <a:noFill/>
          </a:ln>
        </p:spPr>
        <p:txBody>
          <a:bodyPr spcFirstLastPara="1" wrap="square" lIns="0" tIns="0" rIns="0" bIns="0" anchor="t" anchorCtr="0">
            <a:spAutoFit/>
          </a:bodyPr>
          <a:lstStyle/>
          <a:p>
            <a:pPr algn="ctr">
              <a:lnSpc>
                <a:spcPct val="150000"/>
              </a:lnSpc>
            </a:pPr>
            <a:r>
              <a:rPr lang="en-US" sz="3600" b="1" dirty="0">
                <a:solidFill>
                  <a:srgbClr val="FF0000"/>
                </a:solidFill>
                <a:latin typeface="Cambria"/>
                <a:ea typeface="Cambria"/>
                <a:cs typeface="Cambria"/>
                <a:sym typeface="Cambria"/>
              </a:rPr>
              <a:t>  </a:t>
            </a:r>
            <a:endParaRPr sz="3600">
              <a:solidFill>
                <a:schemeClr val="dk1"/>
              </a:solidFill>
              <a:latin typeface="Cambria"/>
              <a:ea typeface="Cambria"/>
              <a:cs typeface="Cambria"/>
              <a:sym typeface="Cambria"/>
            </a:endParaRPr>
          </a:p>
        </p:txBody>
      </p:sp>
      <p:sp>
        <p:nvSpPr>
          <p:cNvPr id="174" name="Google Shape;174;p1"/>
          <p:cNvSpPr txBox="1"/>
          <p:nvPr/>
        </p:nvSpPr>
        <p:spPr>
          <a:xfrm>
            <a:off x="1225532" y="498263"/>
            <a:ext cx="14996160" cy="3600986"/>
          </a:xfrm>
          <a:prstGeom prst="rect">
            <a:avLst/>
          </a:prstGeom>
          <a:noFill/>
          <a:ln>
            <a:noFill/>
          </a:ln>
        </p:spPr>
        <p:txBody>
          <a:bodyPr spcFirstLastPara="1" wrap="square" lIns="0" tIns="0" rIns="0" bIns="0" anchor="t" anchorCtr="0">
            <a:spAutoFit/>
          </a:bodyPr>
          <a:lstStyle/>
          <a:p>
            <a:pPr algn="ctr">
              <a:lnSpc>
                <a:spcPct val="300000"/>
              </a:lnSpc>
            </a:pPr>
            <a:endParaRPr lang="en-US" sz="3900" b="1" dirty="0" smtClean="0">
              <a:solidFill>
                <a:srgbClr val="020301"/>
              </a:solidFill>
              <a:latin typeface="Cambria"/>
              <a:ea typeface="Cambria"/>
              <a:cs typeface="Cambria"/>
              <a:sym typeface="Cambria"/>
            </a:endParaRPr>
          </a:p>
          <a:p>
            <a:pPr algn="ctr">
              <a:lnSpc>
                <a:spcPct val="300000"/>
              </a:lnSpc>
            </a:pPr>
            <a:r>
              <a:rPr lang="en-US" sz="3900" b="1" dirty="0" smtClean="0">
                <a:solidFill>
                  <a:srgbClr val="020301"/>
                </a:solidFill>
                <a:latin typeface="Cambria"/>
                <a:ea typeface="Cambria"/>
                <a:cs typeface="Cambria"/>
                <a:sym typeface="Cambria"/>
              </a:rPr>
              <a:t>                </a:t>
            </a:r>
            <a:endParaRPr sz="3900" b="1" dirty="0">
              <a:solidFill>
                <a:schemeClr val="accent6">
                  <a:lumMod val="75000"/>
                </a:schemeClr>
              </a:solidFill>
              <a:latin typeface="Cambria"/>
              <a:ea typeface="Cambria"/>
              <a:cs typeface="Cambria"/>
              <a:sym typeface="Cambria"/>
            </a:endParaRPr>
          </a:p>
        </p:txBody>
      </p:sp>
      <p:sp>
        <p:nvSpPr>
          <p:cNvPr id="10" name="TextBox 9"/>
          <p:cNvSpPr txBox="1"/>
          <p:nvPr/>
        </p:nvSpPr>
        <p:spPr>
          <a:xfrm>
            <a:off x="2313992" y="639232"/>
            <a:ext cx="13217236" cy="692495"/>
          </a:xfrm>
          <a:prstGeom prst="rect">
            <a:avLst/>
          </a:prstGeom>
          <a:noFill/>
        </p:spPr>
        <p:txBody>
          <a:bodyPr wrap="square" lIns="91439" tIns="45719" rIns="91439" bIns="45719" rtlCol="0">
            <a:spAutoFit/>
          </a:bodyPr>
          <a:lstStyle/>
          <a:p>
            <a:r>
              <a:rPr lang="en-US" sz="3900" b="1" dirty="0" smtClean="0">
                <a:solidFill>
                  <a:schemeClr val="tx1"/>
                </a:solidFill>
                <a:latin typeface="Cambria" pitchFamily="18" charset="0"/>
              </a:rPr>
              <a:t>Dr.SNS RAJALAKSHMI COLLEGE OF ARTS AND SCIENCE</a:t>
            </a:r>
          </a:p>
        </p:txBody>
      </p:sp>
      <p:sp>
        <p:nvSpPr>
          <p:cNvPr id="20482" name="AutoShape 2" descr="MATHS BRIDGE COURSE concept of BODMAS - YouTub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20484" name="AutoShape 4" descr="MATHS BRIDGE COURSE concept of BODMAS - YouTub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20486" name="AutoShape 6" descr="MATHS BRIDGE COURSE concept of BODMAS - YouTub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20488" name="AutoShape 8" descr="MATHS BRIDGE COURSE concept of BODMAS - YouTub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3470989" y="1996753"/>
            <a:ext cx="10207690" cy="1200327"/>
          </a:xfrm>
          <a:prstGeom prst="rect">
            <a:avLst/>
          </a:prstGeom>
          <a:noFill/>
        </p:spPr>
        <p:txBody>
          <a:bodyPr wrap="square" lIns="91439" tIns="45719" rIns="91439" bIns="45719">
            <a:spAutoFit/>
          </a:bodyPr>
          <a:lstStyle/>
          <a:p>
            <a:pPr algn="ctr">
              <a:tabLst>
                <a:tab pos="600056" algn="l"/>
              </a:tabLst>
            </a:pPr>
            <a:r>
              <a:rPr lang="en-CA" sz="3600" b="1" dirty="0" smtClean="0">
                <a:solidFill>
                  <a:schemeClr val="tx1"/>
                </a:solidFill>
                <a:latin typeface="Cambria" panose="02040503050406030204" pitchFamily="18" charset="0"/>
                <a:ea typeface="Cambria" panose="02040503050406030204" pitchFamily="18" charset="0"/>
                <a:cs typeface="Arial Bold"/>
              </a:rPr>
              <a:t> (AUTONOMOUS)  </a:t>
            </a:r>
          </a:p>
          <a:p>
            <a:pPr algn="ctr">
              <a:tabLst>
                <a:tab pos="600056" algn="l"/>
              </a:tabLst>
            </a:pPr>
            <a:endParaRPr lang="en-CA" sz="3600" b="1" dirty="0" smtClean="0">
              <a:solidFill>
                <a:schemeClr val="tx1"/>
              </a:solidFill>
              <a:latin typeface="Cambria" panose="02040503050406030204" pitchFamily="18" charset="0"/>
              <a:ea typeface="Cambria" panose="02040503050406030204" pitchFamily="18" charset="0"/>
              <a:cs typeface="Arial Bold"/>
            </a:endParaRPr>
          </a:p>
        </p:txBody>
      </p:sp>
      <p:sp>
        <p:nvSpPr>
          <p:cNvPr id="16" name="Rectangle 15"/>
          <p:cNvSpPr/>
          <p:nvPr/>
        </p:nvSpPr>
        <p:spPr>
          <a:xfrm>
            <a:off x="1810139" y="2668557"/>
            <a:ext cx="16029994" cy="12321320"/>
          </a:xfrm>
          <a:prstGeom prst="rect">
            <a:avLst/>
          </a:prstGeom>
        </p:spPr>
        <p:txBody>
          <a:bodyPr wrap="square" lIns="91439" tIns="45719" rIns="91439" bIns="45719">
            <a:spAutoFit/>
          </a:bodyPr>
          <a:lstStyle/>
          <a:p>
            <a:pPr marL="12700" algn="ctr">
              <a:spcBef>
                <a:spcPts val="100"/>
              </a:spcBef>
            </a:pPr>
            <a:endParaRPr lang="en-IN" sz="4500" b="1" dirty="0" smtClean="0">
              <a:solidFill>
                <a:schemeClr val="tx1"/>
              </a:solidFill>
              <a:latin typeface="Cambria" pitchFamily="18" charset="0"/>
            </a:endParaRPr>
          </a:p>
          <a:p>
            <a:pPr marL="12700" algn="ctr">
              <a:spcBef>
                <a:spcPts val="100"/>
              </a:spcBef>
            </a:pPr>
            <a:r>
              <a:rPr lang="en-IN" sz="3900" b="1" dirty="0" smtClean="0">
                <a:solidFill>
                  <a:schemeClr val="tx1"/>
                </a:solidFill>
                <a:latin typeface="Cambria" pitchFamily="18" charset="0"/>
              </a:rPr>
              <a:t>Department of Mathematics</a:t>
            </a:r>
          </a:p>
          <a:p>
            <a:pPr marL="12700" algn="ctr">
              <a:spcBef>
                <a:spcPts val="100"/>
              </a:spcBef>
            </a:pPr>
            <a:endParaRPr lang="en-IN" sz="4500" b="1" dirty="0" smtClean="0">
              <a:solidFill>
                <a:srgbClr val="002060"/>
              </a:solidFill>
              <a:latin typeface="Cambria" pitchFamily="18" charset="0"/>
            </a:endParaRPr>
          </a:p>
          <a:p>
            <a:pPr lvl="0" algn="ctr"/>
            <a:r>
              <a:rPr lang="en-US" sz="4800" b="1" dirty="0" smtClean="0">
                <a:solidFill>
                  <a:schemeClr val="tx1"/>
                </a:solidFill>
              </a:rPr>
              <a:t>    </a:t>
            </a:r>
            <a:r>
              <a:rPr lang="en-US" sz="2900" b="1" dirty="0" smtClean="0">
                <a:solidFill>
                  <a:schemeClr val="tx1"/>
                </a:solidFill>
                <a:latin typeface="Times New Roman" pitchFamily="18" charset="0"/>
                <a:cs typeface="Times New Roman" pitchFamily="18" charset="0"/>
              </a:rPr>
              <a:t>            </a:t>
            </a:r>
            <a:r>
              <a:rPr lang="en-US" sz="3200" b="1" dirty="0" smtClean="0">
                <a:solidFill>
                  <a:schemeClr val="tx1"/>
                </a:solidFill>
                <a:latin typeface="Cambria" pitchFamily="18" charset="0"/>
              </a:rPr>
              <a:t>21UCL302: RESOURCE MANAGEMENT TECHNIQUES</a:t>
            </a:r>
            <a:endParaRPr lang="en-US" sz="3200" b="1" dirty="0" smtClean="0">
              <a:solidFill>
                <a:schemeClr val="tx1"/>
              </a:solidFill>
              <a:latin typeface="Cambria" pitchFamily="18" charset="0"/>
              <a:ea typeface="Cambria"/>
              <a:cs typeface="Cambria"/>
              <a:sym typeface="Cambria"/>
            </a:endParaRPr>
          </a:p>
          <a:p>
            <a:pPr lvl="0" algn="ctr"/>
            <a:r>
              <a:rPr lang="en-US" sz="2800" b="1" dirty="0" smtClean="0">
                <a:solidFill>
                  <a:schemeClr val="tx1"/>
                </a:solidFill>
                <a:latin typeface="Cambria" pitchFamily="18" charset="0"/>
                <a:ea typeface="Cambria"/>
                <a:cs typeface="Cambria"/>
                <a:sym typeface="Cambria"/>
              </a:rPr>
              <a:t>II SEMESTER</a:t>
            </a:r>
          </a:p>
          <a:p>
            <a:pPr lvl="0" algn="ctr"/>
            <a:endParaRPr lang="en-IN" sz="3200" b="1" dirty="0" smtClean="0">
              <a:solidFill>
                <a:schemeClr val="tx1">
                  <a:lumMod val="95000"/>
                  <a:lumOff val="5000"/>
                </a:schemeClr>
              </a:solidFill>
              <a:latin typeface="Cambria" pitchFamily="18" charset="0"/>
            </a:endParaRPr>
          </a:p>
          <a:p>
            <a:pPr lvl="0" algn="ctr"/>
            <a:endParaRPr lang="en-IN" sz="3200" b="1" dirty="0" smtClean="0">
              <a:solidFill>
                <a:schemeClr val="tx1">
                  <a:lumMod val="95000"/>
                  <a:lumOff val="5000"/>
                </a:schemeClr>
              </a:solidFill>
              <a:latin typeface="Cambria" pitchFamily="18" charset="0"/>
            </a:endParaRPr>
          </a:p>
          <a:p>
            <a:pPr algn="ctr"/>
            <a:r>
              <a:rPr lang="en-US" sz="4000" b="1" dirty="0" smtClean="0">
                <a:solidFill>
                  <a:srgbClr val="0070C0"/>
                </a:solidFill>
                <a:latin typeface="Times New Roman" pitchFamily="18" charset="0"/>
                <a:cs typeface="Times New Roman" pitchFamily="18" charset="0"/>
                <a:sym typeface="Cambria"/>
              </a:rPr>
              <a:t>TOPIC-  </a:t>
            </a:r>
            <a:r>
              <a:rPr lang="en-US" sz="3600" b="1" dirty="0" smtClean="0">
                <a:solidFill>
                  <a:schemeClr val="tx1"/>
                </a:solidFill>
                <a:latin typeface="Times New Roman" pitchFamily="18" charset="0"/>
                <a:cs typeface="Times New Roman" pitchFamily="18" charset="0"/>
                <a:sym typeface="Cambria"/>
              </a:rPr>
              <a:t>PROBLEMS IN </a:t>
            </a:r>
            <a:r>
              <a:rPr lang="en-US" sz="3600" b="1" dirty="0" smtClean="0">
                <a:latin typeface="Times New Roman" pitchFamily="18" charset="0"/>
                <a:cs typeface="Times New Roman" pitchFamily="18" charset="0"/>
              </a:rPr>
              <a:t>QUEUING THEORY -(M/M/1 : N/FIFO)</a:t>
            </a:r>
            <a:endParaRPr lang="en-US" sz="3600" dirty="0" smtClean="0">
              <a:latin typeface="Times New Roman" pitchFamily="18" charset="0"/>
              <a:cs typeface="Times New Roman" pitchFamily="18" charset="0"/>
            </a:endParaRPr>
          </a:p>
          <a:p>
            <a:pPr algn="ctr"/>
            <a:endParaRPr lang="en-US" sz="3200" dirty="0" smtClean="0"/>
          </a:p>
          <a:p>
            <a:pPr algn="ctr"/>
            <a:endParaRPr lang="en-US" sz="3200" dirty="0" smtClean="0"/>
          </a:p>
          <a:p>
            <a:pPr algn="ctr"/>
            <a:endParaRPr lang="en-US" sz="3200" dirty="0" smtClean="0"/>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4500" b="1" dirty="0" smtClean="0">
              <a:solidFill>
                <a:schemeClr val="dk1"/>
              </a:solidFill>
              <a:latin typeface="Cambria"/>
              <a:ea typeface="Cambria"/>
              <a:cs typeface="Cambria"/>
              <a:sym typeface="Cambria"/>
            </a:endParaRPr>
          </a:p>
          <a:p>
            <a:pPr lvl="0" algn="ctr"/>
            <a:endParaRPr lang="en-US" sz="3200" dirty="0">
              <a:solidFill>
                <a:schemeClr val="dk1"/>
              </a:solidFill>
              <a:latin typeface="Cambria"/>
              <a:ea typeface="Cambria"/>
              <a:cs typeface="Cambria"/>
              <a:sym typeface="Cambria"/>
            </a:endParaRPr>
          </a:p>
        </p:txBody>
      </p:sp>
      <p:sp>
        <p:nvSpPr>
          <p:cNvPr id="17" name="object 6">
            <a:extLst>
              <a:ext uri="{FF2B5EF4-FFF2-40B4-BE49-F238E27FC236}">
                <a16:creationId xmlns:a16="http://schemas.microsoft.com/office/drawing/2014/main" xmlns="" id="{5F0854D6-93C0-4F16-B231-EDC28C39D43C}"/>
              </a:ext>
            </a:extLst>
          </p:cNvPr>
          <p:cNvSpPr txBox="1">
            <a:spLocks/>
          </p:cNvSpPr>
          <p:nvPr/>
        </p:nvSpPr>
        <p:spPr>
          <a:xfrm>
            <a:off x="11499058" y="7692406"/>
            <a:ext cx="5986512" cy="2341667"/>
          </a:xfrm>
          <a:prstGeom prst="rect">
            <a:avLst/>
          </a:prstGeom>
        </p:spPr>
        <p:txBody>
          <a:bodyPr vert="horz" wrap="square" lIns="0" tIns="12700" rIns="0" bIns="0" rtlCol="0">
            <a:spAutoFit/>
          </a:bodyPr>
          <a:lstStyle>
            <a:lvl1pPr>
              <a:defRPr>
                <a:latin typeface="+mj-lt"/>
                <a:ea typeface="+mj-ea"/>
                <a:cs typeface="+mj-cs"/>
              </a:defRPr>
            </a:lvl1pPr>
          </a:lstStyle>
          <a:p>
            <a:pPr marL="12700" algn="r">
              <a:spcBef>
                <a:spcPts val="100"/>
              </a:spcBef>
            </a:pPr>
            <a:endParaRPr lang="en-IN" sz="3200" b="1" dirty="0" smtClean="0">
              <a:solidFill>
                <a:srgbClr val="C00000"/>
              </a:solidFill>
              <a:latin typeface="Book Antiqua" panose="02040602050305030304" pitchFamily="18" charset="0"/>
              <a:cs typeface="Arial"/>
            </a:endParaRPr>
          </a:p>
          <a:p>
            <a:pPr marL="12700" algn="r">
              <a:spcBef>
                <a:spcPts val="100"/>
              </a:spcBef>
            </a:pPr>
            <a:r>
              <a:rPr lang="en-IN" sz="2900" b="1" dirty="0" smtClean="0">
                <a:solidFill>
                  <a:schemeClr val="tx1"/>
                </a:solidFill>
                <a:latin typeface="Book Antiqua" panose="02040602050305030304" pitchFamily="18" charset="0"/>
                <a:cs typeface="Arial"/>
              </a:rPr>
              <a:t>S.REKHA</a:t>
            </a:r>
            <a:endParaRPr lang="en-IN" sz="2900" b="1" dirty="0">
              <a:solidFill>
                <a:schemeClr val="tx1"/>
              </a:solidFill>
              <a:latin typeface="Book Antiqua" panose="02040602050305030304" pitchFamily="18" charset="0"/>
              <a:cs typeface="Arial"/>
            </a:endParaRPr>
          </a:p>
          <a:p>
            <a:pPr marL="12700" algn="r">
              <a:spcBef>
                <a:spcPts val="100"/>
              </a:spcBef>
            </a:pPr>
            <a:r>
              <a:rPr lang="en-IN" sz="2900" b="1" dirty="0" smtClean="0">
                <a:solidFill>
                  <a:schemeClr val="tx1"/>
                </a:solidFill>
                <a:latin typeface="Book Antiqua" panose="02040602050305030304" pitchFamily="18" charset="0"/>
                <a:cs typeface="Arial"/>
              </a:rPr>
              <a:t>Assistant  Professor</a:t>
            </a:r>
            <a:endParaRPr lang="en-IN" sz="2900" b="1" dirty="0">
              <a:solidFill>
                <a:schemeClr val="tx1"/>
              </a:solidFill>
              <a:latin typeface="Book Antiqua" panose="02040602050305030304" pitchFamily="18" charset="0"/>
              <a:cs typeface="Arial"/>
            </a:endParaRPr>
          </a:p>
          <a:p>
            <a:pPr marL="12700" algn="r">
              <a:spcBef>
                <a:spcPts val="100"/>
              </a:spcBef>
            </a:pPr>
            <a:r>
              <a:rPr lang="en-IN" sz="2900" b="1" dirty="0">
                <a:solidFill>
                  <a:schemeClr val="tx1"/>
                </a:solidFill>
                <a:latin typeface="Book Antiqua" panose="02040602050305030304" pitchFamily="18" charset="0"/>
                <a:cs typeface="Arial"/>
              </a:rPr>
              <a:t>Dept. of </a:t>
            </a:r>
            <a:r>
              <a:rPr lang="en-IN" sz="2900" b="1" dirty="0" smtClean="0">
                <a:solidFill>
                  <a:schemeClr val="tx1"/>
                </a:solidFill>
                <a:latin typeface="Book Antiqua" panose="02040602050305030304" pitchFamily="18" charset="0"/>
                <a:cs typeface="Arial"/>
              </a:rPr>
              <a:t>Mathematics</a:t>
            </a:r>
            <a:endParaRPr lang="en-IN" sz="2900" b="1" dirty="0">
              <a:solidFill>
                <a:schemeClr val="tx1"/>
              </a:solidFill>
              <a:latin typeface="Book Antiqua" panose="02040602050305030304" pitchFamily="18" charset="0"/>
              <a:cs typeface="Arial"/>
            </a:endParaRPr>
          </a:p>
          <a:p>
            <a:pPr marL="12700" algn="r">
              <a:spcBef>
                <a:spcPts val="100"/>
              </a:spcBef>
            </a:pPr>
            <a:r>
              <a:rPr lang="en-IN" sz="2900" b="1" dirty="0" err="1">
                <a:solidFill>
                  <a:schemeClr val="tx1"/>
                </a:solidFill>
                <a:latin typeface="Book Antiqua" panose="02040602050305030304" pitchFamily="18" charset="0"/>
                <a:cs typeface="Arial"/>
              </a:rPr>
              <a:t>Dr.</a:t>
            </a:r>
            <a:r>
              <a:rPr lang="en-IN" sz="2900" b="1" dirty="0">
                <a:solidFill>
                  <a:schemeClr val="tx1"/>
                </a:solidFill>
                <a:latin typeface="Book Antiqua" panose="02040602050305030304" pitchFamily="18" charset="0"/>
                <a:cs typeface="Arial"/>
              </a:rPr>
              <a:t> SNSRCAS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100" name="Google Shape;100;p2"/>
          <p:cNvSpPr/>
          <p:nvPr/>
        </p:nvSpPr>
        <p:spPr>
          <a:xfrm flipH="1">
            <a:off x="847726" y="2324100"/>
            <a:ext cx="66676" cy="7162800"/>
          </a:xfrm>
          <a:prstGeom prst="rect">
            <a:avLst/>
          </a:prstGeom>
          <a:solidFill>
            <a:srgbClr val="5F8368"/>
          </a:solidFill>
          <a:ln>
            <a:noFill/>
          </a:ln>
        </p:spPr>
        <p:txBody>
          <a:bodyPr spcFirstLastPara="1" wrap="square" lIns="91424" tIns="91424" rIns="91424" bIns="91424" anchor="ctr" anchorCtr="0">
            <a:noAutofit/>
          </a:bodyPr>
          <a:lstStyle/>
          <a:p>
            <a:endParaRPr/>
          </a:p>
        </p:txBody>
      </p:sp>
      <p:sp>
        <p:nvSpPr>
          <p:cNvPr id="101" name="Google Shape;101;p2"/>
          <p:cNvSpPr/>
          <p:nvPr/>
        </p:nvSpPr>
        <p:spPr>
          <a:xfrm>
            <a:off x="3429000" y="647701"/>
            <a:ext cx="11887200" cy="830956"/>
          </a:xfrm>
          <a:prstGeom prst="rect">
            <a:avLst/>
          </a:prstGeom>
          <a:noFill/>
          <a:ln>
            <a:noFill/>
          </a:ln>
        </p:spPr>
        <p:txBody>
          <a:bodyPr spcFirstLastPara="1" wrap="square" lIns="91424" tIns="45700" rIns="91424" bIns="45700" anchor="t" anchorCtr="0">
            <a:spAutoFit/>
          </a:bodyPr>
          <a:lstStyle/>
          <a:p>
            <a:pPr algn="ctr">
              <a:buSzPts val="4800"/>
            </a:pPr>
            <a:r>
              <a:rPr lang="en-US" sz="4800" b="1" dirty="0" smtClean="0">
                <a:latin typeface="Times New Roman" pitchFamily="18" charset="0"/>
                <a:cs typeface="Times New Roman" pitchFamily="18" charset="0"/>
              </a:rPr>
              <a:t>PROBLEMS IN QUEUING THEORY</a:t>
            </a:r>
            <a:endParaRPr lang="en-US" sz="4800" dirty="0">
              <a:latin typeface="Times New Roman" pitchFamily="18" charset="0"/>
              <a:cs typeface="Times New Roman" pitchFamily="18" charset="0"/>
            </a:endParaRPr>
          </a:p>
        </p:txBody>
      </p:sp>
      <p:sp>
        <p:nvSpPr>
          <p:cNvPr id="1028" name="AutoShape 4" descr="Rose Law Firm - Wikipedia"/>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IN"/>
          </a:p>
        </p:txBody>
      </p:sp>
      <p:sp>
        <p:nvSpPr>
          <p:cNvPr id="1030" name="AutoShape 6" descr="Rose Law Firm - Wikipedia"/>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IN"/>
          </a:p>
        </p:txBody>
      </p:sp>
      <p:sp>
        <p:nvSpPr>
          <p:cNvPr id="14" name="TextBox 13"/>
          <p:cNvSpPr txBox="1"/>
          <p:nvPr/>
        </p:nvSpPr>
        <p:spPr>
          <a:xfrm>
            <a:off x="1944204" y="1942734"/>
            <a:ext cx="15373411" cy="6494083"/>
          </a:xfrm>
          <a:prstGeom prst="rect">
            <a:avLst/>
          </a:prstGeom>
          <a:noFill/>
        </p:spPr>
        <p:txBody>
          <a:bodyPr wrap="square" lIns="91439" tIns="45719" rIns="91439" bIns="45719" rtlCol="0">
            <a:spAutoFit/>
          </a:bodyPr>
          <a:lstStyle/>
          <a:p>
            <a:pPr lvl="0"/>
            <a:r>
              <a:rPr lang="en-US" sz="3200" dirty="0" smtClean="0">
                <a:latin typeface="Times New Roman" pitchFamily="18" charset="0"/>
                <a:cs typeface="Times New Roman" pitchFamily="18" charset="0"/>
              </a:rPr>
              <a:t>At a railway station, only train is handle at a time. The railway yard is sufficient only for two trains to wait while other is given signal to leave the station. Trains arrive at the station at an verge rate of 6 per hour and the railway station can handle them on an average of 12 per hour. Assuming </a:t>
            </a:r>
            <a:r>
              <a:rPr lang="en-US" sz="3200" dirty="0" err="1" smtClean="0">
                <a:latin typeface="Times New Roman" pitchFamily="18" charset="0"/>
                <a:cs typeface="Times New Roman" pitchFamily="18" charset="0"/>
              </a:rPr>
              <a:t>poisson</a:t>
            </a:r>
            <a:r>
              <a:rPr lang="en-US" sz="3200" dirty="0" smtClean="0">
                <a:latin typeface="Times New Roman" pitchFamily="18" charset="0"/>
                <a:cs typeface="Times New Roman" pitchFamily="18" charset="0"/>
              </a:rPr>
              <a:t> arrivals and exponential services distribution. find the steady state probabilities for the various numbers of trains in the systems. Also, find the average waiting of a new trains coming into the yard.</a:t>
            </a:r>
          </a:p>
          <a:p>
            <a:r>
              <a:rPr lang="en-US" sz="2800" b="1" dirty="0" smtClean="0">
                <a:latin typeface="Times New Roman" pitchFamily="18" charset="0"/>
                <a:cs typeface="Times New Roman" pitchFamily="18" charset="0"/>
              </a:rPr>
              <a:t>Solution :</a:t>
            </a:r>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Arrival rate :</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1 hours = 6 trains</a:t>
            </a:r>
          </a:p>
          <a:p>
            <a:r>
              <a:rPr lang="en-US" sz="2800" dirty="0" smtClean="0">
                <a:latin typeface="Times New Roman" pitchFamily="18" charset="0"/>
                <a:cs typeface="Times New Roman" pitchFamily="18" charset="0"/>
              </a:rPr>
              <a:t>	1 min = 6/60</a:t>
            </a:r>
          </a:p>
          <a:p>
            <a:r>
              <a:rPr lang="en-US" sz="2800" dirty="0" smtClean="0">
                <a:latin typeface="Times New Roman" pitchFamily="18" charset="0"/>
                <a:cs typeface="Times New Roman" pitchFamily="18" charset="0"/>
              </a:rPr>
              <a:t>	</a:t>
            </a:r>
            <a:r>
              <a:rPr lang="el-GR" sz="2800" dirty="0" smtClean="0">
                <a:latin typeface="Times New Roman" pitchFamily="18" charset="0"/>
                <a:cs typeface="Times New Roman" pitchFamily="18" charset="0"/>
              </a:rPr>
              <a:t> λ</a:t>
            </a:r>
            <a:r>
              <a:rPr lang="en-US" sz="2800" dirty="0" smtClean="0">
                <a:latin typeface="Times New Roman" pitchFamily="18" charset="0"/>
                <a:cs typeface="Times New Roman" pitchFamily="18" charset="0"/>
              </a:rPr>
              <a:t> = 1/10</a:t>
            </a:r>
          </a:p>
          <a:p>
            <a:r>
              <a:rPr lang="en-US" sz="2800" b="1" dirty="0" smtClean="0">
                <a:latin typeface="Times New Roman" pitchFamily="18" charset="0"/>
                <a:cs typeface="Times New Roman" pitchFamily="18" charset="0"/>
              </a:rPr>
              <a:t>Service rate : </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1 hour = 12 train</a:t>
            </a:r>
          </a:p>
          <a:p>
            <a:r>
              <a:rPr lang="en-US" sz="2800" dirty="0" smtClean="0">
                <a:latin typeface="Times New Roman" pitchFamily="18" charset="0"/>
                <a:cs typeface="Times New Roman" pitchFamily="18" charset="0"/>
              </a:rPr>
              <a:t>	1 min = 12/60</a:t>
            </a:r>
          </a:p>
          <a:p>
            <a:r>
              <a:rPr lang="en-US" sz="2800" dirty="0" smtClean="0">
                <a:latin typeface="Times New Roman" pitchFamily="18" charset="0"/>
                <a:cs typeface="Times New Roman" pitchFamily="18" charset="0"/>
              </a:rPr>
              <a:t>	 µ = 1/5</a:t>
            </a:r>
          </a:p>
        </p:txBody>
      </p:sp>
      <p:pic>
        <p:nvPicPr>
          <p:cNvPr id="15" name="Google Shape;169;p1"/>
          <p:cNvPicPr preferRelativeResize="0"/>
          <p:nvPr/>
        </p:nvPicPr>
        <p:blipFill rotWithShape="1">
          <a:blip r:embed="rId3">
            <a:alphaModFix/>
          </a:blip>
          <a:srcRect/>
          <a:stretch/>
        </p:blipFill>
        <p:spPr>
          <a:xfrm>
            <a:off x="15851545" y="355000"/>
            <a:ext cx="2148470" cy="1298612"/>
          </a:xfrm>
          <a:prstGeom prst="rect">
            <a:avLst/>
          </a:prstGeom>
          <a:noFill/>
          <a:ln>
            <a:noFill/>
          </a:ln>
        </p:spPr>
      </p:pic>
      <p:sp>
        <p:nvSpPr>
          <p:cNvPr id="9"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txBody>
          <a:bodyPr/>
          <a:lstStyle/>
          <a:p>
            <a:endParaRPr lang="en-GB" dirty="0" smtClean="0"/>
          </a:p>
          <a:p>
            <a:r>
              <a:rPr lang="en-GB" dirty="0" smtClean="0"/>
              <a:t>21/1/2026</a:t>
            </a:r>
            <a:endParaRPr lang="en-US" dirty="0"/>
          </a:p>
        </p:txBody>
      </p:sp>
      <p:sp>
        <p:nvSpPr>
          <p:cNvPr id="11" name="TextBox 10"/>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2" name="TextBox 11"/>
          <p:cNvSpPr txBox="1"/>
          <p:nvPr/>
        </p:nvSpPr>
        <p:spPr>
          <a:xfrm>
            <a:off x="15638107" y="9688286"/>
            <a:ext cx="2295330" cy="307777"/>
          </a:xfrm>
          <a:prstGeom prst="rect">
            <a:avLst/>
          </a:prstGeom>
          <a:noFill/>
        </p:spPr>
        <p:txBody>
          <a:bodyPr wrap="square" rtlCol="0">
            <a:spAutoFit/>
          </a:bodyPr>
          <a:lstStyle/>
          <a:p>
            <a:r>
              <a:rPr lang="en-GB" dirty="0" smtClean="0"/>
              <a:t>2/10</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100" name="Google Shape;100;p2"/>
          <p:cNvSpPr/>
          <p:nvPr/>
        </p:nvSpPr>
        <p:spPr>
          <a:xfrm flipH="1">
            <a:off x="847726" y="2324100"/>
            <a:ext cx="66676" cy="7162800"/>
          </a:xfrm>
          <a:prstGeom prst="rect">
            <a:avLst/>
          </a:prstGeom>
          <a:solidFill>
            <a:srgbClr val="5F8368"/>
          </a:solidFill>
          <a:ln>
            <a:noFill/>
          </a:ln>
        </p:spPr>
        <p:txBody>
          <a:bodyPr spcFirstLastPara="1" wrap="square" lIns="91424" tIns="91424" rIns="91424" bIns="91424" anchor="ctr" anchorCtr="0">
            <a:noAutofit/>
          </a:bodyPr>
          <a:lstStyle/>
          <a:p>
            <a:endParaRPr/>
          </a:p>
        </p:txBody>
      </p:sp>
      <p:sp>
        <p:nvSpPr>
          <p:cNvPr id="101" name="Google Shape;101;p2"/>
          <p:cNvSpPr/>
          <p:nvPr/>
        </p:nvSpPr>
        <p:spPr>
          <a:xfrm>
            <a:off x="1343609" y="647700"/>
            <a:ext cx="15264882" cy="8987035"/>
          </a:xfrm>
          <a:prstGeom prst="rect">
            <a:avLst/>
          </a:prstGeom>
          <a:noFill/>
          <a:ln>
            <a:noFill/>
          </a:ln>
        </p:spPr>
        <p:txBody>
          <a:bodyPr spcFirstLastPara="1" wrap="square" lIns="91424" tIns="45700" rIns="91424" bIns="45700" anchor="t" anchorCtr="0">
            <a:spAutoFit/>
          </a:bodyPr>
          <a:lstStyle/>
          <a:p>
            <a:pPr algn="ctr">
              <a:buSzPts val="4800"/>
            </a:pPr>
            <a:r>
              <a:rPr lang="en-US" sz="4800" b="1" dirty="0" smtClean="0">
                <a:latin typeface="Times New Roman" pitchFamily="18" charset="0"/>
                <a:cs typeface="Times New Roman" pitchFamily="18" charset="0"/>
              </a:rPr>
              <a:t>PROBLEMS IN QUEUING THEORY</a:t>
            </a:r>
            <a:endParaRPr lang="en-US" sz="4800" dirty="0" smtClean="0">
              <a:latin typeface="Times New Roman" pitchFamily="18" charset="0"/>
              <a:cs typeface="Times New Roman" pitchFamily="18" charset="0"/>
            </a:endParaRPr>
          </a:p>
          <a:p>
            <a:pPr lvl="0" algn="ctr">
              <a:buSzPts val="4800"/>
            </a:pPr>
            <a:endParaRPr lang="en-US" sz="4800" dirty="0" smtClean="0">
              <a:latin typeface="Times New Roman" pitchFamily="18" charset="0"/>
              <a:cs typeface="Times New Roman" pitchFamily="18" charset="0"/>
            </a:endParaRPr>
          </a:p>
          <a:p>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Given : N = 3</a:t>
            </a:r>
          </a:p>
          <a:p>
            <a:r>
              <a:rPr lang="en-US" sz="3600" dirty="0" smtClean="0">
                <a:latin typeface="Times New Roman" pitchFamily="18" charset="0"/>
                <a:cs typeface="Times New Roman" pitchFamily="18" charset="0"/>
              </a:rPr>
              <a:t>	P = </a:t>
            </a:r>
            <a:r>
              <a:rPr lang="el-GR" sz="3600" dirty="0" smtClean="0">
                <a:latin typeface="Times New Roman" pitchFamily="18" charset="0"/>
                <a:cs typeface="Times New Roman" pitchFamily="18" charset="0"/>
              </a:rPr>
              <a:t>λ </a:t>
            </a:r>
            <a:r>
              <a:rPr lang="en-US" sz="3600" dirty="0" smtClean="0">
                <a:latin typeface="Times New Roman" pitchFamily="18" charset="0"/>
                <a:cs typeface="Times New Roman" pitchFamily="18" charset="0"/>
              </a:rPr>
              <a:t>/µ</a:t>
            </a:r>
          </a:p>
          <a:p>
            <a:r>
              <a:rPr lang="en-US" sz="3600" dirty="0" smtClean="0">
                <a:latin typeface="Times New Roman" pitchFamily="18" charset="0"/>
                <a:cs typeface="Times New Roman" pitchFamily="18" charset="0"/>
              </a:rPr>
              <a:t>	= 1/10 X 5/1</a:t>
            </a:r>
          </a:p>
          <a:p>
            <a:r>
              <a:rPr lang="en-US" sz="3600" dirty="0" smtClean="0">
                <a:latin typeface="Times New Roman" pitchFamily="18" charset="0"/>
                <a:cs typeface="Times New Roman" pitchFamily="18" charset="0"/>
              </a:rPr>
              <a:t>	= ½</a:t>
            </a:r>
          </a:p>
          <a:p>
            <a:r>
              <a:rPr lang="en-US" sz="3600" dirty="0" smtClean="0">
                <a:latin typeface="Times New Roman" pitchFamily="18" charset="0"/>
                <a:cs typeface="Times New Roman" pitchFamily="18" charset="0"/>
              </a:rPr>
              <a:t>	P = 0.5</a:t>
            </a:r>
          </a:p>
          <a:p>
            <a:pPr lvl="0"/>
            <a:r>
              <a:rPr lang="en-US" sz="3600" dirty="0" smtClean="0">
                <a:latin typeface="Times New Roman" pitchFamily="18" charset="0"/>
                <a:cs typeface="Times New Roman" pitchFamily="18" charset="0"/>
              </a:rPr>
              <a:t>Po = 1-P / 1-P</a:t>
            </a:r>
            <a:r>
              <a:rPr lang="en-US" sz="3600" baseline="30000" dirty="0" smtClean="0">
                <a:latin typeface="Times New Roman" pitchFamily="18" charset="0"/>
                <a:cs typeface="Times New Roman" pitchFamily="18" charset="0"/>
              </a:rPr>
              <a:t>N+1</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1 – 0.5 / 1-(0.5) </a:t>
            </a:r>
            <a:r>
              <a:rPr lang="en-US" sz="3600" baseline="30000" dirty="0" smtClean="0">
                <a:latin typeface="Times New Roman" pitchFamily="18" charset="0"/>
                <a:cs typeface="Times New Roman" pitchFamily="18" charset="0"/>
              </a:rPr>
              <a:t>3+1</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1-0.5 / 1-(0.5)</a:t>
            </a:r>
            <a:r>
              <a:rPr lang="en-US" sz="3600" baseline="30000" dirty="0" smtClean="0">
                <a:latin typeface="Times New Roman" pitchFamily="18" charset="0"/>
                <a:cs typeface="Times New Roman" pitchFamily="18" charset="0"/>
              </a:rPr>
              <a:t>4</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1-05 / 1 – 0.0625</a:t>
            </a:r>
          </a:p>
          <a:p>
            <a:r>
              <a:rPr lang="en-US" sz="3600" dirty="0" smtClean="0">
                <a:latin typeface="Times New Roman" pitchFamily="18" charset="0"/>
                <a:cs typeface="Times New Roman" pitchFamily="18" charset="0"/>
              </a:rPr>
              <a:t>= .5/0.9375</a:t>
            </a:r>
          </a:p>
          <a:p>
            <a:r>
              <a:rPr lang="en-US" sz="3600" dirty="0" smtClean="0">
                <a:latin typeface="Times New Roman" pitchFamily="18" charset="0"/>
                <a:cs typeface="Times New Roman" pitchFamily="18" charset="0"/>
              </a:rPr>
              <a:t>Po = 0.53</a:t>
            </a:r>
          </a:p>
          <a:p>
            <a:pPr lvl="0">
              <a:buSzPct val="100000"/>
            </a:pPr>
            <a:endParaRPr lang="en-GB" dirty="0" smtClean="0"/>
          </a:p>
          <a:p>
            <a:endParaRPr lang="en-US" sz="3600" dirty="0">
              <a:latin typeface="Times New Roman" pitchFamily="18" charset="0"/>
              <a:cs typeface="Times New Roman" pitchFamily="18" charset="0"/>
            </a:endParaRPr>
          </a:p>
        </p:txBody>
      </p:sp>
      <p:sp>
        <p:nvSpPr>
          <p:cNvPr id="102" name="Google Shape;102;p2"/>
          <p:cNvSpPr/>
          <p:nvPr/>
        </p:nvSpPr>
        <p:spPr>
          <a:xfrm>
            <a:off x="1066800" y="1714502"/>
            <a:ext cx="11201400" cy="2077451"/>
          </a:xfrm>
          <a:prstGeom prst="rect">
            <a:avLst/>
          </a:prstGeom>
          <a:noFill/>
          <a:ln>
            <a:noFill/>
          </a:ln>
        </p:spPr>
        <p:txBody>
          <a:bodyPr spcFirstLastPara="1" wrap="square" lIns="91424" tIns="45700" rIns="91424" bIns="45700" anchor="t" anchorCtr="0">
            <a:spAutoFit/>
          </a:bodyPr>
          <a:lstStyle/>
          <a:p>
            <a:pPr marL="514346" indent="-514346" algn="just">
              <a:lnSpc>
                <a:spcPct val="150000"/>
              </a:lnSpc>
              <a:buClr>
                <a:schemeClr val="dk1"/>
              </a:buClr>
              <a:buSzPts val="3400"/>
            </a:pPr>
            <a:r>
              <a:rPr lang="en-IN" sz="3600" dirty="0" smtClean="0">
                <a:latin typeface="Cambria" pitchFamily="18" charset="0"/>
              </a:rPr>
              <a:t> </a:t>
            </a:r>
          </a:p>
          <a:p>
            <a:pPr marL="514346" indent="-514346" algn="just">
              <a:lnSpc>
                <a:spcPct val="150000"/>
              </a:lnSpc>
              <a:buClr>
                <a:schemeClr val="dk1"/>
              </a:buClr>
              <a:buSzPts val="3400"/>
              <a:buFont typeface="Calibri"/>
              <a:buAutoNum type="arabicPeriod"/>
            </a:pPr>
            <a:endParaRPr lang="en-IN" sz="3600" dirty="0" smtClean="0">
              <a:latin typeface="Cambria" pitchFamily="18" charset="0"/>
            </a:endParaRPr>
          </a:p>
          <a:p>
            <a:pPr marL="514346" indent="-514346" algn="just">
              <a:lnSpc>
                <a:spcPct val="150000"/>
              </a:lnSpc>
              <a:buClr>
                <a:schemeClr val="dk1"/>
              </a:buClr>
              <a:buSzPts val="3400"/>
              <a:buFont typeface="Calibri"/>
              <a:buAutoNum type="arabicPeriod"/>
            </a:pPr>
            <a:endParaRPr dirty="0"/>
          </a:p>
        </p:txBody>
      </p:sp>
      <p:sp>
        <p:nvSpPr>
          <p:cNvPr id="1028" name="AutoShape 4" descr="Rose Law Firm - Wikipedia"/>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IN"/>
          </a:p>
        </p:txBody>
      </p:sp>
      <p:sp>
        <p:nvSpPr>
          <p:cNvPr id="1030" name="AutoShape 6" descr="Rose Law Firm - Wikipedia"/>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IN"/>
          </a:p>
        </p:txBody>
      </p:sp>
      <p:sp>
        <p:nvSpPr>
          <p:cNvPr id="11266" name="AutoShape 2" descr="16,058,901 Industry Images, Stock Photos &amp; Vectors | Shutterstock"/>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11268" name="AutoShape 4" descr="16,058,901 Industry Images, Stock Photos &amp; Vectors | Shutterstock"/>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pic>
        <p:nvPicPr>
          <p:cNvPr id="15" name="Google Shape;169;p1"/>
          <p:cNvPicPr preferRelativeResize="0"/>
          <p:nvPr/>
        </p:nvPicPr>
        <p:blipFill rotWithShape="1">
          <a:blip r:embed="rId3">
            <a:alphaModFix/>
          </a:blip>
          <a:srcRect/>
          <a:stretch/>
        </p:blipFill>
        <p:spPr>
          <a:xfrm>
            <a:off x="15851545" y="355000"/>
            <a:ext cx="2148470" cy="1298612"/>
          </a:xfrm>
          <a:prstGeom prst="rect">
            <a:avLst/>
          </a:prstGeom>
          <a:noFill/>
          <a:ln>
            <a:noFill/>
          </a:ln>
        </p:spPr>
      </p:pic>
      <p:sp>
        <p:nvSpPr>
          <p:cNvPr id="9218" name="AutoShape 2" descr="negation truth table: if P is true then not P is false. also, if P is false then not P is tru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9220" name="AutoShape 4" descr="negation truth table: if P is true then not P is false. also, if P is false then not P is true."/>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9222" name="AutoShape 6" descr="Truth Tables of Five Common Logical Connectives or Operators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9224" name="AutoShape 8" descr="Intro to Truth Tables, Statements, and Connectives | ChiliMath"/>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17"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19" name="TextBox 18"/>
          <p:cNvSpPr txBox="1"/>
          <p:nvPr/>
        </p:nvSpPr>
        <p:spPr>
          <a:xfrm>
            <a:off x="391886" y="9741159"/>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20" name="TextBox 1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21" name="TextBox 20"/>
          <p:cNvSpPr txBox="1"/>
          <p:nvPr/>
        </p:nvSpPr>
        <p:spPr>
          <a:xfrm>
            <a:off x="15638107" y="9688286"/>
            <a:ext cx="2295330" cy="307777"/>
          </a:xfrm>
          <a:prstGeom prst="rect">
            <a:avLst/>
          </a:prstGeom>
          <a:noFill/>
        </p:spPr>
        <p:txBody>
          <a:bodyPr wrap="square" rtlCol="0">
            <a:spAutoFit/>
          </a:bodyPr>
          <a:lstStyle/>
          <a:p>
            <a:r>
              <a:rPr lang="en-GB" dirty="0" smtClean="0"/>
              <a:t>3/10</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4891656" cy="7571301"/>
          </a:xfrm>
          <a:prstGeom prst="rect">
            <a:avLst/>
          </a:prstGeom>
        </p:spPr>
        <p:txBody>
          <a:bodyPr wrap="square" lIns="91439" tIns="45719" rIns="91439" bIns="45719">
            <a:spAutoFit/>
          </a:bodyPr>
          <a:lstStyle/>
          <a:p>
            <a:pPr lvl="0" algn="ctr">
              <a:buSzPts val="4800"/>
            </a:pPr>
            <a:r>
              <a:rPr lang="en-US" sz="3600" b="1" dirty="0" smtClean="0">
                <a:latin typeface="Times New Roman" pitchFamily="18" charset="0"/>
                <a:cs typeface="Times New Roman" pitchFamily="18" charset="0"/>
              </a:rPr>
              <a:t>                 </a:t>
            </a:r>
            <a:r>
              <a:rPr lang="en-US" sz="5400" b="1" dirty="0" smtClean="0">
                <a:latin typeface="Times New Roman" pitchFamily="18" charset="0"/>
                <a:cs typeface="Times New Roman" pitchFamily="18" charset="0"/>
              </a:rPr>
              <a:t> </a:t>
            </a:r>
            <a:r>
              <a:rPr lang="en-US" sz="4800" b="1" dirty="0" smtClean="0">
                <a:latin typeface="Times New Roman" pitchFamily="18" charset="0"/>
                <a:cs typeface="Times New Roman" pitchFamily="18" charset="0"/>
              </a:rPr>
              <a:t>PROBLEMS IN QUEUING THEORY</a:t>
            </a:r>
            <a:endParaRPr lang="en-US" sz="4800" dirty="0" smtClean="0">
              <a:latin typeface="Times New Roman" pitchFamily="18" charset="0"/>
              <a:cs typeface="Times New Roman" pitchFamily="18" charset="0"/>
            </a:endParaRPr>
          </a:p>
          <a:p>
            <a:r>
              <a:rPr lang="en-US" sz="3600" dirty="0" err="1" smtClean="0">
                <a:latin typeface="Times New Roman" pitchFamily="18" charset="0"/>
                <a:cs typeface="Times New Roman" pitchFamily="18" charset="0"/>
              </a:rPr>
              <a:t>Pn</a:t>
            </a:r>
            <a:r>
              <a:rPr lang="en-US" sz="3600" dirty="0" smtClean="0">
                <a:latin typeface="Times New Roman" pitchFamily="18" charset="0"/>
                <a:cs typeface="Times New Roman" pitchFamily="18" charset="0"/>
              </a:rPr>
              <a:t> = </a:t>
            </a:r>
            <a:r>
              <a:rPr lang="en-US" sz="3600" dirty="0" err="1" smtClean="0">
                <a:latin typeface="Times New Roman" pitchFamily="18" charset="0"/>
                <a:cs typeface="Times New Roman" pitchFamily="18" charset="0"/>
              </a:rPr>
              <a:t>P</a:t>
            </a:r>
            <a:r>
              <a:rPr lang="en-US" sz="3600" baseline="30000" dirty="0" err="1" smtClean="0">
                <a:latin typeface="Times New Roman" pitchFamily="18" charset="0"/>
                <a:cs typeface="Times New Roman" pitchFamily="18" charset="0"/>
              </a:rPr>
              <a:t>n</a:t>
            </a:r>
            <a:r>
              <a:rPr lang="en-US" sz="3600" dirty="0" smtClean="0">
                <a:latin typeface="Times New Roman" pitchFamily="18" charset="0"/>
                <a:cs typeface="Times New Roman" pitchFamily="18" charset="0"/>
              </a:rPr>
              <a:t> . P</a:t>
            </a:r>
            <a:r>
              <a:rPr lang="en-US" sz="3600" baseline="-25000" dirty="0" smtClean="0">
                <a:latin typeface="Times New Roman" pitchFamily="18" charset="0"/>
                <a:cs typeface="Times New Roman" pitchFamily="18" charset="0"/>
              </a:rPr>
              <a:t>o</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P1 = P1 . P0</a:t>
            </a:r>
          </a:p>
          <a:p>
            <a:r>
              <a:rPr lang="en-US" sz="3600" dirty="0" smtClean="0">
                <a:latin typeface="Times New Roman" pitchFamily="18" charset="0"/>
                <a:cs typeface="Times New Roman" pitchFamily="18" charset="0"/>
              </a:rPr>
              <a:t>	= (0.5) (0.533)</a:t>
            </a:r>
          </a:p>
          <a:p>
            <a:r>
              <a:rPr lang="en-US" sz="3600" dirty="0" smtClean="0">
                <a:latin typeface="Times New Roman" pitchFamily="18" charset="0"/>
                <a:cs typeface="Times New Roman" pitchFamily="18" charset="0"/>
              </a:rPr>
              <a:t>	= 0.27</a:t>
            </a:r>
          </a:p>
          <a:p>
            <a:r>
              <a:rPr lang="en-US" sz="3600" dirty="0" smtClean="0">
                <a:latin typeface="Times New Roman" pitchFamily="18" charset="0"/>
                <a:cs typeface="Times New Roman" pitchFamily="18" charset="0"/>
              </a:rPr>
              <a:t>P2	= P2 P0</a:t>
            </a:r>
          </a:p>
          <a:p>
            <a:r>
              <a:rPr lang="en-US" sz="3600" dirty="0" smtClean="0">
                <a:latin typeface="Times New Roman" pitchFamily="18" charset="0"/>
                <a:cs typeface="Times New Roman" pitchFamily="18" charset="0"/>
              </a:rPr>
              <a:t>	= (0.5)2 (0.533)</a:t>
            </a:r>
          </a:p>
          <a:p>
            <a:r>
              <a:rPr lang="en-US" sz="3600" dirty="0" smtClean="0">
                <a:latin typeface="Times New Roman" pitchFamily="18" charset="0"/>
                <a:cs typeface="Times New Roman" pitchFamily="18" charset="0"/>
              </a:rPr>
              <a:t>	= (0.25) (0.533)</a:t>
            </a:r>
          </a:p>
          <a:p>
            <a:r>
              <a:rPr lang="en-US" sz="3600" dirty="0" smtClean="0">
                <a:latin typeface="Times New Roman" pitchFamily="18" charset="0"/>
                <a:cs typeface="Times New Roman" pitchFamily="18" charset="0"/>
              </a:rPr>
              <a:t>	= 0.13</a:t>
            </a:r>
          </a:p>
          <a:p>
            <a:r>
              <a:rPr lang="en-US" sz="3600" dirty="0" smtClean="0">
                <a:latin typeface="Times New Roman" pitchFamily="18" charset="0"/>
                <a:cs typeface="Times New Roman" pitchFamily="18" charset="0"/>
              </a:rPr>
              <a:t>P3 = P3 P0</a:t>
            </a:r>
          </a:p>
          <a:p>
            <a:r>
              <a:rPr lang="en-US" sz="3600" dirty="0" smtClean="0">
                <a:latin typeface="Times New Roman" pitchFamily="18" charset="0"/>
                <a:cs typeface="Times New Roman" pitchFamily="18" charset="0"/>
              </a:rPr>
              <a:t>	= (0.5)3 (0.533)</a:t>
            </a:r>
          </a:p>
          <a:p>
            <a:r>
              <a:rPr lang="en-US" sz="3600" dirty="0" smtClean="0">
                <a:latin typeface="Times New Roman" pitchFamily="18" charset="0"/>
                <a:cs typeface="Times New Roman" pitchFamily="18" charset="0"/>
              </a:rPr>
              <a:t>	= (0.125) (0.533)</a:t>
            </a:r>
          </a:p>
          <a:p>
            <a:r>
              <a:rPr lang="en-US" sz="3600" dirty="0" smtClean="0">
                <a:latin typeface="Times New Roman" pitchFamily="18" charset="0"/>
                <a:cs typeface="Times New Roman" pitchFamily="18" charset="0"/>
              </a:rPr>
              <a:t>	= 0.067</a:t>
            </a:r>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91886" y="9741159"/>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4/10</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3827968" cy="6063196"/>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PROBLEMS IN QUEUING THEORY</a:t>
            </a:r>
            <a:endParaRPr lang="en-US" sz="3600" dirty="0" smtClean="0"/>
          </a:p>
          <a:p>
            <a:endParaRPr lang="en-US" sz="3600" b="1" dirty="0" smtClean="0">
              <a:latin typeface="Cambria" pitchFamily="18" charset="0"/>
              <a:ea typeface="Cambria" pitchFamily="18" charset="0"/>
              <a:cs typeface="Times New Roman" pitchFamily="18" charset="0"/>
            </a:endParaRPr>
          </a:p>
          <a:p>
            <a:endParaRPr lang="en-US" dirty="0" smtClean="0">
              <a:latin typeface="Cambria" pitchFamily="18" charset="0"/>
              <a:ea typeface="Cambria" pitchFamily="18" charset="0"/>
            </a:endParaRPr>
          </a:p>
          <a:p>
            <a:endParaRPr lang="en-US" dirty="0" smtClean="0">
              <a:latin typeface="Cambria" pitchFamily="18" charset="0"/>
              <a:ea typeface="Cambria" pitchFamily="18" charset="0"/>
            </a:endParaRPr>
          </a:p>
          <a:p>
            <a:pPr lvl="0"/>
            <a:r>
              <a:rPr lang="en-US" sz="3600" dirty="0" smtClean="0">
                <a:latin typeface="Times New Roman" pitchFamily="18" charset="0"/>
                <a:cs typeface="Times New Roman" pitchFamily="18" charset="0"/>
              </a:rPr>
              <a:t>At a one – man barber shop, customer arrive according </a:t>
            </a:r>
            <a:r>
              <a:rPr lang="en-US" sz="3600" dirty="0" err="1" smtClean="0">
                <a:latin typeface="Times New Roman" pitchFamily="18" charset="0"/>
                <a:cs typeface="Times New Roman" pitchFamily="18" charset="0"/>
              </a:rPr>
              <a:t>poisson</a:t>
            </a:r>
            <a:r>
              <a:rPr lang="en-US" sz="3600" dirty="0" smtClean="0">
                <a:latin typeface="Times New Roman" pitchFamily="18" charset="0"/>
                <a:cs typeface="Times New Roman" pitchFamily="18" charset="0"/>
              </a:rPr>
              <a:t> distribution with the mean arrival rate of 5 per hour and his hair cutting time is exponentially distributed with an average hair cut taking 10 minutes. it is assuming that because of his excellent reputation customers were always willing to wait.</a:t>
            </a:r>
          </a:p>
          <a:p>
            <a:r>
              <a:rPr lang="en-US" sz="3600" dirty="0" smtClean="0">
                <a:latin typeface="Times New Roman" pitchFamily="18" charset="0"/>
                <a:cs typeface="Times New Roman" pitchFamily="18" charset="0"/>
              </a:rPr>
              <a:t>Calculate :</a:t>
            </a:r>
          </a:p>
          <a:p>
            <a:pPr lvl="1"/>
            <a:r>
              <a:rPr lang="en-US" sz="3600" dirty="0" smtClean="0">
                <a:latin typeface="Times New Roman" pitchFamily="18" charset="0"/>
                <a:cs typeface="Times New Roman" pitchFamily="18" charset="0"/>
              </a:rPr>
              <a:t>Average number of customers in the shop and average number of customers waiting for a haircut</a:t>
            </a:r>
            <a:endParaRPr lang="en-US" sz="3600" dirty="0" smtClean="0">
              <a:latin typeface="Times New Roman" pitchFamily="18" charset="0"/>
              <a:cs typeface="Times New Roman" pitchFamily="18" charset="0"/>
            </a:endParaRPr>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73224" y="9521184"/>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5/10</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2761863" y="1013094"/>
            <a:ext cx="13827968" cy="8525409"/>
          </a:xfrm>
          <a:prstGeom prst="rect">
            <a:avLst/>
          </a:prstGeom>
        </p:spPr>
        <p:txBody>
          <a:bodyPr wrap="square" lIns="91439" tIns="45719" rIns="91439" bIns="45719">
            <a:spAutoFit/>
          </a:bodyPr>
          <a:lstStyle/>
          <a:p>
            <a:r>
              <a:rPr lang="en-US" sz="3600" b="1" dirty="0" smtClean="0">
                <a:latin typeface="Cambria" pitchFamily="18" charset="0"/>
                <a:ea typeface="Cambria" pitchFamily="18" charset="0"/>
                <a:cs typeface="Times New Roman" pitchFamily="18" charset="0"/>
              </a:rPr>
              <a:t>                   </a:t>
            </a:r>
            <a:endParaRPr lang="en-US" sz="3600" b="1" dirty="0" smtClean="0">
              <a:latin typeface="Cambria" pitchFamily="18" charset="0"/>
              <a:ea typeface="Cambria" pitchFamily="18" charset="0"/>
            </a:endParaRPr>
          </a:p>
          <a:p>
            <a:r>
              <a:rPr lang="en-US" sz="4000" b="1" dirty="0" smtClean="0">
                <a:latin typeface="Times New Roman" pitchFamily="18" charset="0"/>
                <a:cs typeface="Times New Roman" pitchFamily="18" charset="0"/>
              </a:rPr>
              <a:t>PROBLEMS IN QUEUING THEORY</a:t>
            </a:r>
            <a:endParaRPr lang="en-US" sz="4000" dirty="0" smtClean="0"/>
          </a:p>
          <a:p>
            <a:endParaRPr lang="en-US" sz="4000" b="1" dirty="0" smtClean="0">
              <a:latin typeface="Cambria" pitchFamily="18" charset="0"/>
              <a:ea typeface="Cambria" pitchFamily="18" charset="0"/>
              <a:cs typeface="Times New Roman" pitchFamily="18" charset="0"/>
            </a:endParaRPr>
          </a:p>
          <a:p>
            <a:endParaRPr lang="en-US" sz="3600" b="1" dirty="0" smtClean="0">
              <a:latin typeface="Cambria" pitchFamily="18" charset="0"/>
            </a:endParaRPr>
          </a:p>
          <a:p>
            <a:pPr lvl="0"/>
            <a:r>
              <a:rPr lang="en-US" sz="3600" dirty="0" smtClean="0">
                <a:latin typeface="Times New Roman" pitchFamily="18" charset="0"/>
                <a:cs typeface="Times New Roman" pitchFamily="18" charset="0"/>
              </a:rPr>
              <a:t>If for a period of 2 hours in a day (8to 10a.m) trains arrive at the yard every 20 minutes but the services time continuous to remain 36 minutes, then calculate for this period.</a:t>
            </a:r>
          </a:p>
          <a:p>
            <a:pPr lvl="0"/>
            <a:r>
              <a:rPr lang="en-US" sz="3600" dirty="0" smtClean="0">
                <a:latin typeface="Times New Roman" pitchFamily="18" charset="0"/>
                <a:cs typeface="Times New Roman" pitchFamily="18" charset="0"/>
              </a:rPr>
              <a:t>The probability that the yard is empty.</a:t>
            </a:r>
          </a:p>
          <a:p>
            <a:pPr lvl="0"/>
            <a:r>
              <a:rPr lang="en-US" sz="3600" dirty="0" smtClean="0">
                <a:latin typeface="Times New Roman" pitchFamily="18" charset="0"/>
                <a:cs typeface="Times New Roman" pitchFamily="18" charset="0"/>
              </a:rPr>
              <a:t>Average number of trains in the system, on the assumption that the line capacity of the yard is limited to 4 trains only.</a:t>
            </a:r>
          </a:p>
          <a:p>
            <a:pPr lvl="0"/>
            <a:endParaRPr lang="en-US" sz="3600" dirty="0" smtClean="0">
              <a:latin typeface="Times New Roman" pitchFamily="18" charset="0"/>
              <a:cs typeface="Times New Roman" pitchFamily="18" charset="0"/>
            </a:endParaRPr>
          </a:p>
          <a:p>
            <a:r>
              <a:rPr lang="en-US" sz="3600" b="1" dirty="0" smtClean="0">
                <a:latin typeface="Times New Roman" pitchFamily="18" charset="0"/>
                <a:cs typeface="Times New Roman" pitchFamily="18" charset="0"/>
              </a:rPr>
              <a:t>Solution :</a:t>
            </a:r>
            <a:r>
              <a:rPr lang="en-US" sz="3600"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Arrival rate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20 min = 1 train</a:t>
            </a:r>
          </a:p>
          <a:p>
            <a:r>
              <a:rPr lang="en-US" sz="3600" dirty="0" smtClean="0">
                <a:latin typeface="Times New Roman" pitchFamily="18" charset="0"/>
                <a:cs typeface="Times New Roman" pitchFamily="18" charset="0"/>
              </a:rPr>
              <a:t>	1 min = 1/20</a:t>
            </a:r>
          </a:p>
          <a:p>
            <a:r>
              <a:rPr lang="en-US" sz="3600" dirty="0" smtClean="0">
                <a:latin typeface="Times New Roman" pitchFamily="18" charset="0"/>
                <a:cs typeface="Times New Roman" pitchFamily="18" charset="0"/>
              </a:rPr>
              <a:t>	 = 1/20</a:t>
            </a:r>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91886" y="9741159"/>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6/10</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3827968" cy="6740305"/>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                      </a:t>
            </a:r>
            <a:endParaRPr lang="en-US" sz="3600" b="1" dirty="0" smtClean="0"/>
          </a:p>
          <a:p>
            <a:endParaRPr lang="en-US" sz="3600" b="1" dirty="0" smtClean="0">
              <a:latin typeface="Times New Roman" pitchFamily="18" charset="0"/>
              <a:cs typeface="Times New Roman" pitchFamily="18" charset="0"/>
            </a:endParaRPr>
          </a:p>
          <a:p>
            <a:r>
              <a:rPr lang="en-US" sz="3600" b="1" dirty="0" smtClean="0">
                <a:latin typeface="Times New Roman" pitchFamily="18" charset="0"/>
                <a:cs typeface="Times New Roman" pitchFamily="18" charset="0"/>
              </a:rPr>
              <a:t>Solution </a:t>
            </a:r>
            <a:r>
              <a:rPr lang="en-US" sz="3600" b="1" dirty="0" smtClean="0">
                <a:latin typeface="Times New Roman" pitchFamily="18" charset="0"/>
                <a:cs typeface="Times New Roman" pitchFamily="18" charset="0"/>
              </a:rPr>
              <a:t>:	Arrival Rate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1 hour = 5</a:t>
            </a:r>
          </a:p>
          <a:p>
            <a:r>
              <a:rPr lang="en-US" sz="3600" dirty="0" smtClean="0">
                <a:latin typeface="Times New Roman" pitchFamily="18" charset="0"/>
                <a:cs typeface="Times New Roman" pitchFamily="18" charset="0"/>
              </a:rPr>
              <a:t>		1 min = 5/60</a:t>
            </a:r>
          </a:p>
          <a:p>
            <a:r>
              <a:rPr lang="en-US" sz="3600" dirty="0" smtClean="0">
                <a:latin typeface="Times New Roman" pitchFamily="18" charset="0"/>
                <a:cs typeface="Times New Roman" pitchFamily="18" charset="0"/>
              </a:rPr>
              <a:t>		</a:t>
            </a:r>
            <a:r>
              <a:rPr lang="el-GR" sz="3600" dirty="0" smtClean="0">
                <a:latin typeface="Times New Roman" pitchFamily="18" charset="0"/>
                <a:cs typeface="Times New Roman" pitchFamily="18" charset="0"/>
              </a:rPr>
              <a:t>λ</a:t>
            </a:r>
            <a:r>
              <a:rPr lang="en-US" sz="3600" dirty="0" smtClean="0">
                <a:latin typeface="Times New Roman" pitchFamily="18" charset="0"/>
                <a:cs typeface="Times New Roman" pitchFamily="18" charset="0"/>
              </a:rPr>
              <a:t>= 1/12</a:t>
            </a:r>
          </a:p>
          <a:p>
            <a:r>
              <a:rPr lang="en-US" sz="3600" b="1" dirty="0" smtClean="0">
                <a:latin typeface="Times New Roman" pitchFamily="18" charset="0"/>
                <a:cs typeface="Times New Roman" pitchFamily="18" charset="0"/>
              </a:rPr>
              <a:t>Service Rate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10 min = 1</a:t>
            </a:r>
          </a:p>
          <a:p>
            <a:r>
              <a:rPr lang="en-US" sz="3600" dirty="0" smtClean="0">
                <a:latin typeface="Times New Roman" pitchFamily="18" charset="0"/>
                <a:cs typeface="Times New Roman" pitchFamily="18" charset="0"/>
              </a:rPr>
              <a:t>		µ = 1/10</a:t>
            </a:r>
          </a:p>
          <a:p>
            <a:r>
              <a:rPr lang="en-US" sz="3600" dirty="0" smtClean="0">
                <a:latin typeface="Times New Roman" pitchFamily="18" charset="0"/>
                <a:cs typeface="Times New Roman" pitchFamily="18" charset="0"/>
              </a:rPr>
              <a:t>		p = </a:t>
            </a:r>
            <a:r>
              <a:rPr lang="el-GR" sz="3600" dirty="0" smtClean="0">
                <a:latin typeface="Times New Roman" pitchFamily="18" charset="0"/>
                <a:cs typeface="Times New Roman" pitchFamily="18" charset="0"/>
              </a:rPr>
              <a:t>λ</a:t>
            </a:r>
            <a:r>
              <a:rPr lang="en-US" sz="3600" dirty="0" smtClean="0">
                <a:latin typeface="Times New Roman" pitchFamily="18" charset="0"/>
                <a:cs typeface="Times New Roman" pitchFamily="18" charset="0"/>
              </a:rPr>
              <a:t>/µ</a:t>
            </a:r>
          </a:p>
          <a:p>
            <a:r>
              <a:rPr lang="en-US" sz="3600" dirty="0" smtClean="0">
                <a:latin typeface="Times New Roman" pitchFamily="18" charset="0"/>
                <a:cs typeface="Times New Roman" pitchFamily="18" charset="0"/>
              </a:rPr>
              <a:t>		= 1/12 X 10/1</a:t>
            </a:r>
          </a:p>
          <a:p>
            <a:r>
              <a:rPr lang="en-US" sz="3600" dirty="0" smtClean="0">
                <a:latin typeface="Times New Roman" pitchFamily="18" charset="0"/>
                <a:cs typeface="Times New Roman" pitchFamily="18" charset="0"/>
              </a:rPr>
              <a:t>		P = 5/6 = </a:t>
            </a:r>
            <a:r>
              <a:rPr lang="en-US" sz="3600" dirty="0" smtClean="0">
                <a:latin typeface="Times New Roman" pitchFamily="18" charset="0"/>
                <a:cs typeface="Times New Roman" pitchFamily="18" charset="0"/>
              </a:rPr>
              <a:t>0.04470</a:t>
            </a:r>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73225" y="9512559"/>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7/10</a:t>
            </a:r>
            <a:endParaRPr lang="en-US" dirty="0"/>
          </a:p>
        </p:txBody>
      </p:sp>
      <p:sp>
        <p:nvSpPr>
          <p:cNvPr id="13" name="Rectangle 12"/>
          <p:cNvSpPr/>
          <p:nvPr/>
        </p:nvSpPr>
        <p:spPr>
          <a:xfrm>
            <a:off x="4385388" y="940126"/>
            <a:ext cx="9591869" cy="646331"/>
          </a:xfrm>
          <a:prstGeom prst="rect">
            <a:avLst/>
          </a:prstGeom>
        </p:spPr>
        <p:txBody>
          <a:bodyPr wrap="square">
            <a:spAutoFit/>
          </a:bodyPr>
          <a:lstStyle/>
          <a:p>
            <a:r>
              <a:rPr lang="en-US" sz="3600" b="1" dirty="0" smtClean="0">
                <a:latin typeface="Times New Roman" pitchFamily="18" charset="0"/>
                <a:cs typeface="Times New Roman" pitchFamily="18" charset="0"/>
              </a:rPr>
              <a:t>PROBLEMS IN QUEUING THEORY</a:t>
            </a:r>
            <a:endParaRPr lang="en-US" sz="3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3827968" cy="5078311"/>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                      </a:t>
            </a:r>
            <a:endParaRPr lang="en-US" sz="3600" b="1" dirty="0" smtClean="0"/>
          </a:p>
          <a:p>
            <a:pPr lvl="0"/>
            <a:r>
              <a:rPr lang="en-US" sz="3600" b="1" dirty="0" smtClean="0">
                <a:latin typeface="Times New Roman" pitchFamily="18" charset="0"/>
                <a:cs typeface="Times New Roman" pitchFamily="18" charset="0"/>
              </a:rPr>
              <a:t>Average no of customers in the shop.</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a:t>
            </a:r>
          </a:p>
          <a:p>
            <a:r>
              <a:rPr lang="en-US" sz="3600" dirty="0" smtClean="0">
                <a:latin typeface="Times New Roman" pitchFamily="18" charset="0"/>
                <a:cs typeface="Times New Roman" pitchFamily="18" charset="0"/>
              </a:rPr>
              <a:t>        E(n) = p/1-p</a:t>
            </a:r>
          </a:p>
          <a:p>
            <a:r>
              <a:rPr lang="en-US" sz="3600" dirty="0" smtClean="0">
                <a:latin typeface="Times New Roman" pitchFamily="18" charset="0"/>
                <a:cs typeface="Times New Roman" pitchFamily="18" charset="0"/>
              </a:rPr>
              <a:t>	        = 5/6/1-5/6</a:t>
            </a:r>
          </a:p>
          <a:p>
            <a:r>
              <a:rPr lang="en-US" sz="3600" dirty="0" smtClean="0">
                <a:latin typeface="Times New Roman" pitchFamily="18" charset="0"/>
                <a:cs typeface="Times New Roman" pitchFamily="18" charset="0"/>
              </a:rPr>
              <a:t>	        = 5/6/1/6</a:t>
            </a:r>
          </a:p>
          <a:p>
            <a:r>
              <a:rPr lang="en-US" sz="3600" dirty="0" smtClean="0">
                <a:latin typeface="Times New Roman" pitchFamily="18" charset="0"/>
                <a:cs typeface="Times New Roman" pitchFamily="18" charset="0"/>
              </a:rPr>
              <a:t>	        = 5/6 X 6/1</a:t>
            </a:r>
          </a:p>
          <a:p>
            <a:r>
              <a:rPr lang="en-US" sz="3600" dirty="0" smtClean="0">
                <a:latin typeface="Times New Roman" pitchFamily="18" charset="0"/>
                <a:cs typeface="Times New Roman" pitchFamily="18" charset="0"/>
              </a:rPr>
              <a:t>	         = 5</a:t>
            </a:r>
          </a:p>
          <a:p>
            <a:r>
              <a:rPr lang="en-US"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0.04470</a:t>
            </a:r>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9" name="TextBox 8"/>
          <p:cNvSpPr txBox="1"/>
          <p:nvPr/>
        </p:nvSpPr>
        <p:spPr>
          <a:xfrm>
            <a:off x="391886" y="9517224"/>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10" name="TextBox 9"/>
          <p:cNvSpPr txBox="1"/>
          <p:nvPr/>
        </p:nvSpPr>
        <p:spPr>
          <a:xfrm>
            <a:off x="3732245" y="9741159"/>
            <a:ext cx="9535886" cy="307777"/>
          </a:xfrm>
          <a:prstGeom prst="rect">
            <a:avLst/>
          </a:prstGeom>
          <a:noFill/>
        </p:spPr>
        <p:txBody>
          <a:bodyPr wrap="square" rtlCol="0">
            <a:spAutoFit/>
          </a:bodyPr>
          <a:lstStyle/>
          <a:p>
            <a:r>
              <a:rPr lang="en-US" b="1" dirty="0" smtClean="0">
                <a:solidFill>
                  <a:schemeClr val="tx1"/>
                </a:solidFill>
                <a:latin typeface="Cambria" pitchFamily="18" charset="0"/>
              </a:rPr>
              <a:t>RESOURCE MANAGEMENT TECHNIQUES/QUEUING THEORY/S.REKHA</a:t>
            </a:r>
            <a:endParaRPr lang="en-US" dirty="0"/>
          </a:p>
        </p:txBody>
      </p:sp>
      <p:sp>
        <p:nvSpPr>
          <p:cNvPr id="11" name="TextBox 10"/>
          <p:cNvSpPr txBox="1"/>
          <p:nvPr/>
        </p:nvSpPr>
        <p:spPr>
          <a:xfrm>
            <a:off x="15638107" y="9688286"/>
            <a:ext cx="2295330" cy="307777"/>
          </a:xfrm>
          <a:prstGeom prst="rect">
            <a:avLst/>
          </a:prstGeom>
          <a:noFill/>
        </p:spPr>
        <p:txBody>
          <a:bodyPr wrap="square" rtlCol="0">
            <a:spAutoFit/>
          </a:bodyPr>
          <a:lstStyle/>
          <a:p>
            <a:r>
              <a:rPr lang="en-GB" dirty="0" smtClean="0"/>
              <a:t>8/10</a:t>
            </a:r>
            <a:endParaRPr lang="en-US" dirty="0"/>
          </a:p>
        </p:txBody>
      </p:sp>
      <p:sp>
        <p:nvSpPr>
          <p:cNvPr id="12" name="Rectangle 11"/>
          <p:cNvSpPr/>
          <p:nvPr/>
        </p:nvSpPr>
        <p:spPr>
          <a:xfrm>
            <a:off x="4385388" y="940126"/>
            <a:ext cx="9591869" cy="646331"/>
          </a:xfrm>
          <a:prstGeom prst="rect">
            <a:avLst/>
          </a:prstGeom>
        </p:spPr>
        <p:txBody>
          <a:bodyPr wrap="square">
            <a:spAutoFit/>
          </a:bodyPr>
          <a:lstStyle/>
          <a:p>
            <a:r>
              <a:rPr lang="en-US" sz="3600" b="1" dirty="0" smtClean="0">
                <a:latin typeface="Times New Roman" pitchFamily="18" charset="0"/>
                <a:cs typeface="Times New Roman" pitchFamily="18" charset="0"/>
              </a:rPr>
              <a:t>PROBLEMS IN QUEUING THEORY</a:t>
            </a:r>
            <a:endParaRPr lang="en-US" sz="3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Mathematical Logic: Logical Connectives and their Truth ..."/>
          <p:cNvSpPr>
            <a:spLocks noChangeAspect="1" noChangeArrowheads="1"/>
          </p:cNvSpPr>
          <p:nvPr/>
        </p:nvSpPr>
        <p:spPr bwMode="auto">
          <a:xfrm>
            <a:off x="155576" y="-144463"/>
            <a:ext cx="304800" cy="304802"/>
          </a:xfrm>
          <a:prstGeom prst="rect">
            <a:avLst/>
          </a:prstGeom>
          <a:noFill/>
        </p:spPr>
        <p:txBody>
          <a:bodyPr vert="horz" wrap="square" lIns="91439" tIns="45719" rIns="91439" bIns="45719" numCol="1" anchor="t" anchorCtr="0" compatLnSpc="1">
            <a:prstTxWarp prst="textNoShape">
              <a:avLst/>
            </a:prstTxWarp>
          </a:bodyPr>
          <a:lstStyle/>
          <a:p>
            <a:endParaRPr lang="en-US"/>
          </a:p>
        </p:txBody>
      </p:sp>
      <p:sp>
        <p:nvSpPr>
          <p:cNvPr id="4" name="Rectangle 3"/>
          <p:cNvSpPr/>
          <p:nvPr/>
        </p:nvSpPr>
        <p:spPr>
          <a:xfrm>
            <a:off x="1996752" y="1106399"/>
            <a:ext cx="13827968" cy="646329"/>
          </a:xfrm>
          <a:prstGeom prst="rect">
            <a:avLst/>
          </a:prstGeom>
        </p:spPr>
        <p:txBody>
          <a:bodyPr wrap="square" lIns="91439" tIns="45719" rIns="91439" bIns="45719">
            <a:spAutoFit/>
          </a:bodyPr>
          <a:lstStyle/>
          <a:p>
            <a:r>
              <a:rPr lang="en-US" sz="3600" b="1" dirty="0" smtClean="0">
                <a:latin typeface="Times New Roman" pitchFamily="18" charset="0"/>
                <a:cs typeface="Times New Roman" pitchFamily="18" charset="0"/>
              </a:rPr>
              <a:t>                      </a:t>
            </a:r>
            <a:endParaRPr lang="en-US" sz="3600" dirty="0">
              <a:latin typeface="Times New Roman" pitchFamily="18" charset="0"/>
              <a:cs typeface="Times New Roman" pitchFamily="18" charset="0"/>
            </a:endParaRPr>
          </a:p>
        </p:txBody>
      </p:sp>
      <p:pic>
        <p:nvPicPr>
          <p:cNvPr id="7" name="Google Shape;169;p1"/>
          <p:cNvPicPr preferRelativeResize="0"/>
          <p:nvPr/>
        </p:nvPicPr>
        <p:blipFill rotWithShape="1">
          <a:blip r:embed="rId2">
            <a:alphaModFix/>
          </a:blip>
          <a:srcRect/>
          <a:stretch/>
        </p:blipFill>
        <p:spPr>
          <a:xfrm>
            <a:off x="15851545" y="355000"/>
            <a:ext cx="2148470" cy="1298612"/>
          </a:xfrm>
          <a:prstGeom prst="rect">
            <a:avLst/>
          </a:prstGeom>
          <a:noFill/>
          <a:ln>
            <a:noFill/>
          </a:ln>
        </p:spPr>
      </p:pic>
      <p:sp>
        <p:nvSpPr>
          <p:cNvPr id="8" name="TextBox 7"/>
          <p:cNvSpPr txBox="1"/>
          <p:nvPr/>
        </p:nvSpPr>
        <p:spPr>
          <a:xfrm>
            <a:off x="3862875" y="4217438"/>
            <a:ext cx="10021078" cy="1031049"/>
          </a:xfrm>
          <a:prstGeom prst="rect">
            <a:avLst/>
          </a:prstGeom>
          <a:noFill/>
        </p:spPr>
        <p:txBody>
          <a:bodyPr wrap="square" lIns="91439" tIns="45719" rIns="91439" bIns="45719" rtlCol="0">
            <a:spAutoFit/>
          </a:bodyPr>
          <a:lstStyle/>
          <a:p>
            <a:r>
              <a:rPr lang="en-US" sz="6100" b="1" dirty="0" smtClean="0"/>
              <a:t>                 </a:t>
            </a:r>
            <a:r>
              <a:rPr lang="en-US" sz="6100" b="1" dirty="0" smtClean="0">
                <a:latin typeface="Cambria" pitchFamily="18" charset="0"/>
                <a:ea typeface="Cambria" pitchFamily="18" charset="0"/>
              </a:rPr>
              <a:t>THANK YOU </a:t>
            </a:r>
            <a:endParaRPr lang="en-US" sz="6100" b="1" dirty="0">
              <a:latin typeface="Cambria" pitchFamily="18" charset="0"/>
              <a:ea typeface="Cambria" pitchFamily="18" charset="0"/>
            </a:endParaRPr>
          </a:p>
        </p:txBody>
      </p:sp>
      <p:sp>
        <p:nvSpPr>
          <p:cNvPr id="9" name="Google Shape;101;p25"/>
          <p:cNvSpPr/>
          <p:nvPr/>
        </p:nvSpPr>
        <p:spPr>
          <a:xfrm>
            <a:off x="0" y="9505950"/>
            <a:ext cx="18288000" cy="781050"/>
          </a:xfrm>
          <a:custGeom>
            <a:avLst/>
            <a:gdLst/>
            <a:ahLst/>
            <a:cxnLst/>
            <a:rect l="l" t="t" r="r" b="b"/>
            <a:pathLst>
              <a:path w="2868730" h="302802" extrusionOk="0">
                <a:moveTo>
                  <a:pt x="0" y="0"/>
                </a:moveTo>
                <a:lnTo>
                  <a:pt x="2868730" y="0"/>
                </a:lnTo>
                <a:lnTo>
                  <a:pt x="2868730" y="302802"/>
                </a:lnTo>
                <a:lnTo>
                  <a:pt x="0" y="302802"/>
                </a:lnTo>
                <a:close/>
              </a:path>
            </a:pathLst>
          </a:custGeom>
          <a:solidFill>
            <a:srgbClr val="72C02C"/>
          </a:solidFill>
          <a:ln>
            <a:noFill/>
          </a:ln>
        </p:spPr>
      </p:sp>
      <p:sp>
        <p:nvSpPr>
          <p:cNvPr id="10" name="TextBox 9"/>
          <p:cNvSpPr txBox="1"/>
          <p:nvPr/>
        </p:nvSpPr>
        <p:spPr>
          <a:xfrm>
            <a:off x="410548" y="9521184"/>
            <a:ext cx="2295330" cy="523220"/>
          </a:xfrm>
          <a:prstGeom prst="rect">
            <a:avLst/>
          </a:prstGeom>
          <a:noFill/>
        </p:spPr>
        <p:txBody>
          <a:bodyPr wrap="square" rtlCol="0">
            <a:spAutoFit/>
          </a:bodyPr>
          <a:lstStyle/>
          <a:p>
            <a:endParaRPr lang="en-GB" dirty="0" smtClean="0"/>
          </a:p>
          <a:p>
            <a:r>
              <a:rPr lang="en-GB" dirty="0" smtClean="0"/>
              <a:t>21/1/2026</a:t>
            </a:r>
            <a:endParaRPr lang="en-US" dirty="0"/>
          </a:p>
        </p:txBody>
      </p:sp>
      <p:sp>
        <p:nvSpPr>
          <p:cNvPr id="11" name="TextBox 10"/>
          <p:cNvSpPr txBox="1"/>
          <p:nvPr/>
        </p:nvSpPr>
        <p:spPr>
          <a:xfrm>
            <a:off x="3732245" y="9741159"/>
            <a:ext cx="9535886" cy="307777"/>
          </a:xfrm>
          <a:prstGeom prst="rect">
            <a:avLst/>
          </a:prstGeom>
          <a:noFill/>
        </p:spPr>
        <p:txBody>
          <a:bodyPr wrap="square" rtlCol="0">
            <a:spAutoFit/>
          </a:bodyPr>
          <a:lstStyle/>
          <a:p>
            <a:r>
              <a:rPr lang="en-GB" smtClean="0"/>
              <a:t>DISCRETE MATHEMATICS WITH PRABABILITY AND HYPOTHESIS TESTING/S.REKHA</a:t>
            </a:r>
            <a:endParaRPr lang="en-US" dirty="0"/>
          </a:p>
        </p:txBody>
      </p:sp>
      <p:sp>
        <p:nvSpPr>
          <p:cNvPr id="12" name="TextBox 11"/>
          <p:cNvSpPr txBox="1"/>
          <p:nvPr/>
        </p:nvSpPr>
        <p:spPr>
          <a:xfrm>
            <a:off x="15638107" y="9688286"/>
            <a:ext cx="2295330" cy="307777"/>
          </a:xfrm>
          <a:prstGeom prst="rect">
            <a:avLst/>
          </a:prstGeom>
          <a:noFill/>
        </p:spPr>
        <p:txBody>
          <a:bodyPr wrap="square" rtlCol="0">
            <a:spAutoFit/>
          </a:bodyPr>
          <a:lstStyle/>
          <a:p>
            <a:r>
              <a:rPr lang="en-GB" dirty="0" smtClean="0"/>
              <a:t>10/10</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9114853</TotalTime>
  <Words>411</Words>
  <Application>Microsoft Office PowerPoint</Application>
  <PresentationFormat>Custom</PresentationFormat>
  <Paragraphs>142</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Rekha</cp:lastModifiedBy>
  <cp:revision>192</cp:revision>
  <dcterms:created xsi:type="dcterms:W3CDTF">2006-08-16T00:00:00Z</dcterms:created>
  <dcterms:modified xsi:type="dcterms:W3CDTF">2026-01-20T06:33:13Z</dcterms:modified>
</cp:coreProperties>
</file>