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033C7-75CE-4ADC-ABB4-D96EEE299878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A54CF-E4C7-4D62-AC06-AE05C0D9CB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2608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E883-6D0D-4DA3-A2DF-4E11FCD01A47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BEA4-B32F-4A10-9762-5D859AAF36C2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911CF-EBE3-4DB5-8DC1-F577D6FB85C5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0200C-0DBD-43FC-BFFE-4C0405037E7D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6DAC7-FF63-478A-AED0-2DAC7CC1D623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fld id="{B4BC31E5-5E18-4A30-8211-B70E9224DF71}" type="datetime1">
              <a:rPr lang="en-US" smtClean="0"/>
              <a:pPr/>
              <a:t>5/19/2026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US"/>
              <a:t>this reference/23CST205- Object Oriented Programming using Java/G.Devi,AP/CSE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41697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40179" y="457276"/>
            <a:ext cx="5263641" cy="731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1251" y="1561287"/>
            <a:ext cx="7719059" cy="3867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60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635" algn="ctr">
              <a:lnSpc>
                <a:spcPts val="1240"/>
              </a:lnSpc>
            </a:pPr>
            <a:r>
              <a:rPr lang="en-US"/>
              <a:t>this reference/23CST205- Object Oriented Programming using Java/G.Devi,AP/CSE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CF270-0F31-40F2-95DF-EBD8EFFB68A2}" type="datetime1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</a:t>
            </a:r>
            <a:r>
              <a:rPr lang="en-US" sz="2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Engineering-IOT</a:t>
            </a:r>
            <a:endParaRPr lang="en-US" sz="2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this keyword 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50FA6A7-23D5-F6CC-EA9B-BAE8A993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this reference/23CST205- Object Oriented Programming using Java/G.Devi,AP/CSE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1584960">
              <a:lnSpc>
                <a:spcPct val="100000"/>
              </a:lnSpc>
              <a:spcBef>
                <a:spcPts val="100"/>
              </a:spcBef>
            </a:pPr>
            <a:r>
              <a:rPr dirty="0"/>
              <a:t>Mind</a:t>
            </a:r>
            <a:r>
              <a:rPr spc="-10" dirty="0"/>
              <a:t>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6527" y="1600200"/>
            <a:ext cx="6790944" cy="452628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47141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/>
              <a:t>Reference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</a:t>
            </a:r>
            <a:r>
              <a:rPr lang="en-US"/>
              <a:t>using </a:t>
            </a:r>
            <a:r>
              <a:rPr lang="en-US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993444" y="1621612"/>
            <a:ext cx="7621270" cy="233235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sz="2800" dirty="0">
                <a:latin typeface="Times New Roman"/>
                <a:cs typeface="Times New Roman"/>
              </a:rPr>
              <a:t>Herbert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Schildt,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“Java: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Complete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Reference”, </a:t>
            </a:r>
            <a:r>
              <a:rPr sz="2800" dirty="0">
                <a:latin typeface="Times New Roman"/>
                <a:cs typeface="Times New Roman"/>
              </a:rPr>
              <a:t>11th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Edition,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McGraw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Hill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Times New Roman"/>
                <a:cs typeface="Times New Roman"/>
              </a:rPr>
              <a:t>Education,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New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Delhi,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2019</a:t>
            </a:r>
            <a:endParaRPr sz="2800">
              <a:latin typeface="Times New Roman"/>
              <a:cs typeface="Times New Roman"/>
            </a:endParaRP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z="2800" spc="-25" dirty="0">
                <a:latin typeface="Times New Roman"/>
                <a:cs typeface="Times New Roman"/>
              </a:rPr>
              <a:t>Cay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Times New Roman"/>
                <a:cs typeface="Times New Roman"/>
              </a:rPr>
              <a:t>S.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Horstmann,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“Core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Times New Roman"/>
                <a:cs typeface="Times New Roman"/>
              </a:rPr>
              <a:t>Java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Times New Roman"/>
                <a:cs typeface="Times New Roman"/>
              </a:rPr>
              <a:t>Fundamentals”, </a:t>
            </a:r>
            <a:r>
              <a:rPr sz="2800" spc="-45" dirty="0">
                <a:latin typeface="Times New Roman"/>
                <a:cs typeface="Times New Roman"/>
              </a:rPr>
              <a:t>Volume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1,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11th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Edition,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Prentice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Hall,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2018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/>
              <a:t>this</a:t>
            </a:r>
            <a:r>
              <a:rPr spc="15" dirty="0"/>
              <a:t> </a:t>
            </a:r>
            <a:r>
              <a:rPr dirty="0"/>
              <a:t>keyword</a:t>
            </a:r>
            <a:r>
              <a:rPr spc="-45" dirty="0"/>
              <a:t> </a:t>
            </a:r>
            <a:r>
              <a:rPr dirty="0"/>
              <a:t>in</a:t>
            </a:r>
            <a:r>
              <a:rPr spc="5" dirty="0"/>
              <a:t> </a:t>
            </a:r>
            <a:r>
              <a:rPr spc="-20"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537095"/>
            <a:ext cx="8077200" cy="1477645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356870" algn="l"/>
                <a:tab pos="4747260" algn="l"/>
              </a:tabLst>
            </a:pP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can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lot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usage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b="1" dirty="0">
                <a:latin typeface="Times New Roman"/>
                <a:cs typeface="Times New Roman"/>
              </a:rPr>
              <a:t>this</a:t>
            </a:r>
            <a:r>
              <a:rPr sz="2800" b="1" spc="-20" dirty="0">
                <a:latin typeface="Times New Roman"/>
                <a:cs typeface="Times New Roman"/>
              </a:rPr>
              <a:t> </a:t>
            </a:r>
            <a:r>
              <a:rPr sz="2800" b="1" spc="-10" dirty="0">
                <a:latin typeface="Times New Roman"/>
                <a:cs typeface="Times New Roman"/>
              </a:rPr>
              <a:t>keyword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356870" algn="l"/>
              </a:tabLst>
            </a:pPr>
            <a:r>
              <a:rPr sz="2800" dirty="0">
                <a:latin typeface="Times New Roman"/>
                <a:cs typeface="Times New Roman"/>
              </a:rPr>
              <a:t>In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Java,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this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is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10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reference</a:t>
            </a:r>
            <a:r>
              <a:rPr sz="2800" b="1" spc="114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variable</a:t>
            </a:r>
            <a:r>
              <a:rPr sz="2800" b="1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that</a:t>
            </a:r>
            <a:r>
              <a:rPr sz="2800" spc="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refers</a:t>
            </a:r>
            <a:r>
              <a:rPr sz="2800" spc="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current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object.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2639" y="3572255"/>
            <a:ext cx="4660392" cy="178198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/>
              <a:t>this</a:t>
            </a:r>
            <a:r>
              <a:rPr spc="-5" dirty="0"/>
              <a:t> </a:t>
            </a:r>
            <a:r>
              <a:rPr dirty="0"/>
              <a:t>keyword</a:t>
            </a:r>
            <a:r>
              <a:rPr spc="-6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20" dirty="0"/>
              <a:t>Java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2311" y="1627631"/>
            <a:ext cx="7199376" cy="432206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67839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4800" marR="5755640" indent="-292735">
              <a:lnSpc>
                <a:spcPct val="100000"/>
              </a:lnSpc>
              <a:spcBef>
                <a:spcPts val="105"/>
              </a:spcBef>
            </a:pPr>
            <a:r>
              <a:rPr dirty="0"/>
              <a:t>class</a:t>
            </a:r>
            <a:r>
              <a:rPr spc="-35" dirty="0"/>
              <a:t> </a:t>
            </a:r>
            <a:r>
              <a:rPr dirty="0"/>
              <a:t>Demo</a:t>
            </a:r>
            <a:r>
              <a:rPr spc="-45" dirty="0"/>
              <a:t> </a:t>
            </a:r>
            <a:r>
              <a:rPr spc="-50" dirty="0"/>
              <a:t>{</a:t>
            </a:r>
            <a:r>
              <a:rPr spc="575" dirty="0"/>
              <a:t> </a:t>
            </a:r>
            <a:r>
              <a:rPr dirty="0"/>
              <a:t>int</a:t>
            </a:r>
            <a:r>
              <a:rPr spc="-20" dirty="0"/>
              <a:t> </a:t>
            </a:r>
            <a:r>
              <a:rPr spc="-25" dirty="0"/>
              <a:t>x; </a:t>
            </a:r>
            <a:r>
              <a:rPr dirty="0"/>
              <a:t>Demo(int</a:t>
            </a:r>
            <a:r>
              <a:rPr spc="-40" dirty="0"/>
              <a:t> </a:t>
            </a:r>
            <a:r>
              <a:rPr dirty="0"/>
              <a:t>x)</a:t>
            </a:r>
            <a:r>
              <a:rPr spc="-10" dirty="0"/>
              <a:t> </a:t>
            </a:r>
            <a:r>
              <a:rPr spc="-50" dirty="0"/>
              <a:t>{</a:t>
            </a:r>
          </a:p>
          <a:p>
            <a:pPr marL="597535">
              <a:lnSpc>
                <a:spcPct val="100000"/>
              </a:lnSpc>
              <a:spcBef>
                <a:spcPts val="5"/>
              </a:spcBef>
              <a:tabLst>
                <a:tab pos="1923414" algn="l"/>
              </a:tabLst>
            </a:pPr>
            <a:r>
              <a:rPr dirty="0"/>
              <a:t>this.x</a:t>
            </a:r>
            <a:r>
              <a:rPr spc="-45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spc="-25" dirty="0"/>
              <a:t>x;</a:t>
            </a:r>
            <a:r>
              <a:rPr dirty="0"/>
              <a:t>	//</a:t>
            </a:r>
            <a:r>
              <a:rPr spc="-40" dirty="0"/>
              <a:t> </a:t>
            </a:r>
            <a:r>
              <a:rPr dirty="0"/>
              <a:t>'this.x'</a:t>
            </a:r>
            <a:r>
              <a:rPr spc="-50" dirty="0"/>
              <a:t> </a:t>
            </a:r>
            <a:r>
              <a:rPr dirty="0"/>
              <a:t>refers</a:t>
            </a:r>
            <a:r>
              <a:rPr spc="-10" dirty="0"/>
              <a:t> </a:t>
            </a:r>
            <a:r>
              <a:rPr dirty="0"/>
              <a:t>to</a:t>
            </a:r>
            <a:r>
              <a:rPr spc="-40" dirty="0"/>
              <a:t> </a:t>
            </a:r>
            <a:r>
              <a:rPr dirty="0"/>
              <a:t>instance</a:t>
            </a:r>
            <a:r>
              <a:rPr spc="-40" dirty="0"/>
              <a:t> </a:t>
            </a:r>
            <a:r>
              <a:rPr spc="-10" dirty="0"/>
              <a:t>variable</a:t>
            </a:r>
          </a:p>
          <a:p>
            <a:pPr marL="304800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04800">
              <a:lnSpc>
                <a:spcPct val="100000"/>
              </a:lnSpc>
            </a:pPr>
            <a:r>
              <a:rPr dirty="0"/>
              <a:t>void</a:t>
            </a:r>
            <a:r>
              <a:rPr spc="-45" dirty="0"/>
              <a:t> </a:t>
            </a:r>
            <a:r>
              <a:rPr dirty="0"/>
              <a:t>display()</a:t>
            </a:r>
            <a:r>
              <a:rPr spc="-20" dirty="0"/>
              <a:t> </a:t>
            </a:r>
            <a:r>
              <a:rPr spc="-50" dirty="0"/>
              <a:t>{</a:t>
            </a:r>
          </a:p>
          <a:p>
            <a:pPr marL="597535">
              <a:lnSpc>
                <a:spcPct val="100000"/>
              </a:lnSpc>
              <a:spcBef>
                <a:spcPts val="5"/>
              </a:spcBef>
            </a:pPr>
            <a:r>
              <a:rPr dirty="0"/>
              <a:t>System.out.println("x</a:t>
            </a:r>
            <a:r>
              <a:rPr spc="-90" dirty="0"/>
              <a:t> </a:t>
            </a:r>
            <a:r>
              <a:rPr dirty="0"/>
              <a:t>=</a:t>
            </a:r>
            <a:r>
              <a:rPr spc="-15" dirty="0"/>
              <a:t> </a:t>
            </a:r>
            <a:r>
              <a:rPr dirty="0"/>
              <a:t>"</a:t>
            </a:r>
            <a:r>
              <a:rPr spc="-25" dirty="0"/>
              <a:t> </a:t>
            </a:r>
            <a:r>
              <a:rPr dirty="0"/>
              <a:t>+</a:t>
            </a:r>
            <a:r>
              <a:rPr spc="-15" dirty="0"/>
              <a:t> </a:t>
            </a:r>
            <a:r>
              <a:rPr spc="-25" dirty="0"/>
              <a:t>x);</a:t>
            </a:r>
          </a:p>
          <a:p>
            <a:pPr marL="304800">
              <a:lnSpc>
                <a:spcPct val="100000"/>
              </a:lnSpc>
            </a:pPr>
            <a:r>
              <a:rPr spc="-50" dirty="0"/>
              <a:t>}</a:t>
            </a:r>
          </a:p>
          <a:p>
            <a:pPr marL="12700">
              <a:lnSpc>
                <a:spcPts val="2755"/>
              </a:lnSpc>
            </a:pPr>
            <a:r>
              <a:rPr spc="-50" dirty="0"/>
              <a:t>}</a:t>
            </a:r>
          </a:p>
          <a:p>
            <a:pPr marL="12700" marR="5080">
              <a:lnSpc>
                <a:spcPts val="2400"/>
              </a:lnSpc>
              <a:spcBef>
                <a:spcPts val="580"/>
              </a:spcBef>
            </a:pPr>
            <a:r>
              <a:rPr sz="2500" dirty="0"/>
              <a:t>Here,</a:t>
            </a:r>
            <a:r>
              <a:rPr sz="2500" spc="-40" dirty="0"/>
              <a:t> </a:t>
            </a:r>
            <a:r>
              <a:rPr sz="2500" dirty="0"/>
              <a:t>this.x</a:t>
            </a:r>
            <a:r>
              <a:rPr sz="2500" spc="-35" dirty="0"/>
              <a:t> </a:t>
            </a:r>
            <a:r>
              <a:rPr sz="2500" dirty="0"/>
              <a:t>refers</a:t>
            </a:r>
            <a:r>
              <a:rPr sz="2500" spc="-25" dirty="0"/>
              <a:t> </a:t>
            </a:r>
            <a:r>
              <a:rPr sz="2500" dirty="0"/>
              <a:t>to</a:t>
            </a:r>
            <a:r>
              <a:rPr sz="2500" spc="-60" dirty="0"/>
              <a:t> </a:t>
            </a:r>
            <a:r>
              <a:rPr sz="2500" dirty="0"/>
              <a:t>the</a:t>
            </a:r>
            <a:r>
              <a:rPr sz="2500" spc="-30" dirty="0"/>
              <a:t> </a:t>
            </a:r>
            <a:r>
              <a:rPr sz="2500" b="1" dirty="0">
                <a:latin typeface="Times New Roman"/>
                <a:cs typeface="Times New Roman"/>
              </a:rPr>
              <a:t>instance</a:t>
            </a:r>
            <a:r>
              <a:rPr sz="2500" b="1" spc="-4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variable</a:t>
            </a:r>
            <a:r>
              <a:rPr sz="2500" dirty="0"/>
              <a:t>,</a:t>
            </a:r>
            <a:r>
              <a:rPr sz="2500" spc="-40" dirty="0"/>
              <a:t> </a:t>
            </a:r>
            <a:r>
              <a:rPr sz="2500" dirty="0"/>
              <a:t>while</a:t>
            </a:r>
            <a:r>
              <a:rPr sz="2500" spc="-45" dirty="0"/>
              <a:t> </a:t>
            </a:r>
            <a:r>
              <a:rPr sz="2500" dirty="0"/>
              <a:t>x</a:t>
            </a:r>
            <a:r>
              <a:rPr sz="2500" spc="-60" dirty="0"/>
              <a:t> </a:t>
            </a:r>
            <a:r>
              <a:rPr sz="2500" dirty="0"/>
              <a:t>refers</a:t>
            </a:r>
            <a:r>
              <a:rPr sz="2500" spc="-25" dirty="0"/>
              <a:t> to </a:t>
            </a:r>
            <a:r>
              <a:rPr sz="2500" dirty="0"/>
              <a:t>the</a:t>
            </a:r>
            <a:r>
              <a:rPr sz="2500" spc="-15" dirty="0"/>
              <a:t> </a:t>
            </a:r>
            <a:r>
              <a:rPr sz="2500" b="1" spc="-10" dirty="0">
                <a:latin typeface="Times New Roman"/>
                <a:cs typeface="Times New Roman"/>
              </a:rPr>
              <a:t>parameter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29" rIns="0" bIns="0" rtlCol="0">
            <a:spAutoFit/>
          </a:bodyPr>
          <a:lstStyle/>
          <a:p>
            <a:pPr marL="33020">
              <a:lnSpc>
                <a:spcPct val="100000"/>
              </a:lnSpc>
              <a:spcBef>
                <a:spcPts val="95"/>
              </a:spcBef>
            </a:pPr>
            <a:r>
              <a:rPr sz="3200" dirty="0"/>
              <a:t>Invoke</a:t>
            </a:r>
            <a:r>
              <a:rPr sz="3200" spc="-95" dirty="0"/>
              <a:t> </a:t>
            </a:r>
            <a:r>
              <a:rPr sz="3200" dirty="0"/>
              <a:t>Current</a:t>
            </a:r>
            <a:r>
              <a:rPr sz="3200" spc="-70" dirty="0"/>
              <a:t> </a:t>
            </a:r>
            <a:r>
              <a:rPr sz="3200" dirty="0"/>
              <a:t>Class</a:t>
            </a:r>
            <a:r>
              <a:rPr sz="3200" spc="-90" dirty="0"/>
              <a:t> </a:t>
            </a:r>
            <a:r>
              <a:rPr sz="3200" spc="-10" dirty="0"/>
              <a:t>Method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10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</a:pPr>
            <a:r>
              <a:rPr dirty="0"/>
              <a:t>void</a:t>
            </a:r>
            <a:r>
              <a:rPr spc="-25" dirty="0"/>
              <a:t> </a:t>
            </a:r>
            <a:r>
              <a:rPr dirty="0"/>
              <a:t>show()</a:t>
            </a:r>
            <a:r>
              <a:rPr spc="-25" dirty="0"/>
              <a:t> </a:t>
            </a:r>
            <a:r>
              <a:rPr spc="-60" dirty="0"/>
              <a:t>{</a:t>
            </a:r>
          </a:p>
          <a:p>
            <a:pPr marL="622300">
              <a:lnSpc>
                <a:spcPct val="100000"/>
              </a:lnSpc>
            </a:pPr>
            <a:r>
              <a:rPr dirty="0"/>
              <a:t>System.out.println("Show</a:t>
            </a:r>
            <a:r>
              <a:rPr spc="-80" dirty="0"/>
              <a:t> </a:t>
            </a:r>
            <a:r>
              <a:rPr dirty="0"/>
              <a:t>method</a:t>
            </a:r>
            <a:r>
              <a:rPr spc="-75" dirty="0"/>
              <a:t> </a:t>
            </a:r>
            <a:r>
              <a:rPr spc="-10" dirty="0"/>
              <a:t>called");</a:t>
            </a:r>
          </a:p>
          <a:p>
            <a:pPr marL="329565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"/>
              </a:spcBef>
            </a:pPr>
            <a:r>
              <a:rPr dirty="0"/>
              <a:t>void</a:t>
            </a:r>
            <a:r>
              <a:rPr spc="-20" dirty="0"/>
              <a:t> </a:t>
            </a:r>
            <a:r>
              <a:rPr dirty="0"/>
              <a:t>call()</a:t>
            </a:r>
            <a:r>
              <a:rPr spc="-70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</a:pPr>
            <a:r>
              <a:rPr dirty="0"/>
              <a:t>this.show();</a:t>
            </a:r>
            <a:r>
              <a:rPr spc="-35" dirty="0"/>
              <a:t> </a:t>
            </a:r>
            <a:r>
              <a:rPr dirty="0"/>
              <a:t>//</a:t>
            </a:r>
            <a:r>
              <a:rPr spc="-30" dirty="0"/>
              <a:t> </a:t>
            </a:r>
            <a:r>
              <a:rPr dirty="0"/>
              <a:t>calls</a:t>
            </a:r>
            <a:r>
              <a:rPr spc="-50" dirty="0"/>
              <a:t> </a:t>
            </a:r>
            <a:r>
              <a:rPr dirty="0"/>
              <a:t>show()</a:t>
            </a:r>
            <a:r>
              <a:rPr spc="-1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current</a:t>
            </a:r>
            <a:r>
              <a:rPr spc="-55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3984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Invoke</a:t>
            </a:r>
            <a:r>
              <a:rPr sz="2800" spc="-25" dirty="0"/>
              <a:t> </a:t>
            </a:r>
            <a:r>
              <a:rPr sz="2800" dirty="0"/>
              <a:t>Current</a:t>
            </a:r>
            <a:r>
              <a:rPr sz="2800" spc="-40" dirty="0"/>
              <a:t> </a:t>
            </a:r>
            <a:r>
              <a:rPr sz="2800" dirty="0"/>
              <a:t>Class</a:t>
            </a:r>
            <a:r>
              <a:rPr sz="2800" spc="-70" dirty="0"/>
              <a:t> </a:t>
            </a:r>
            <a:r>
              <a:rPr sz="2800" spc="-10" dirty="0"/>
              <a:t>Constructor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9565" marR="5361305" indent="-292735">
              <a:lnSpc>
                <a:spcPct val="120100"/>
              </a:lnSpc>
              <a:spcBef>
                <a:spcPts val="100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 </a:t>
            </a:r>
            <a:r>
              <a:rPr dirty="0"/>
              <a:t>Demo()</a:t>
            </a:r>
            <a:r>
              <a:rPr spc="-45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this(10);</a:t>
            </a:r>
            <a:r>
              <a:rPr spc="-60" dirty="0"/>
              <a:t> </a:t>
            </a:r>
            <a:r>
              <a:rPr dirty="0"/>
              <a:t>//</a:t>
            </a:r>
            <a:r>
              <a:rPr spc="-25" dirty="0"/>
              <a:t> </a:t>
            </a:r>
            <a:r>
              <a:rPr dirty="0"/>
              <a:t>calls</a:t>
            </a:r>
            <a:r>
              <a:rPr spc="-45" dirty="0"/>
              <a:t> </a:t>
            </a:r>
            <a:r>
              <a:rPr dirty="0"/>
              <a:t>parameterized</a:t>
            </a:r>
            <a:r>
              <a:rPr spc="-75" dirty="0"/>
              <a:t> </a:t>
            </a:r>
            <a:r>
              <a:rPr spc="-10" dirty="0"/>
              <a:t>constructor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spc="-10" dirty="0"/>
              <a:t>System.out.println("Default</a:t>
            </a:r>
            <a:r>
              <a:rPr spc="120" dirty="0"/>
              <a:t> </a:t>
            </a:r>
            <a:r>
              <a:rPr spc="-10" dirty="0"/>
              <a:t>constructor");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Demo(int</a:t>
            </a:r>
            <a:r>
              <a:rPr spc="-40" dirty="0"/>
              <a:t> </a:t>
            </a:r>
            <a:r>
              <a:rPr dirty="0"/>
              <a:t>x)</a:t>
            </a:r>
            <a:r>
              <a:rPr spc="-10" dirty="0"/>
              <a:t> </a:t>
            </a:r>
            <a:r>
              <a:rPr spc="-50" dirty="0"/>
              <a:t>{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spc="-10" dirty="0"/>
              <a:t>System.out.println("Parameterized</a:t>
            </a:r>
            <a:r>
              <a:rPr spc="-15" dirty="0"/>
              <a:t> </a:t>
            </a:r>
            <a:r>
              <a:rPr dirty="0"/>
              <a:t>constructor:</a:t>
            </a:r>
            <a:r>
              <a:rPr spc="-25" dirty="0"/>
              <a:t> </a:t>
            </a:r>
            <a:r>
              <a:rPr dirty="0"/>
              <a:t>"</a:t>
            </a:r>
            <a:r>
              <a:rPr spc="55" dirty="0"/>
              <a:t> </a:t>
            </a:r>
            <a:r>
              <a:rPr dirty="0"/>
              <a:t>+</a:t>
            </a:r>
            <a:r>
              <a:rPr spc="45" dirty="0"/>
              <a:t> </a:t>
            </a:r>
            <a:r>
              <a:rPr spc="-25" dirty="0"/>
              <a:t>x);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627380">
              <a:lnSpc>
                <a:spcPct val="100000"/>
              </a:lnSpc>
              <a:spcBef>
                <a:spcPts val="100"/>
              </a:spcBef>
            </a:pPr>
            <a:r>
              <a:rPr dirty="0"/>
              <a:t>Pass</a:t>
            </a:r>
            <a:r>
              <a:rPr spc="-70" dirty="0"/>
              <a:t> </a:t>
            </a:r>
            <a:r>
              <a:rPr dirty="0"/>
              <a:t>Current</a:t>
            </a:r>
            <a:r>
              <a:rPr spc="-55" dirty="0"/>
              <a:t> </a:t>
            </a:r>
            <a:r>
              <a:rPr spc="-10" dirty="0"/>
              <a:t>Object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void</a:t>
            </a:r>
            <a:r>
              <a:rPr spc="-30" dirty="0"/>
              <a:t> </a:t>
            </a:r>
            <a:r>
              <a:rPr dirty="0"/>
              <a:t>display(Demo</a:t>
            </a:r>
            <a:r>
              <a:rPr spc="-15" dirty="0"/>
              <a:t> </a:t>
            </a:r>
            <a:r>
              <a:rPr dirty="0"/>
              <a:t>obj)</a:t>
            </a:r>
            <a:r>
              <a:rPr spc="-50" dirty="0"/>
              <a:t> 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System.out.println("Display</a:t>
            </a:r>
            <a:r>
              <a:rPr spc="-95" dirty="0"/>
              <a:t> </a:t>
            </a:r>
            <a:r>
              <a:rPr dirty="0"/>
              <a:t>method</a:t>
            </a:r>
            <a:r>
              <a:rPr spc="-60" dirty="0"/>
              <a:t> </a:t>
            </a:r>
            <a:r>
              <a:rPr spc="-10" dirty="0"/>
              <a:t>called");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29565">
              <a:lnSpc>
                <a:spcPct val="100000"/>
              </a:lnSpc>
              <a:spcBef>
                <a:spcPts val="550"/>
              </a:spcBef>
            </a:pPr>
            <a:r>
              <a:rPr dirty="0"/>
              <a:t>void</a:t>
            </a:r>
            <a:r>
              <a:rPr spc="-25" dirty="0"/>
              <a:t> </a:t>
            </a:r>
            <a:r>
              <a:rPr dirty="0"/>
              <a:t>show()</a:t>
            </a:r>
            <a:r>
              <a:rPr spc="-25" dirty="0"/>
              <a:t> </a:t>
            </a:r>
            <a:r>
              <a:rPr spc="-60" dirty="0"/>
              <a:t>{</a:t>
            </a:r>
          </a:p>
          <a:p>
            <a:pPr marL="622300">
              <a:lnSpc>
                <a:spcPct val="100000"/>
              </a:lnSpc>
              <a:spcBef>
                <a:spcPts val="555"/>
              </a:spcBef>
            </a:pPr>
            <a:r>
              <a:rPr dirty="0"/>
              <a:t>display(this);</a:t>
            </a:r>
            <a:r>
              <a:rPr spc="-50" dirty="0"/>
              <a:t> </a:t>
            </a:r>
            <a:r>
              <a:rPr dirty="0"/>
              <a:t>//</a:t>
            </a:r>
            <a:r>
              <a:rPr spc="-45" dirty="0"/>
              <a:t> </a:t>
            </a:r>
            <a:r>
              <a:rPr dirty="0"/>
              <a:t>passing</a:t>
            </a:r>
            <a:r>
              <a:rPr spc="-35" dirty="0"/>
              <a:t> </a:t>
            </a:r>
            <a:r>
              <a:rPr dirty="0"/>
              <a:t>current</a:t>
            </a:r>
            <a:r>
              <a:rPr spc="-50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361950">
              <a:lnSpc>
                <a:spcPct val="100000"/>
              </a:lnSpc>
              <a:spcBef>
                <a:spcPts val="100"/>
              </a:spcBef>
            </a:pPr>
            <a:r>
              <a:rPr dirty="0"/>
              <a:t>Return</a:t>
            </a:r>
            <a:r>
              <a:rPr spc="-60" dirty="0"/>
              <a:t> </a:t>
            </a:r>
            <a:r>
              <a:rPr dirty="0"/>
              <a:t>Current</a:t>
            </a:r>
            <a:r>
              <a:rPr spc="-60" dirty="0"/>
              <a:t> </a:t>
            </a:r>
            <a:r>
              <a:rPr spc="-10" dirty="0"/>
              <a:t>Object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37465">
              <a:lnSpc>
                <a:spcPct val="100000"/>
              </a:lnSpc>
              <a:spcBef>
                <a:spcPts val="655"/>
              </a:spcBef>
            </a:pPr>
            <a:r>
              <a:rPr dirty="0"/>
              <a:t>class</a:t>
            </a:r>
            <a:r>
              <a:rPr spc="-40" dirty="0"/>
              <a:t> </a:t>
            </a:r>
            <a:r>
              <a:rPr dirty="0"/>
              <a:t>Demo</a:t>
            </a:r>
            <a:r>
              <a:rPr spc="-50" dirty="0"/>
              <a:t> {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dirty="0"/>
              <a:t>Demo</a:t>
            </a:r>
            <a:r>
              <a:rPr spc="-50" dirty="0"/>
              <a:t> </a:t>
            </a:r>
            <a:r>
              <a:rPr dirty="0"/>
              <a:t>getDemo()</a:t>
            </a:r>
            <a:r>
              <a:rPr spc="-50" dirty="0"/>
              <a:t> {</a:t>
            </a:r>
          </a:p>
          <a:p>
            <a:pPr marL="622300">
              <a:lnSpc>
                <a:spcPct val="100000"/>
              </a:lnSpc>
              <a:spcBef>
                <a:spcPts val="550"/>
              </a:spcBef>
            </a:pPr>
            <a:r>
              <a:rPr dirty="0"/>
              <a:t>return</a:t>
            </a:r>
            <a:r>
              <a:rPr spc="-55" dirty="0"/>
              <a:t> </a:t>
            </a:r>
            <a:r>
              <a:rPr dirty="0"/>
              <a:t>this;</a:t>
            </a:r>
            <a:r>
              <a:rPr spc="-20" dirty="0"/>
              <a:t> </a:t>
            </a:r>
            <a:r>
              <a:rPr dirty="0"/>
              <a:t>//</a:t>
            </a:r>
            <a:r>
              <a:rPr spc="-15" dirty="0"/>
              <a:t> </a:t>
            </a:r>
            <a:r>
              <a:rPr dirty="0"/>
              <a:t>returns</a:t>
            </a:r>
            <a:r>
              <a:rPr spc="-10" dirty="0"/>
              <a:t> </a:t>
            </a:r>
            <a:r>
              <a:rPr dirty="0"/>
              <a:t>current</a:t>
            </a:r>
            <a:r>
              <a:rPr spc="-50" dirty="0"/>
              <a:t> </a:t>
            </a:r>
            <a:r>
              <a:rPr spc="-10" dirty="0"/>
              <a:t>object</a:t>
            </a:r>
          </a:p>
          <a:p>
            <a:pPr marL="329565">
              <a:lnSpc>
                <a:spcPct val="100000"/>
              </a:lnSpc>
              <a:spcBef>
                <a:spcPts val="555"/>
              </a:spcBef>
            </a:pPr>
            <a:r>
              <a:rPr spc="-50" dirty="0"/>
              <a:t>}</a:t>
            </a:r>
          </a:p>
          <a:p>
            <a:pPr marL="37465">
              <a:lnSpc>
                <a:spcPct val="100000"/>
              </a:lnSpc>
              <a:spcBef>
                <a:spcPts val="550"/>
              </a:spcBef>
            </a:pPr>
            <a:r>
              <a:rPr spc="-50" dirty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9036" rIns="0" bIns="0" rtlCol="0">
            <a:spAutoFit/>
          </a:bodyPr>
          <a:lstStyle/>
          <a:p>
            <a:pPr marL="220091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This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2814573" y="6375298"/>
            <a:ext cx="3021329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1240"/>
              </a:lnSpc>
            </a:pPr>
            <a:r>
              <a:rPr lang="en-US" dirty="0"/>
              <a:t>this reference/23CST205- Object Oriented Programming using </a:t>
            </a:r>
            <a:r>
              <a:rPr lang="en-US" dirty="0" smtClean="0"/>
              <a:t>Java/Dr.K.Sangeetha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571906" y="1671320"/>
            <a:ext cx="7606030" cy="2166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3030" indent="-111125">
              <a:lnSpc>
                <a:spcPct val="100000"/>
              </a:lnSpc>
              <a:spcBef>
                <a:spcPts val="105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this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cannot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be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used</a:t>
            </a:r>
            <a:r>
              <a:rPr sz="2300" spc="-1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static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context</a:t>
            </a:r>
            <a:endParaRPr sz="2300">
              <a:latin typeface="Times New Roman"/>
              <a:cs typeface="Times New Roman"/>
            </a:endParaRPr>
          </a:p>
          <a:p>
            <a:pPr marL="113030" indent="-111125">
              <a:lnSpc>
                <a:spcPct val="100000"/>
              </a:lnSpc>
              <a:spcBef>
                <a:spcPts val="1945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Always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refers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to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the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current</a:t>
            </a:r>
            <a:r>
              <a:rPr sz="2300" spc="-70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object</a:t>
            </a:r>
            <a:endParaRPr sz="2300">
              <a:latin typeface="Times New Roman"/>
              <a:cs typeface="Times New Roman"/>
            </a:endParaRPr>
          </a:p>
          <a:p>
            <a:pPr marL="113030" indent="-111125">
              <a:lnSpc>
                <a:spcPct val="100000"/>
              </a:lnSpc>
              <a:spcBef>
                <a:spcPts val="1920"/>
              </a:spcBef>
              <a:buSzPct val="95652"/>
              <a:buFont typeface="Arial MT"/>
              <a:buChar char="•"/>
              <a:tabLst>
                <a:tab pos="113030" algn="l"/>
              </a:tabLst>
            </a:pPr>
            <a:r>
              <a:rPr sz="2300" dirty="0">
                <a:latin typeface="Times New Roman"/>
                <a:cs typeface="Times New Roman"/>
              </a:rPr>
              <a:t>Improves</a:t>
            </a:r>
            <a:r>
              <a:rPr sz="2300" spc="-1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readability</a:t>
            </a:r>
            <a:r>
              <a:rPr sz="2300" spc="-9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clarity</a:t>
            </a:r>
            <a:r>
              <a:rPr sz="2300" spc="-6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spc="-20" dirty="0">
                <a:latin typeface="Times New Roman"/>
                <a:cs typeface="Times New Roman"/>
              </a:rPr>
              <a:t>code</a:t>
            </a:r>
            <a:endParaRPr sz="2300">
              <a:latin typeface="Times New Roman"/>
              <a:cs typeface="Times New Roman"/>
            </a:endParaRPr>
          </a:p>
          <a:p>
            <a:pPr marL="112395" indent="-111125">
              <a:lnSpc>
                <a:spcPct val="100000"/>
              </a:lnSpc>
              <a:spcBef>
                <a:spcPts val="1945"/>
              </a:spcBef>
              <a:buSzPct val="95652"/>
              <a:buFont typeface="Arial MT"/>
              <a:buChar char="•"/>
              <a:tabLst>
                <a:tab pos="112395" algn="l"/>
              </a:tabLst>
            </a:pPr>
            <a:r>
              <a:rPr sz="2300" dirty="0">
                <a:latin typeface="Times New Roman"/>
                <a:cs typeface="Times New Roman"/>
              </a:rPr>
              <a:t>Useful</a:t>
            </a:r>
            <a:r>
              <a:rPr sz="2300" spc="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in</a:t>
            </a:r>
            <a:r>
              <a:rPr sz="2300" spc="-4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constructor</a:t>
            </a:r>
            <a:r>
              <a:rPr sz="2300" spc="-6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chaining,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method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calls,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and</a:t>
            </a:r>
            <a:r>
              <a:rPr sz="2300" spc="-4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object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passing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304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SNS College of Technology (An Autonomous Institutions)</vt:lpstr>
      <vt:lpstr>this keyword in Java</vt:lpstr>
      <vt:lpstr>this keyword in Java</vt:lpstr>
      <vt:lpstr>Example</vt:lpstr>
      <vt:lpstr>Invoke Current Class Method</vt:lpstr>
      <vt:lpstr>Invoke Current Class Constructor</vt:lpstr>
      <vt:lpstr>Pass Current Object</vt:lpstr>
      <vt:lpstr>Return Current Object</vt:lpstr>
      <vt:lpstr>This</vt:lpstr>
      <vt:lpstr>Mind Map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SNS College of Technology (An Autonomous Institutions)</dc:title>
  <dc:creator>new</dc:creator>
  <cp:lastModifiedBy>new</cp:lastModifiedBy>
  <cp:revision>2</cp:revision>
  <dcterms:created xsi:type="dcterms:W3CDTF">2026-01-27T04:37:17Z</dcterms:created>
  <dcterms:modified xsi:type="dcterms:W3CDTF">2026-05-19T16:01:05Z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