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5143500" cy="9144000"/>
  <p:embeddedFontLst>
    <p:embeddedFont>
      <p:font typeface="Roboto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oboto Slab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5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97BE2-28EA-A14B-8B6A-B0E5A8F24AB7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97DB5-F558-4E4D-8018-4808BFB5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0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574155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Decoding the Center: Understanding Measures of Central Tendency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3115717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foundational guide to summarising data meaningfully — one number at a time.</a:t>
            </a:r>
            <a:endParaRPr lang="en-US" sz="1100" dirty="0"/>
          </a:p>
        </p:txBody>
      </p:sp>
      <p:pic>
        <p:nvPicPr>
          <p:cNvPr id="8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17379" y="411882"/>
            <a:ext cx="4009281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Averages Matter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917379" y="1054001"/>
            <a:ext cx="4738241" cy="1281931"/>
          </a:xfrm>
          <a:prstGeom prst="roundRect">
            <a:avLst>
              <a:gd name="adj" fmla="val 7133"/>
            </a:avLst>
          </a:prstGeom>
          <a:solidFill>
            <a:srgbClr val="FBFCFE"/>
          </a:solidFill>
          <a:ln w="19050">
            <a:solidFill>
              <a:srgbClr val="CFD2D8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329" y="1054001"/>
            <a:ext cx="76200" cy="12819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33106" y="1212577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Signal in the Noise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4133106" y="1512987"/>
            <a:ext cx="4363938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Raw data is overwhelming. A single summary value cuts through the chaos and reveals the underlying story hidden within hundreds of observations.</a:t>
            </a:r>
            <a:endParaRPr lang="en-US" sz="1050" dirty="0"/>
          </a:p>
        </p:txBody>
      </p:sp>
      <p:sp>
        <p:nvSpPr>
          <p:cNvPr id="8" name="Shape 4"/>
          <p:cNvSpPr/>
          <p:nvPr/>
        </p:nvSpPr>
        <p:spPr>
          <a:xfrm>
            <a:off x="3917379" y="2473300"/>
            <a:ext cx="4738241" cy="1060475"/>
          </a:xfrm>
          <a:prstGeom prst="roundRect">
            <a:avLst>
              <a:gd name="adj" fmla="val 8623"/>
            </a:avLst>
          </a:prstGeom>
          <a:solidFill>
            <a:srgbClr val="FBFCFE"/>
          </a:solidFill>
          <a:ln w="19050">
            <a:solidFill>
              <a:srgbClr val="CFD2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329" y="2473300"/>
            <a:ext cx="76200" cy="10604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33106" y="2631877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Locating the Heart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133106" y="2932286"/>
            <a:ext cx="436393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Central tendency identifies where data clusters — the gravitational centre of any distribution.</a:t>
            </a:r>
            <a:endParaRPr lang="en-US" sz="1050" dirty="0"/>
          </a:p>
        </p:txBody>
      </p:sp>
      <p:sp>
        <p:nvSpPr>
          <p:cNvPr id="12" name="Shape 7"/>
          <p:cNvSpPr/>
          <p:nvPr/>
        </p:nvSpPr>
        <p:spPr>
          <a:xfrm>
            <a:off x="3917379" y="3671143"/>
            <a:ext cx="4738241" cy="1060475"/>
          </a:xfrm>
          <a:prstGeom prst="roundRect">
            <a:avLst>
              <a:gd name="adj" fmla="val 8623"/>
            </a:avLst>
          </a:prstGeom>
          <a:solidFill>
            <a:srgbClr val="FBFCFE"/>
          </a:solidFill>
          <a:ln w="19050">
            <a:solidFill>
              <a:srgbClr val="CFD2D8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329" y="3671143"/>
            <a:ext cx="76200" cy="10604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133106" y="3829720"/>
            <a:ext cx="226352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Universal Application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4133106" y="4130129"/>
            <a:ext cx="436393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Indispensable in research, business intelligence, economics, and social science analysis across every discipline.</a:t>
            </a:r>
            <a:endParaRPr lang="en-US" sz="1050" dirty="0"/>
          </a:p>
        </p:txBody>
      </p:sp>
      <p:pic>
        <p:nvPicPr>
          <p:cNvPr id="18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68423" y="107582"/>
            <a:ext cx="1165065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59855"/>
            <a:ext cx="460399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Three Pillars of Data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2186360"/>
            <a:ext cx="2622724" cy="1497285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</p:sp>
      <p:sp>
        <p:nvSpPr>
          <p:cNvPr id="4" name="Text 2"/>
          <p:cNvSpPr/>
          <p:nvPr/>
        </p:nvSpPr>
        <p:spPr>
          <a:xfrm>
            <a:off x="637877" y="232811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Arithmetic Mean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37877" y="2634630"/>
            <a:ext cx="233920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mathematical balance point — considers every data value equally to find the precise centre of gravity.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3260601" y="2186360"/>
            <a:ext cx="2622724" cy="1497285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</p:sp>
      <p:sp>
        <p:nvSpPr>
          <p:cNvPr id="7" name="Text 5"/>
          <p:cNvSpPr/>
          <p:nvPr/>
        </p:nvSpPr>
        <p:spPr>
          <a:xfrm>
            <a:off x="3402360" y="232811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Median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3402360" y="2634630"/>
            <a:ext cx="23392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true middle of an ordered dataset — robust, reliable, and resistant to distortion from extreme values.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6025083" y="2186360"/>
            <a:ext cx="2622724" cy="1497285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</p:sp>
      <p:sp>
        <p:nvSpPr>
          <p:cNvPr id="10" name="Text 8"/>
          <p:cNvSpPr/>
          <p:nvPr/>
        </p:nvSpPr>
        <p:spPr>
          <a:xfrm>
            <a:off x="6166842" y="232811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Mode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166842" y="2634630"/>
            <a:ext cx="233920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pulse of frequency — identifies the most commonly occurring value, even in non-numerical data.</a:t>
            </a:r>
            <a:endParaRPr lang="en-US" sz="1100" dirty="0"/>
          </a:p>
        </p:txBody>
      </p:sp>
      <p:pic>
        <p:nvPicPr>
          <p:cNvPr id="14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1" y="529456"/>
            <a:ext cx="5213449" cy="295423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20767" y="750317"/>
            <a:ext cx="966713" cy="249882"/>
          </a:xfrm>
          <a:prstGeom prst="roundRect">
            <a:avLst>
              <a:gd name="adj" fmla="val 6489"/>
            </a:avLst>
          </a:prstGeom>
          <a:solidFill>
            <a:srgbClr val="D7DFF4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01804" y="821234"/>
            <a:ext cx="108049" cy="1080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63878" y="790798"/>
            <a:ext cx="1099765" cy="168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8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#1</a:t>
            </a:r>
            <a:endParaRPr lang="en-US" sz="850" dirty="0"/>
          </a:p>
        </p:txBody>
      </p:sp>
      <p:sp>
        <p:nvSpPr>
          <p:cNvPr id="6" name="Text 2"/>
          <p:cNvSpPr/>
          <p:nvPr/>
        </p:nvSpPr>
        <p:spPr>
          <a:xfrm>
            <a:off x="6020767" y="1051694"/>
            <a:ext cx="2655094" cy="12668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Mean: The Mathematical Standard</a:t>
            </a:r>
            <a:endParaRPr lang="en-US" sz="2650" dirty="0"/>
          </a:p>
        </p:txBody>
      </p:sp>
      <p:sp>
        <p:nvSpPr>
          <p:cNvPr id="7" name="Text 3"/>
          <p:cNvSpPr/>
          <p:nvPr/>
        </p:nvSpPr>
        <p:spPr>
          <a:xfrm>
            <a:off x="6020767" y="2447330"/>
            <a:ext cx="2655094" cy="8444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arithmetic mean is computed by summing all values in a dataset and dividing by the total count — making every data point a participant.</a:t>
            </a:r>
            <a:endParaRPr lang="en-US" sz="1050" dirty="0"/>
          </a:p>
        </p:txBody>
      </p:sp>
      <p:sp>
        <p:nvSpPr>
          <p:cNvPr id="8" name="Shape 4"/>
          <p:cNvSpPr/>
          <p:nvPr/>
        </p:nvSpPr>
        <p:spPr>
          <a:xfrm>
            <a:off x="472901" y="3773463"/>
            <a:ext cx="8198197" cy="985465"/>
          </a:xfrm>
          <a:prstGeom prst="roundRect">
            <a:avLst>
              <a:gd name="adj" fmla="val 2057"/>
            </a:avLst>
          </a:prstGeom>
          <a:solidFill>
            <a:srgbClr val="E9ECF2"/>
          </a:solidFill>
          <a:ln/>
        </p:spPr>
      </p:sp>
      <p:sp>
        <p:nvSpPr>
          <p:cNvPr id="9" name="Shape 5"/>
          <p:cNvSpPr/>
          <p:nvPr/>
        </p:nvSpPr>
        <p:spPr>
          <a:xfrm>
            <a:off x="472901" y="3773463"/>
            <a:ext cx="4099099" cy="985465"/>
          </a:xfrm>
          <a:prstGeom prst="roundRect">
            <a:avLst>
              <a:gd name="adj" fmla="val 2057"/>
            </a:avLst>
          </a:prstGeom>
          <a:solidFill>
            <a:srgbClr val="E9ECF2"/>
          </a:solidFill>
          <a:ln/>
        </p:spPr>
      </p:sp>
      <p:sp>
        <p:nvSpPr>
          <p:cNvPr id="10" name="Text 6"/>
          <p:cNvSpPr/>
          <p:nvPr/>
        </p:nvSpPr>
        <p:spPr>
          <a:xfrm>
            <a:off x="607963" y="3908524"/>
            <a:ext cx="2146176" cy="21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✅</a:t>
            </a:r>
            <a:r>
              <a:rPr lang="en-US" sz="1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Strength</a:t>
            </a:r>
            <a:endParaRPr lang="en-US" sz="1300" dirty="0"/>
          </a:p>
        </p:txBody>
      </p:sp>
      <p:sp>
        <p:nvSpPr>
          <p:cNvPr id="11" name="Text 7"/>
          <p:cNvSpPr/>
          <p:nvPr/>
        </p:nvSpPr>
        <p:spPr>
          <a:xfrm>
            <a:off x="607963" y="4201641"/>
            <a:ext cx="3828976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Uses every data point, offering the highest mathematical precision for balanced distributions.</a:t>
            </a:r>
            <a:endParaRPr lang="en-US" sz="1050" dirty="0"/>
          </a:p>
        </p:txBody>
      </p:sp>
      <p:sp>
        <p:nvSpPr>
          <p:cNvPr id="12" name="Shape 8"/>
          <p:cNvSpPr/>
          <p:nvPr/>
        </p:nvSpPr>
        <p:spPr>
          <a:xfrm>
            <a:off x="4572000" y="3773463"/>
            <a:ext cx="4099099" cy="985465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13" name="Shape 9"/>
          <p:cNvSpPr/>
          <p:nvPr/>
        </p:nvSpPr>
        <p:spPr>
          <a:xfrm>
            <a:off x="4572000" y="3773463"/>
            <a:ext cx="19050" cy="985465"/>
          </a:xfrm>
          <a:prstGeom prst="roundRect">
            <a:avLst>
              <a:gd name="adj" fmla="val 106395"/>
            </a:avLst>
          </a:prstGeom>
          <a:solidFill>
            <a:srgbClr val="CFD2D8"/>
          </a:solidFill>
          <a:ln/>
        </p:spPr>
      </p:sp>
      <p:sp>
        <p:nvSpPr>
          <p:cNvPr id="14" name="Text 10"/>
          <p:cNvSpPr/>
          <p:nvPr/>
        </p:nvSpPr>
        <p:spPr>
          <a:xfrm>
            <a:off x="4707062" y="3908524"/>
            <a:ext cx="2146176" cy="21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⚠️</a:t>
            </a:r>
            <a:r>
              <a:rPr lang="en-US" sz="1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Weakness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4707062" y="4201641"/>
            <a:ext cx="3828976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Highly vulnerable to extreme outliers, which can pull the mean far from the true centre.</a:t>
            </a:r>
            <a:endParaRPr lang="en-US" sz="1050" dirty="0"/>
          </a:p>
        </p:txBody>
      </p:sp>
      <p:pic>
        <p:nvPicPr>
          <p:cNvPr id="18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Median: Unmoved by Extremes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matter how wild the outliers, the median holds its ground — the steadfast midpoint that tells the real story.</a:t>
            </a:r>
            <a:endParaRPr lang="en-US" sz="1100" dirty="0"/>
          </a:p>
        </p:txBody>
      </p:sp>
      <p:pic>
        <p:nvPicPr>
          <p:cNvPr id="7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12527"/>
            <a:ext cx="853604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3257B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859780"/>
            <a:ext cx="113116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#2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45158"/>
            <a:ext cx="390294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Median: The Robust Anchor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2172891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data is sorted in ascending order, the median is the exact midpoint value. For even-numbered datasets, it is the average of the two central values.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496119" y="2980879"/>
            <a:ext cx="3902943" cy="14600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Ignores outliers entirely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a billionaire in a salary dataset does not skew the result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Ideal for skewed distributions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income, house prices, and healthcare costs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Gold standard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reporting economic and demographic data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4647605" y="653058"/>
            <a:ext cx="4107135" cy="3837384"/>
          </a:xfrm>
          <a:prstGeom prst="roundRect">
            <a:avLst>
              <a:gd name="adj" fmla="val 554"/>
            </a:avLst>
          </a:prstGeom>
          <a:solidFill>
            <a:srgbClr val="3257B8"/>
          </a:solidFill>
          <a:ln/>
        </p:spPr>
      </p:sp>
      <p:sp>
        <p:nvSpPr>
          <p:cNvPr id="8" name="Text 6"/>
          <p:cNvSpPr/>
          <p:nvPr/>
        </p:nvSpPr>
        <p:spPr>
          <a:xfrm>
            <a:off x="4789363" y="832470"/>
            <a:ext cx="3823618" cy="3873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endParaRPr lang="en-US" sz="12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363" y="832470"/>
            <a:ext cx="3823618" cy="38732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789363" y="1399208"/>
            <a:ext cx="3823618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an ordered dataset of </a:t>
            </a:r>
            <a:r>
              <a:rPr lang="en-US" sz="11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</a:t>
            </a: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values, the median position is calculated as above. For even </a:t>
            </a:r>
            <a:r>
              <a:rPr lang="en-US" sz="11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</a:t>
            </a: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average the two middle terms.</a:t>
            </a:r>
            <a:endParaRPr lang="en-US" sz="1100" dirty="0"/>
          </a:p>
        </p:txBody>
      </p:sp>
      <p:pic>
        <p:nvPicPr>
          <p:cNvPr id="13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6131" y="107582"/>
            <a:ext cx="1117357" cy="7049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6393" y="337468"/>
            <a:ext cx="4828059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Mode: The Popular Choice</a:t>
            </a:r>
            <a:endParaRPr lang="en-US" sz="2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6393" y="992907"/>
            <a:ext cx="243632" cy="2436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6393" y="1367358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Definition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426393" y="1662336"/>
            <a:ext cx="2708672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value that appears most frequently in a dataset — no arithmetic required, just counting.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6393" y="2234059"/>
            <a:ext cx="243632" cy="2436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6393" y="2608511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Unique Power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426393" y="2903488"/>
            <a:ext cx="2708672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Works on categorical data — shirt sizes, favourite colours, customer preferences — where the mean is meaningless.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393" y="3656409"/>
            <a:ext cx="243632" cy="2436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26393" y="4030861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Limitation</a:t>
            </a:r>
            <a:endParaRPr lang="en-US" sz="1150" dirty="0"/>
          </a:p>
        </p:txBody>
      </p:sp>
      <p:sp>
        <p:nvSpPr>
          <p:cNvPr id="11" name="Text 6"/>
          <p:cNvSpPr/>
          <p:nvPr/>
        </p:nvSpPr>
        <p:spPr>
          <a:xfrm>
            <a:off x="426393" y="4325838"/>
            <a:ext cx="2708672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dataset can be bimodal, multimodal, or have no mode at all — use with awareness.</a:t>
            </a:r>
            <a:endParaRPr lang="en-US" sz="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037" y="1343099"/>
            <a:ext cx="5285259" cy="2994943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09973"/>
            <a:ext cx="714367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Choosing Your Tool: The Strategic Guide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936477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right measure depends entirely on the nature of your data. Applying the wrong one leads to conclusions that mislead rather than inform.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549575"/>
            <a:ext cx="8151763" cy="5670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7877" y="325836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Use the Mean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7877" y="3564880"/>
            <a:ext cx="83254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data is normally distributed, symmetrical, and free from</a:t>
            </a:r>
            <a:endParaRPr lang="en-US" sz="1100" dirty="0"/>
          </a:p>
        </p:txBody>
      </p:sp>
      <p:pic>
        <p:nvPicPr>
          <p:cNvPr id="9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473</Words>
  <Application>Microsoft Office PowerPoint</Application>
  <PresentationFormat>On-screen Show (16:9)</PresentationFormat>
  <Paragraphs>51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Roboto</vt:lpstr>
      <vt:lpstr>Calibri</vt:lpstr>
      <vt:lpstr>Roboto Slab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student</cp:lastModifiedBy>
  <cp:revision>4</cp:revision>
  <dcterms:created xsi:type="dcterms:W3CDTF">2026-05-20T11:33:46Z</dcterms:created>
  <dcterms:modified xsi:type="dcterms:W3CDTF">2026-05-21T03:21:37Z</dcterms:modified>
</cp:coreProperties>
</file>