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5143500" cy="9144000"/>
  <p:embeddedFontLst>
    <p:embeddedFont>
      <p:font typeface="Roboto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oboto Slab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20" d="100"/>
          <a:sy n="120" d="100"/>
        </p:scale>
        <p:origin x="5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53D12-86D8-B54C-AF97-D2716A92C8D4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2B4D9-724A-444B-A149-DE9603C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6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6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574155"/>
            <a:ext cx="4722763" cy="13289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Mastering Mensuration: Measuring the World Around Us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3115717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the edge of a room to the curve of a dome — every shape has a story told in numbers.</a:t>
            </a:r>
            <a:endParaRPr lang="en-US" sz="1100" dirty="0"/>
          </a:p>
        </p:txBody>
      </p:sp>
      <p:pic>
        <p:nvPicPr>
          <p:cNvPr id="8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86349" y="410840"/>
            <a:ext cx="4800302" cy="8167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Conclusion: Geometry in Action</a:t>
            </a:r>
            <a:endParaRPr lang="en-US" sz="2550" dirty="0"/>
          </a:p>
        </p:txBody>
      </p:sp>
      <p:sp>
        <p:nvSpPr>
          <p:cNvPr id="4" name="Text 1"/>
          <p:cNvSpPr/>
          <p:nvPr/>
        </p:nvSpPr>
        <p:spPr>
          <a:xfrm>
            <a:off x="4082355" y="1543794"/>
            <a:ext cx="4604296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Mensuration is not just a chapter in a textbook — it is the language in which the physical world is designed, built, and understood.</a:t>
            </a:r>
            <a:endParaRPr lang="en-US" sz="1000" dirty="0"/>
          </a:p>
        </p:txBody>
      </p:sp>
      <p:sp>
        <p:nvSpPr>
          <p:cNvPr id="5" name="Shape 2"/>
          <p:cNvSpPr/>
          <p:nvPr/>
        </p:nvSpPr>
        <p:spPr>
          <a:xfrm>
            <a:off x="3886349" y="1408286"/>
            <a:ext cx="14288" cy="672703"/>
          </a:xfrm>
          <a:prstGeom prst="rect">
            <a:avLst/>
          </a:prstGeom>
          <a:solidFill>
            <a:srgbClr val="3257B8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35313" y="2220553"/>
            <a:ext cx="196007" cy="1960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11030" y="2216497"/>
            <a:ext cx="2495550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From Classroom to Reality</a:t>
            </a:r>
            <a:endParaRPr lang="en-US" sz="1250" dirty="0"/>
          </a:p>
        </p:txBody>
      </p:sp>
      <p:sp>
        <p:nvSpPr>
          <p:cNvPr id="8" name="Text 4"/>
          <p:cNvSpPr/>
          <p:nvPr/>
        </p:nvSpPr>
        <p:spPr>
          <a:xfrm>
            <a:off x="4311030" y="2492871"/>
            <a:ext cx="4375621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Every formula you have learned maps directly to something tangible — a floor, a wall, a container, a city block.</a:t>
            </a:r>
            <a:endParaRPr lang="en-US" sz="1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35313" y="3139567"/>
            <a:ext cx="196007" cy="19600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311030" y="3135511"/>
            <a:ext cx="234166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Accuracy and Efficiency</a:t>
            </a:r>
            <a:endParaRPr lang="en-US" sz="1250" dirty="0"/>
          </a:p>
        </p:txBody>
      </p:sp>
      <p:sp>
        <p:nvSpPr>
          <p:cNvPr id="11" name="Text 6"/>
          <p:cNvSpPr/>
          <p:nvPr/>
        </p:nvSpPr>
        <p:spPr>
          <a:xfrm>
            <a:off x="4311030" y="3411885"/>
            <a:ext cx="4375621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Precise measurement eliminates waste, reduces cost, and ensures structures are safe and functional.</a:t>
            </a:r>
            <a:endParaRPr lang="en-US" sz="10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35313" y="4058580"/>
            <a:ext cx="196007" cy="19600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311030" y="4054525"/>
            <a:ext cx="20908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Your Next Step</a:t>
            </a:r>
            <a:endParaRPr lang="en-US" sz="1250" dirty="0"/>
          </a:p>
        </p:txBody>
      </p:sp>
      <p:sp>
        <p:nvSpPr>
          <p:cNvPr id="14" name="Text 8"/>
          <p:cNvSpPr/>
          <p:nvPr/>
        </p:nvSpPr>
        <p:spPr>
          <a:xfrm>
            <a:off x="4311030" y="4330898"/>
            <a:ext cx="4375621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Look around you — apply these principles to real objects in your surroundings and watch geometry come alive.</a:t>
            </a:r>
            <a:endParaRPr lang="en-US" sz="1000" dirty="0"/>
          </a:p>
        </p:txBody>
      </p:sp>
      <p:pic>
        <p:nvPicPr>
          <p:cNvPr id="17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92277" y="107582"/>
            <a:ext cx="1141211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86349" y="410840"/>
            <a:ext cx="4800302" cy="8167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Conclusion: Geometry in Action</a:t>
            </a:r>
            <a:endParaRPr lang="en-US" sz="2550" dirty="0"/>
          </a:p>
        </p:txBody>
      </p:sp>
      <p:sp>
        <p:nvSpPr>
          <p:cNvPr id="4" name="Text 1"/>
          <p:cNvSpPr/>
          <p:nvPr/>
        </p:nvSpPr>
        <p:spPr>
          <a:xfrm>
            <a:off x="4082355" y="1543794"/>
            <a:ext cx="4604296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Mensuration is not just a chapter in a textbook — it is the language in which the physical world is designed, built, and understood.</a:t>
            </a:r>
            <a:endParaRPr lang="en-US" sz="1000" dirty="0"/>
          </a:p>
        </p:txBody>
      </p:sp>
      <p:sp>
        <p:nvSpPr>
          <p:cNvPr id="5" name="Shape 2"/>
          <p:cNvSpPr/>
          <p:nvPr/>
        </p:nvSpPr>
        <p:spPr>
          <a:xfrm>
            <a:off x="3886349" y="1408286"/>
            <a:ext cx="14288" cy="672703"/>
          </a:xfrm>
          <a:prstGeom prst="rect">
            <a:avLst/>
          </a:prstGeom>
          <a:solidFill>
            <a:srgbClr val="3257B8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35313" y="2220553"/>
            <a:ext cx="196007" cy="1960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11030" y="2216497"/>
            <a:ext cx="2495550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From Classroom to Reality</a:t>
            </a:r>
            <a:endParaRPr lang="en-US" sz="1250" dirty="0"/>
          </a:p>
        </p:txBody>
      </p:sp>
      <p:sp>
        <p:nvSpPr>
          <p:cNvPr id="8" name="Text 4"/>
          <p:cNvSpPr/>
          <p:nvPr/>
        </p:nvSpPr>
        <p:spPr>
          <a:xfrm>
            <a:off x="4311030" y="2492871"/>
            <a:ext cx="4375621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Every formula you have learned maps directly to something tangible — a floor, a wall, a container, a city block.</a:t>
            </a:r>
            <a:endParaRPr lang="en-US" sz="1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35313" y="3139567"/>
            <a:ext cx="196007" cy="19600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311030" y="3135511"/>
            <a:ext cx="234166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Accuracy and Efficiency</a:t>
            </a:r>
            <a:endParaRPr lang="en-US" sz="1250" dirty="0"/>
          </a:p>
        </p:txBody>
      </p:sp>
      <p:sp>
        <p:nvSpPr>
          <p:cNvPr id="11" name="Text 6"/>
          <p:cNvSpPr/>
          <p:nvPr/>
        </p:nvSpPr>
        <p:spPr>
          <a:xfrm>
            <a:off x="4311030" y="3411885"/>
            <a:ext cx="4375621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Precise measurement eliminates waste, reduces cost, and ensures structures are safe and functional.</a:t>
            </a:r>
            <a:endParaRPr lang="en-US" sz="10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35313" y="4058580"/>
            <a:ext cx="196007" cy="19600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311030" y="4054525"/>
            <a:ext cx="20908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Your Next Step</a:t>
            </a:r>
            <a:endParaRPr lang="en-US" sz="1250" dirty="0"/>
          </a:p>
        </p:txBody>
      </p:sp>
      <p:sp>
        <p:nvSpPr>
          <p:cNvPr id="14" name="Text 8"/>
          <p:cNvSpPr/>
          <p:nvPr/>
        </p:nvSpPr>
        <p:spPr>
          <a:xfrm>
            <a:off x="4311030" y="4330898"/>
            <a:ext cx="4375621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Look around you — apply these principles to real objects in your surroundings and watch geometry come alive.</a:t>
            </a:r>
            <a:endParaRPr lang="en-US" sz="1000" dirty="0"/>
          </a:p>
        </p:txBody>
      </p:sp>
      <p:pic>
        <p:nvPicPr>
          <p:cNvPr id="15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65057" y="107582"/>
            <a:ext cx="1268432" cy="87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35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902568"/>
            <a:ext cx="416644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What is Mensuration?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3925119" y="1558156"/>
            <a:ext cx="2290465" cy="1497285"/>
          </a:xfrm>
          <a:prstGeom prst="roundRect">
            <a:avLst>
              <a:gd name="adj" fmla="val 1420"/>
            </a:avLst>
          </a:prstGeom>
          <a:solidFill>
            <a:srgbClr val="E9ECF2"/>
          </a:solidFill>
          <a:ln/>
        </p:spPr>
      </p:sp>
      <p:sp>
        <p:nvSpPr>
          <p:cNvPr id="5" name="Text 2"/>
          <p:cNvSpPr/>
          <p:nvPr/>
        </p:nvSpPr>
        <p:spPr>
          <a:xfrm>
            <a:off x="4066877" y="169991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Definition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066877" y="2006426"/>
            <a:ext cx="200694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mathematical study of measuring geometric figures — lengths, areas, and volumes of shapes both flat and solid.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357342" y="1558156"/>
            <a:ext cx="2290539" cy="1497285"/>
          </a:xfrm>
          <a:prstGeom prst="roundRect">
            <a:avLst>
              <a:gd name="adj" fmla="val 1420"/>
            </a:avLst>
          </a:prstGeom>
          <a:solidFill>
            <a:srgbClr val="E9ECF2"/>
          </a:solidFill>
          <a:ln/>
        </p:spPr>
      </p:sp>
      <p:sp>
        <p:nvSpPr>
          <p:cNvPr id="8" name="Text 5"/>
          <p:cNvSpPr/>
          <p:nvPr/>
        </p:nvSpPr>
        <p:spPr>
          <a:xfrm>
            <a:off x="6499101" y="169991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Core Concepts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499101" y="2006426"/>
            <a:ext cx="2007022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Translating physical reality into precise calculations of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perimeter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area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and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volume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3925119" y="3197200"/>
            <a:ext cx="4722763" cy="1043657"/>
          </a:xfrm>
          <a:prstGeom prst="roundRect">
            <a:avLst>
              <a:gd name="adj" fmla="val 2038"/>
            </a:avLst>
          </a:prstGeom>
          <a:solidFill>
            <a:srgbClr val="E9ECF2"/>
          </a:solidFill>
          <a:ln/>
        </p:spPr>
      </p:sp>
      <p:sp>
        <p:nvSpPr>
          <p:cNvPr id="11" name="Text 8"/>
          <p:cNvSpPr/>
          <p:nvPr/>
        </p:nvSpPr>
        <p:spPr>
          <a:xfrm>
            <a:off x="4066877" y="3338959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Real-World Use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4066877" y="3645471"/>
            <a:ext cx="44392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Indispensable in engineering, architecture, interior design, and countless everyday decisions.</a:t>
            </a:r>
            <a:endParaRPr lang="en-US" sz="1100" dirty="0"/>
          </a:p>
        </p:txBody>
      </p:sp>
      <p:pic>
        <p:nvPicPr>
          <p:cNvPr id="15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21481"/>
            <a:ext cx="634826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Perimeter vs. Area: The Foundation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432545"/>
            <a:ext cx="5177582" cy="293392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024339" y="1236538"/>
            <a:ext cx="2628230" cy="1592089"/>
          </a:xfrm>
          <a:prstGeom prst="roundRect">
            <a:avLst>
              <a:gd name="adj" fmla="val 5743"/>
            </a:avLst>
          </a:prstGeom>
          <a:solidFill>
            <a:srgbClr val="FBFCFE"/>
          </a:solidFill>
          <a:ln w="19050">
            <a:solidFill>
              <a:srgbClr val="CFD2D8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289" y="1236538"/>
            <a:ext cx="76200" cy="159208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42298" y="1397347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Perimeter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6242298" y="1760562"/>
            <a:ext cx="224946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Total distance around the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boundary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of a 2D shape. Used for fencing, borders, and framing. Measured in </a:t>
            </a:r>
            <a:r>
              <a:rPr lang="en-US" sz="1100" b="1" dirty="0">
                <a:solidFill>
                  <a:srgbClr val="3257B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linear units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(cm, m, km).</a:t>
            </a:r>
            <a:endParaRPr lang="en-US" sz="1100" dirty="0"/>
          </a:p>
        </p:txBody>
      </p:sp>
      <p:sp>
        <p:nvSpPr>
          <p:cNvPr id="8" name="Shape 4"/>
          <p:cNvSpPr/>
          <p:nvPr/>
        </p:nvSpPr>
        <p:spPr>
          <a:xfrm>
            <a:off x="6024339" y="2970386"/>
            <a:ext cx="2628230" cy="1592089"/>
          </a:xfrm>
          <a:prstGeom prst="roundRect">
            <a:avLst>
              <a:gd name="adj" fmla="val 5743"/>
            </a:avLst>
          </a:prstGeom>
          <a:solidFill>
            <a:srgbClr val="FBFCFE"/>
          </a:solidFill>
          <a:ln w="19050">
            <a:solidFill>
              <a:srgbClr val="CFD2D8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289" y="2970386"/>
            <a:ext cx="76200" cy="159208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42298" y="313119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Area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242298" y="3494410"/>
            <a:ext cx="224946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Total space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enclosed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within the boundary. Used for flooring, painting, and land. Measured in </a:t>
            </a:r>
            <a:r>
              <a:rPr lang="en-US" sz="1100" b="1" dirty="0">
                <a:solidFill>
                  <a:srgbClr val="3257B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square units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(cm², m², km²).</a:t>
            </a:r>
            <a:endParaRPr lang="en-US" sz="1100" dirty="0"/>
          </a:p>
        </p:txBody>
      </p:sp>
      <p:pic>
        <p:nvPicPr>
          <p:cNvPr id="14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60562"/>
            <a:ext cx="648860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2D Mastery: Squares and Rectangles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887066"/>
            <a:ext cx="1507480" cy="9316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2995910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Square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330242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 four sides are equal.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Area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 side × side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Perimeter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 4 × side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433" y="1887066"/>
            <a:ext cx="1507480" cy="9316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72433" y="2995910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Rectangle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272433" y="330242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Opposite sides are equal.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Area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 length × breadth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Perimeter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 2 × (l + b)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747" y="1887066"/>
            <a:ext cx="1507480" cy="93166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48747" y="2995910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Real-World Use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048747" y="330242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Calculating floor space for room layouts, tiling, or framing photographs and paintings.</a:t>
            </a:r>
            <a:endParaRPr lang="en-US" sz="1100" dirty="0"/>
          </a:p>
        </p:txBody>
      </p:sp>
      <p:pic>
        <p:nvPicPr>
          <p:cNvPr id="14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7583760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Expanding to Polygons: Triangles and Parallelograms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14503" y="2092523"/>
            <a:ext cx="18692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Key Insight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4714503" y="2359000"/>
            <a:ext cx="3759622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triangle is exactly </a:t>
            </a:r>
            <a:r>
              <a:rPr lang="en-US" sz="850" b="1" dirty="0">
                <a:solidFill>
                  <a:srgbClr val="3257B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half</a:t>
            </a:r>
            <a:r>
              <a:rPr lang="en-US" sz="8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parallelogram — slice a parallelogram diagonally and you get two congruent triangles.</a:t>
            </a:r>
            <a:endParaRPr lang="en-US" sz="850" dirty="0"/>
          </a:p>
        </p:txBody>
      </p:sp>
      <p:sp>
        <p:nvSpPr>
          <p:cNvPr id="7" name="Shape 3"/>
          <p:cNvSpPr/>
          <p:nvPr/>
        </p:nvSpPr>
        <p:spPr>
          <a:xfrm>
            <a:off x="4714503" y="2784946"/>
            <a:ext cx="3759622" cy="742727"/>
          </a:xfrm>
          <a:prstGeom prst="roundRect">
            <a:avLst>
              <a:gd name="adj" fmla="val 2282"/>
            </a:avLst>
          </a:prstGeom>
          <a:solidFill>
            <a:srgbClr val="B6D6FC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463" y="2946276"/>
            <a:ext cx="141163" cy="11296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081587" y="2903116"/>
            <a:ext cx="3279577" cy="4871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Complex irregular polygons can always be broken down into simpler rectangles and triangles to make calculation manageable.</a:t>
            </a:r>
            <a:endParaRPr lang="en-US" sz="850" dirty="0"/>
          </a:p>
        </p:txBody>
      </p:sp>
      <p:pic>
        <p:nvPicPr>
          <p:cNvPr id="12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39985" y="107582"/>
            <a:ext cx="1093503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865361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Specialised Shapes: Trapezium and Rhombus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963936"/>
            <a:ext cx="4722763" cy="2314129"/>
          </a:xfrm>
          <a:prstGeom prst="roundRect">
            <a:avLst>
              <a:gd name="adj" fmla="val 919"/>
            </a:avLst>
          </a:prstGeom>
          <a:solidFill>
            <a:srgbClr val="E9ECF2"/>
          </a:solidFill>
          <a:ln/>
        </p:spPr>
      </p:sp>
      <p:sp>
        <p:nvSpPr>
          <p:cNvPr id="5" name="Shape 2"/>
          <p:cNvSpPr/>
          <p:nvPr/>
        </p:nvSpPr>
        <p:spPr>
          <a:xfrm>
            <a:off x="496119" y="1963936"/>
            <a:ext cx="4722763" cy="1043657"/>
          </a:xfrm>
          <a:prstGeom prst="roundRect">
            <a:avLst>
              <a:gd name="adj" fmla="val 2038"/>
            </a:avLst>
          </a:prstGeom>
          <a:solidFill>
            <a:srgbClr val="E9ECF2"/>
          </a:solidFill>
          <a:ln/>
        </p:spPr>
      </p:sp>
      <p:sp>
        <p:nvSpPr>
          <p:cNvPr id="6" name="Text 3"/>
          <p:cNvSpPr/>
          <p:nvPr/>
        </p:nvSpPr>
        <p:spPr>
          <a:xfrm>
            <a:off x="637877" y="210569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Trapezium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37877" y="2412206"/>
            <a:ext cx="44392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Area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 ½ × height × (sum of parallel sides)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Think of it as averaging two different bases over a shared height.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496119" y="3007593"/>
            <a:ext cx="4722763" cy="1270471"/>
          </a:xfrm>
          <a:prstGeom prst="rect">
            <a:avLst/>
          </a:prstGeom>
          <a:solidFill>
            <a:srgbClr val="E9ECF2"/>
          </a:solidFill>
          <a:ln/>
        </p:spPr>
      </p:sp>
      <p:sp>
        <p:nvSpPr>
          <p:cNvPr id="9" name="Shape 6"/>
          <p:cNvSpPr/>
          <p:nvPr/>
        </p:nvSpPr>
        <p:spPr>
          <a:xfrm>
            <a:off x="496119" y="3007593"/>
            <a:ext cx="4722763" cy="19050"/>
          </a:xfrm>
          <a:prstGeom prst="roundRect">
            <a:avLst>
              <a:gd name="adj" fmla="val 111628"/>
            </a:avLst>
          </a:prstGeom>
          <a:solidFill>
            <a:srgbClr val="CFD2D8"/>
          </a:solidFill>
          <a:ln/>
        </p:spPr>
      </p:sp>
      <p:sp>
        <p:nvSpPr>
          <p:cNvPr id="10" name="Text 7"/>
          <p:cNvSpPr/>
          <p:nvPr/>
        </p:nvSpPr>
        <p:spPr>
          <a:xfrm>
            <a:off x="637877" y="3149352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Rhombus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637877" y="3455863"/>
            <a:ext cx="4439245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Area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 ½ × diagonal₁ × diagonal₂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tilted square — its diagonals bisect each other at right angles, revealing its symmetry.</a:t>
            </a:r>
            <a:endParaRPr lang="en-US" sz="1100" dirty="0"/>
          </a:p>
        </p:txBody>
      </p:sp>
      <p:pic>
        <p:nvPicPr>
          <p:cNvPr id="14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1643" y="363959"/>
            <a:ext cx="5113586" cy="366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Circle: Nature's Perfect Shape</a:t>
            </a:r>
            <a:endParaRPr lang="en-US" sz="2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43" y="985912"/>
            <a:ext cx="5165154" cy="29268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77905" y="1841004"/>
            <a:ext cx="19246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Key Measurements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5977905" y="2121619"/>
            <a:ext cx="2649066" cy="9458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Radius (r)</a:t>
            </a: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Distance from centre to edge.</a:t>
            </a:r>
            <a:endParaRPr lang="en-US" sz="900" dirty="0"/>
          </a:p>
          <a:p>
            <a:pPr marL="0" indent="0" algn="l">
              <a:lnSpc>
                <a:spcPct val="122000"/>
              </a:lnSpc>
              <a:buNone/>
            </a:pPr>
            <a:r>
              <a:rPr lang="en-US" sz="9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Diameter (d)</a:t>
            </a: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Twice the radius.</a:t>
            </a:r>
            <a:endParaRPr lang="en-US" sz="900" dirty="0"/>
          </a:p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constant </a:t>
            </a:r>
            <a:r>
              <a:rPr lang="en-US" sz="900" b="1" dirty="0">
                <a:solidFill>
                  <a:srgbClr val="3257B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π ≈ 3.14159</a:t>
            </a: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exists because a circle's circumference is always the same multiple of its diameter — a universal truth in geometry.</a:t>
            </a:r>
            <a:endParaRPr lang="en-US" sz="900" dirty="0"/>
          </a:p>
        </p:txBody>
      </p:sp>
      <p:sp>
        <p:nvSpPr>
          <p:cNvPr id="6" name="Shape 3"/>
          <p:cNvSpPr/>
          <p:nvPr/>
        </p:nvSpPr>
        <p:spPr>
          <a:xfrm>
            <a:off x="521643" y="4131394"/>
            <a:ext cx="4001691" cy="648072"/>
          </a:xfrm>
          <a:prstGeom prst="roundRect">
            <a:avLst>
              <a:gd name="adj" fmla="val 2717"/>
            </a:avLst>
          </a:prstGeom>
          <a:solidFill>
            <a:srgbClr val="E9ECF2"/>
          </a:solidFill>
          <a:ln/>
        </p:spPr>
      </p:sp>
      <p:sp>
        <p:nvSpPr>
          <p:cNvPr id="7" name="Text 4"/>
          <p:cNvSpPr/>
          <p:nvPr/>
        </p:nvSpPr>
        <p:spPr>
          <a:xfrm>
            <a:off x="638994" y="4248745"/>
            <a:ext cx="19246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Circumference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638994" y="4490442"/>
            <a:ext cx="4224189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 × π × r</a:t>
            </a:r>
            <a:endParaRPr lang="en-US" sz="900" dirty="0"/>
          </a:p>
        </p:txBody>
      </p:sp>
      <p:sp>
        <p:nvSpPr>
          <p:cNvPr id="9" name="Shape 6"/>
          <p:cNvSpPr/>
          <p:nvPr/>
        </p:nvSpPr>
        <p:spPr>
          <a:xfrm>
            <a:off x="4620518" y="4131394"/>
            <a:ext cx="4001765" cy="648072"/>
          </a:xfrm>
          <a:prstGeom prst="roundRect">
            <a:avLst>
              <a:gd name="adj" fmla="val 2717"/>
            </a:avLst>
          </a:prstGeom>
          <a:solidFill>
            <a:srgbClr val="E9ECF2"/>
          </a:solidFill>
          <a:ln/>
        </p:spPr>
      </p:sp>
      <p:sp>
        <p:nvSpPr>
          <p:cNvPr id="10" name="Text 7"/>
          <p:cNvSpPr/>
          <p:nvPr/>
        </p:nvSpPr>
        <p:spPr>
          <a:xfrm>
            <a:off x="4737869" y="4248745"/>
            <a:ext cx="19246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Area</a:t>
            </a:r>
            <a:endParaRPr lang="en-US" sz="1150" dirty="0"/>
          </a:p>
        </p:txBody>
      </p:sp>
      <p:sp>
        <p:nvSpPr>
          <p:cNvPr id="11" name="Text 8"/>
          <p:cNvSpPr/>
          <p:nvPr/>
        </p:nvSpPr>
        <p:spPr>
          <a:xfrm>
            <a:off x="4737869" y="4490442"/>
            <a:ext cx="4224263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π × r²</a:t>
            </a:r>
            <a:endParaRPr lang="en-US" sz="900" dirty="0"/>
          </a:p>
        </p:txBody>
      </p:sp>
      <p:pic>
        <p:nvPicPr>
          <p:cNvPr id="14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598736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Stepping into 3D: Volume and Surface Area</a:t>
            </a:r>
            <a:endParaRPr lang="en-US" sz="2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96119" y="1697310"/>
            <a:ext cx="354360" cy="3543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7658" y="1697310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3D Transition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1027658" y="2003822"/>
            <a:ext cx="419122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Moving from flat 2D planes to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solid objects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like cubes, cuboids, and cylinders adds a new dimension — depth.</a:t>
            </a:r>
            <a:endParaRPr lang="en-US" sz="11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6119" y="2740968"/>
            <a:ext cx="354360" cy="3543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7658" y="274096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Surface Area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1027658" y="3047479"/>
            <a:ext cx="419122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total area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of all exterior faces of a 3D object — think of unfolding a box into a flat net.</a:t>
            </a:r>
            <a:endParaRPr lang="en-US" sz="11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6119" y="3784625"/>
            <a:ext cx="354360" cy="3543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27658" y="378462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Volume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1027658" y="4091136"/>
            <a:ext cx="419122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amount of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3D space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enclosed inside a solid object — how much it can hold or occupy.</a:t>
            </a:r>
            <a:endParaRPr lang="en-US" sz="1100" dirty="0"/>
          </a:p>
        </p:txBody>
      </p:sp>
      <p:pic>
        <p:nvPicPr>
          <p:cNvPr id="15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3759" y="300186"/>
            <a:ext cx="5734348" cy="332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Building the 3D World: Formulas in Action</a:t>
            </a:r>
            <a:endParaRPr lang="en-US" sz="2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777" y="791914"/>
            <a:ext cx="4280297" cy="3664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550767" y="1890293"/>
            <a:ext cx="1879249" cy="206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Cube: Surface Area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5020581" y="1662411"/>
            <a:ext cx="1437898" cy="4126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Cuboid: Surface Area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4308968" y="3379086"/>
            <a:ext cx="1247157" cy="4126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Cylinder: Surface Area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903759" y="4545583"/>
            <a:ext cx="7336408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These formulas power real-world decisions — from calculating the cardboard needed for a box, to estimating paint for a cylindrical water tank, to designing architectural structures at scale.</a:t>
            </a:r>
            <a:endParaRPr lang="en-US" sz="800" dirty="0"/>
          </a:p>
        </p:txBody>
      </p:sp>
      <p:pic>
        <p:nvPicPr>
          <p:cNvPr id="10" name="object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561" y="1075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721</Words>
  <Application>Microsoft Office PowerPoint</Application>
  <PresentationFormat>On-screen Show (16:9)</PresentationFormat>
  <Paragraphs>84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Roboto</vt:lpstr>
      <vt:lpstr>Calibri</vt:lpstr>
      <vt:lpstr>Roboto Slab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student</cp:lastModifiedBy>
  <cp:revision>4</cp:revision>
  <dcterms:created xsi:type="dcterms:W3CDTF">2026-05-20T11:30:27Z</dcterms:created>
  <dcterms:modified xsi:type="dcterms:W3CDTF">2026-05-21T03:23:05Z</dcterms:modified>
</cp:coreProperties>
</file>