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</p:embeddedFont>
    <p:embeddedFont>
      <p:font typeface="Roboto Slab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A54AD-1869-B44B-925D-4EE775D798FA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30544-B200-B241-99D0-86E90F692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6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Population vs. Sample: The Art of Statistical Inference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studying a carefully chosen few allows us to understand the many — the foundational principle of statistical reasoning.</a:t>
            </a:r>
            <a:endParaRPr lang="en-US" sz="1100" dirty="0"/>
          </a:p>
        </p:txBody>
      </p:sp>
      <p:pic>
        <p:nvPicPr>
          <p:cNvPr id="8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5609" y="379553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3101" y="342900"/>
            <a:ext cx="3521497" cy="35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From Subset to Insight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575816" y="948407"/>
            <a:ext cx="4736083" cy="3339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sample is more than a slice of data — it is the bridge between the unknown population and actionable knowledge.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403101" y="843186"/>
            <a:ext cx="14288" cy="544413"/>
          </a:xfrm>
          <a:prstGeom prst="rect">
            <a:avLst/>
          </a:prstGeom>
          <a:solidFill>
            <a:srgbClr val="3257B8"/>
          </a:solidFill>
          <a:ln/>
        </p:spPr>
      </p:sp>
      <p:sp>
        <p:nvSpPr>
          <p:cNvPr id="6" name="Text 3"/>
          <p:cNvSpPr/>
          <p:nvPr/>
        </p:nvSpPr>
        <p:spPr>
          <a:xfrm>
            <a:off x="403101" y="1492821"/>
            <a:ext cx="687512" cy="1439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1" y="1674168"/>
            <a:ext cx="4908798" cy="142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3101" y="1760265"/>
            <a:ext cx="1916311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Define the Population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403101" y="1996306"/>
            <a:ext cx="5365998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Set clear boundaries for who or what is under study.</a:t>
            </a:r>
            <a:endParaRPr lang="en-US" sz="900" dirty="0"/>
          </a:p>
        </p:txBody>
      </p:sp>
      <p:sp>
        <p:nvSpPr>
          <p:cNvPr id="10" name="Text 6"/>
          <p:cNvSpPr/>
          <p:nvPr/>
        </p:nvSpPr>
        <p:spPr>
          <a:xfrm>
            <a:off x="403101" y="2343150"/>
            <a:ext cx="687512" cy="1439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1" y="2512963"/>
            <a:ext cx="4908798" cy="142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03101" y="2610594"/>
            <a:ext cx="1896963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Design the Sample</a:t>
            </a:r>
            <a:endParaRPr lang="en-US" sz="1100" dirty="0"/>
          </a:p>
        </p:txBody>
      </p:sp>
      <p:sp>
        <p:nvSpPr>
          <p:cNvPr id="13" name="Text 8"/>
          <p:cNvSpPr/>
          <p:nvPr/>
        </p:nvSpPr>
        <p:spPr>
          <a:xfrm>
            <a:off x="403101" y="2846636"/>
            <a:ext cx="5365998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Choose an appropriate method and calculate the right size.</a:t>
            </a:r>
            <a:endParaRPr lang="en-US" sz="900" dirty="0"/>
          </a:p>
        </p:txBody>
      </p:sp>
      <p:sp>
        <p:nvSpPr>
          <p:cNvPr id="14" name="Text 9"/>
          <p:cNvSpPr/>
          <p:nvPr/>
        </p:nvSpPr>
        <p:spPr>
          <a:xfrm>
            <a:off x="403101" y="3193479"/>
            <a:ext cx="687512" cy="1439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9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1" y="3351833"/>
            <a:ext cx="4908798" cy="1428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03101" y="3460924"/>
            <a:ext cx="1896963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Collect &amp; Analyse</a:t>
            </a:r>
            <a:endParaRPr lang="en-US" sz="1100" dirty="0"/>
          </a:p>
        </p:txBody>
      </p:sp>
      <p:sp>
        <p:nvSpPr>
          <p:cNvPr id="17" name="Text 11"/>
          <p:cNvSpPr/>
          <p:nvPr/>
        </p:nvSpPr>
        <p:spPr>
          <a:xfrm>
            <a:off x="403101" y="3696965"/>
            <a:ext cx="5365998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Gather data and apply statistical tools to estimate population parameters.</a:t>
            </a:r>
            <a:endParaRPr lang="en-US" sz="900" dirty="0"/>
          </a:p>
        </p:txBody>
      </p:sp>
      <p:sp>
        <p:nvSpPr>
          <p:cNvPr id="18" name="Text 12"/>
          <p:cNvSpPr/>
          <p:nvPr/>
        </p:nvSpPr>
        <p:spPr>
          <a:xfrm>
            <a:off x="403101" y="4043809"/>
            <a:ext cx="687512" cy="14391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9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1" y="4190628"/>
            <a:ext cx="4908798" cy="14288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403101" y="4311253"/>
            <a:ext cx="1938858" cy="17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Infer with Confidence</a:t>
            </a:r>
            <a:endParaRPr lang="en-US" sz="1100" dirty="0"/>
          </a:p>
        </p:txBody>
      </p:sp>
      <p:sp>
        <p:nvSpPr>
          <p:cNvPr id="21" name="Text 14"/>
          <p:cNvSpPr/>
          <p:nvPr/>
        </p:nvSpPr>
        <p:spPr>
          <a:xfrm>
            <a:off x="403101" y="4547295"/>
            <a:ext cx="5365998" cy="166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1000"/>
              </a:lnSpc>
              <a:buNone/>
            </a:pPr>
            <a:r>
              <a:rPr lang="en-US" sz="9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Draw conclusions about the full population from your representative subset.</a:t>
            </a:r>
            <a:endParaRPr lang="en-US" sz="900" dirty="0"/>
          </a:p>
        </p:txBody>
      </p:sp>
      <p:pic>
        <p:nvPicPr>
          <p:cNvPr id="25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0186" y="86284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8064" y="510183"/>
            <a:ext cx="41039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Defining the Universe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4022" y="1165696"/>
            <a:ext cx="2392635" cy="3467621"/>
          </a:xfrm>
          <a:prstGeom prst="roundRect">
            <a:avLst>
              <a:gd name="adj" fmla="val 889"/>
            </a:avLst>
          </a:prstGeom>
          <a:solidFill>
            <a:srgbClr val="3257B8"/>
          </a:solidFill>
          <a:ln/>
        </p:spPr>
      </p:sp>
      <p:sp>
        <p:nvSpPr>
          <p:cNvPr id="5" name="Text 2"/>
          <p:cNvSpPr/>
          <p:nvPr/>
        </p:nvSpPr>
        <p:spPr>
          <a:xfrm>
            <a:off x="535781" y="13074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Population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35781" y="1670670"/>
            <a:ext cx="2109118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 collection</a:t>
            </a: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all individuals, objects, or measurements that share a defined characteristic under study. It is the full universe your research seeks to understand.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3035201" y="13074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Target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3035201" y="1670670"/>
            <a:ext cx="2188443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unit that possesses the specific attribute of interest belongs to this universe — whether it is all registered voters, all manufactured bolts, or every patient with a diagnosis.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035201" y="3191024"/>
            <a:ext cx="2188443" cy="1282824"/>
          </a:xfrm>
          <a:prstGeom prst="roundRect">
            <a:avLst>
              <a:gd name="adj" fmla="val 1658"/>
            </a:avLst>
          </a:prstGeom>
          <a:solidFill>
            <a:srgbClr val="B6D6F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960" y="3406080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95898" y="3368204"/>
            <a:ext cx="158598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population is defined by the research question, not by geography or size.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71269" y="7359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8055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Types of Populations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1707059"/>
            <a:ext cx="4004965" cy="1270471"/>
          </a:xfrm>
          <a:prstGeom prst="roundRect">
            <a:avLst>
              <a:gd name="adj" fmla="val 1674"/>
            </a:avLst>
          </a:prstGeom>
          <a:solidFill>
            <a:srgbClr val="E9ECF2"/>
          </a:solidFill>
          <a:ln/>
        </p:spPr>
      </p:sp>
      <p:sp>
        <p:nvSpPr>
          <p:cNvPr id="4" name="Text 2"/>
          <p:cNvSpPr/>
          <p:nvPr/>
        </p:nvSpPr>
        <p:spPr>
          <a:xfrm>
            <a:off x="637877" y="184881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Finite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37877" y="2155329"/>
            <a:ext cx="37214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countable, bounded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set of units. Examples: students enrolled in a university, employees in a company, registered vehicles in a city.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642842" y="1707059"/>
            <a:ext cx="4005039" cy="1270471"/>
          </a:xfrm>
          <a:prstGeom prst="roundRect">
            <a:avLst>
              <a:gd name="adj" fmla="val 1674"/>
            </a:avLst>
          </a:prstGeom>
          <a:solidFill>
            <a:srgbClr val="E9ECF2"/>
          </a:solidFill>
          <a:ln/>
        </p:spPr>
      </p:sp>
      <p:sp>
        <p:nvSpPr>
          <p:cNvPr id="7" name="Text 5"/>
          <p:cNvSpPr/>
          <p:nvPr/>
        </p:nvSpPr>
        <p:spPr>
          <a:xfrm>
            <a:off x="4784601" y="184881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Infinite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84601" y="2155329"/>
            <a:ext cx="372152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uncountable or boundless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set. Examples: all possible outcomes of repeated coin flips, all water molecules in an ocean.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496119" y="3119289"/>
            <a:ext cx="4004965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10" name="Text 8"/>
          <p:cNvSpPr/>
          <p:nvPr/>
        </p:nvSpPr>
        <p:spPr>
          <a:xfrm>
            <a:off x="637877" y="326104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Existent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37877" y="3567559"/>
            <a:ext cx="372144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Concrete, real-world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groups that physically exist and can be enumerated at a point in time.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642842" y="3119289"/>
            <a:ext cx="4005039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13" name="Text 11"/>
          <p:cNvSpPr/>
          <p:nvPr/>
        </p:nvSpPr>
        <p:spPr>
          <a:xfrm>
            <a:off x="4784601" y="3261047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Hypothetical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784601" y="3567559"/>
            <a:ext cx="37215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Conceptual or theoretical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groups used in models — populations that could exist under defined conditions.</a:t>
            </a:r>
            <a:endParaRPr lang="en-US" sz="1100" dirty="0"/>
          </a:p>
        </p:txBody>
      </p:sp>
      <p:pic>
        <p:nvPicPr>
          <p:cNvPr id="18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7659" y="10738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2" y="469850"/>
            <a:ext cx="5273278" cy="29881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4740" y="1248519"/>
            <a:ext cx="2699817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We Don't Study Everything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014740" y="2132112"/>
            <a:ext cx="2699817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Conducting a full census of a large population is rarely practical. The constraints are real and significant.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434132" y="3702100"/>
            <a:ext cx="2686199" cy="1093589"/>
          </a:xfrm>
          <a:prstGeom prst="roundRect">
            <a:avLst>
              <a:gd name="adj" fmla="val 6271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44" y="3702100"/>
            <a:ext cx="57150" cy="109358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5255" y="384036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Cost &amp; Time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15255" y="4099322"/>
            <a:ext cx="236681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Surveying every unit demands enormous financial and human resources, often making it prohibitive.</a:t>
            </a:r>
            <a:endParaRPr lang="en-US" sz="950" dirty="0"/>
          </a:p>
        </p:txBody>
      </p:sp>
      <p:sp>
        <p:nvSpPr>
          <p:cNvPr id="9" name="Shape 5"/>
          <p:cNvSpPr/>
          <p:nvPr/>
        </p:nvSpPr>
        <p:spPr>
          <a:xfrm>
            <a:off x="3228826" y="3702100"/>
            <a:ext cx="2686273" cy="1093589"/>
          </a:xfrm>
          <a:prstGeom prst="roundRect">
            <a:avLst>
              <a:gd name="adj" fmla="val 6271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539" y="3702100"/>
            <a:ext cx="57150" cy="109358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409950" y="3840361"/>
            <a:ext cx="217728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Logistical Impossibility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3409950" y="4099322"/>
            <a:ext cx="2366888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infinite or dispersed populations, a complete enumeration is simply not achievable.</a:t>
            </a:r>
            <a:endParaRPr lang="en-US" sz="950" dirty="0"/>
          </a:p>
        </p:txBody>
      </p:sp>
      <p:sp>
        <p:nvSpPr>
          <p:cNvPr id="13" name="Shape 8"/>
          <p:cNvSpPr/>
          <p:nvPr/>
        </p:nvSpPr>
        <p:spPr>
          <a:xfrm>
            <a:off x="6023669" y="3702100"/>
            <a:ext cx="2686199" cy="1093589"/>
          </a:xfrm>
          <a:prstGeom prst="roundRect">
            <a:avLst>
              <a:gd name="adj" fmla="val 6271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308" y="3702100"/>
            <a:ext cx="57150" cy="109358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204719" y="3840361"/>
            <a:ext cx="216128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Power of Sampling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6204719" y="4099322"/>
            <a:ext cx="236681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well-drawn sample delivers speed, efficiency, and surprisingly high accuracy through a manageable subset.</a:t>
            </a:r>
            <a:endParaRPr lang="en-US" sz="950" dirty="0"/>
          </a:p>
        </p:txBody>
      </p:sp>
      <p:pic>
        <p:nvPicPr>
          <p:cNvPr id="20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4648" y="33264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13805"/>
            <a:ext cx="4722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8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Representative Subset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496119" y="2949178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sample is not merely a smaller version of the population — it is a carefully selected mirror that, when chosen well, faithfully reflects the whole.</a:t>
            </a:r>
            <a:endParaRPr lang="en-US" sz="1100" dirty="0"/>
          </a:p>
        </p:txBody>
      </p:sp>
      <p:pic>
        <p:nvPicPr>
          <p:cNvPr id="8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2831" y="258656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35807"/>
            <a:ext cx="401955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Anatomy of a Sample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2062311"/>
            <a:ext cx="354360" cy="3543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59385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Subset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900363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selected portion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the population chosen to act as a proxy for the whole. Its quality determines the validity of all conclusions drawn.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2433" y="2062311"/>
            <a:ext cx="354360" cy="3543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259385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Sampling Frame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272433" y="2900363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source list or database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from which sample units are drawn — e.g., an electoral roll, employee directory, or customer database.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8747" y="2062311"/>
            <a:ext cx="354360" cy="3543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2593851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Sampling Unit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48747" y="2900363"/>
            <a:ext cx="25991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basic element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available for selection — the individual, household, firm, or transaction that constitutes one entry in the frame.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31513" y="147338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3497312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Choosing Your Method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1832893"/>
            <a:ext cx="2041699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Which Should You Use?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4714503" y="2099370"/>
            <a:ext cx="375962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choice depends on your research goals, available resources, and the level of precision required.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2525316"/>
            <a:ext cx="3759622" cy="580355"/>
          </a:xfrm>
          <a:prstGeom prst="roundRect">
            <a:avLst>
              <a:gd name="adj" fmla="val 2920"/>
            </a:avLst>
          </a:prstGeom>
          <a:solidFill>
            <a:srgbClr val="B6FCB8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63" y="2686645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2643485"/>
            <a:ext cx="327957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</a:t>
            </a:r>
            <a:r>
              <a:rPr lang="en-US" sz="8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Probability Sampling</a:t>
            </a: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when generalisability and statistical validity are essential.</a:t>
            </a:r>
            <a:endParaRPr lang="en-US" sz="850" dirty="0"/>
          </a:p>
        </p:txBody>
      </p:sp>
      <p:sp>
        <p:nvSpPr>
          <p:cNvPr id="10" name="Shape 5"/>
          <p:cNvSpPr/>
          <p:nvPr/>
        </p:nvSpPr>
        <p:spPr>
          <a:xfrm>
            <a:off x="4714503" y="3206874"/>
            <a:ext cx="3759622" cy="580355"/>
          </a:xfrm>
          <a:prstGeom prst="roundRect">
            <a:avLst>
              <a:gd name="adj" fmla="val 2920"/>
            </a:avLst>
          </a:prstGeom>
          <a:solidFill>
            <a:srgbClr val="FCF2B5"/>
          </a:solidFill>
          <a:ln/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463" y="3368204"/>
            <a:ext cx="141163" cy="11296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081587" y="3325044"/>
            <a:ext cx="327957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</a:t>
            </a:r>
            <a:r>
              <a:rPr lang="en-US" sz="8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Non-Probability Sampling</a:t>
            </a:r>
            <a:r>
              <a:rPr lang="en-US" sz="8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exploratory research where speed matters more than precision.</a:t>
            </a:r>
            <a:endParaRPr lang="en-US" sz="850" dirty="0"/>
          </a:p>
        </p:txBody>
      </p:sp>
      <p:pic>
        <p:nvPicPr>
          <p:cNvPr id="16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24778" y="20299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10108"/>
            <a:ext cx="4299272" cy="442987"/>
          </a:xfrm>
          <a:prstGeom prst="rect">
            <a:avLst/>
          </a:prstGeom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Math of Reliability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823022" y="1165696"/>
            <a:ext cx="2392635" cy="3467621"/>
          </a:xfrm>
          <a:prstGeom prst="roundRect">
            <a:avLst>
              <a:gd name="adj" fmla="val 889"/>
            </a:avLst>
          </a:prstGeom>
          <a:solidFill>
            <a:srgbClr val="3257B8"/>
          </a:solidFill>
          <a:ln/>
        </p:spPr>
      </p:sp>
      <p:sp>
        <p:nvSpPr>
          <p:cNvPr id="5" name="Text 2"/>
          <p:cNvSpPr/>
          <p:nvPr/>
        </p:nvSpPr>
        <p:spPr>
          <a:xfrm>
            <a:off x="3964781" y="13074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Sampling Error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3964781" y="1670670"/>
            <a:ext cx="2109118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inevitable gap</a:t>
            </a:r>
            <a:r>
              <a:rPr lang="en-US" sz="11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between the true population parameter (e.g., mean, proportion) and the value estimated from the sample statistic. It can be quantified and controlled.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464201" y="130745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Golden Rule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464201" y="1670670"/>
            <a:ext cx="2188443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Larger samples systematically reduce sampling error, narrow confidence intervals, and increase the reliability of inferences drawn about the population.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464201" y="2964210"/>
            <a:ext cx="2188443" cy="1509638"/>
          </a:xfrm>
          <a:prstGeom prst="roundRect">
            <a:avLst>
              <a:gd name="adj" fmla="val 1409"/>
            </a:avLst>
          </a:prstGeom>
          <a:solidFill>
            <a:srgbClr val="B6D6F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960" y="3179266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24898" y="3141390"/>
            <a:ext cx="1585987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Doubling sample size roughly </a:t>
            </a:r>
            <a:r>
              <a:rPr lang="en-US" sz="11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halves the margin of error</a:t>
            </a: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but with diminishing returns beyond a point.</a:t>
            </a:r>
            <a:endParaRPr lang="en-US" sz="1100" dirty="0"/>
          </a:p>
        </p:txBody>
      </p:sp>
      <p:pic>
        <p:nvPicPr>
          <p:cNvPr id="14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7937" y="79923"/>
            <a:ext cx="123141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434504"/>
            <a:ext cx="4405536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Calculating Sample Size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8379" y="1213991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Core Formula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88379" y="1605855"/>
            <a:ext cx="4338786" cy="4135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1605855"/>
            <a:ext cx="4338786" cy="41351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88379" y="2193206"/>
            <a:ext cx="433878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Where </a:t>
            </a:r>
            <a:r>
              <a:rPr lang="en-US" sz="10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</a:t>
            </a: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Z-score for confidence level, </a:t>
            </a:r>
            <a:r>
              <a:rPr lang="en-US" sz="10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</a:t>
            </a: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estimated standard deviation (proportion), and </a:t>
            </a:r>
            <a:r>
              <a:rPr lang="en-US" sz="10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= acceptable margin of error.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488379" y="2790602"/>
            <a:ext cx="4338786" cy="808434"/>
          </a:xfrm>
          <a:prstGeom prst="roundRect">
            <a:avLst>
              <a:gd name="adj" fmla="val 2589"/>
            </a:avLst>
          </a:prstGeom>
          <a:solidFill>
            <a:srgbClr val="C3CFE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6" y="3000003"/>
            <a:ext cx="174427" cy="1395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41859" y="2962796"/>
            <a:ext cx="3745781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a 95% confidence level, Z = 1.96. For ±5% margin of error, e = 0.05.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5172298" y="1213991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Rule of Thumb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5172298" y="1569393"/>
            <a:ext cx="3488010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applied research, a commonly used guideline is to target </a:t>
            </a:r>
            <a:r>
              <a:rPr lang="en-US" sz="10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1/10th of the total population</a:t>
            </a: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a starting estimate for general reliability — particularly for smaller finite populations.</a:t>
            </a:r>
            <a:endParaRPr lang="en-US" sz="1050" dirty="0"/>
          </a:p>
        </p:txBody>
      </p:sp>
      <p:sp>
        <p:nvSpPr>
          <p:cNvPr id="12" name="Shape 8"/>
          <p:cNvSpPr/>
          <p:nvPr/>
        </p:nvSpPr>
        <p:spPr>
          <a:xfrm>
            <a:off x="488379" y="3908003"/>
            <a:ext cx="4014936" cy="800919"/>
          </a:xfrm>
          <a:prstGeom prst="roundRect">
            <a:avLst>
              <a:gd name="adj" fmla="val 2614"/>
            </a:avLst>
          </a:prstGeom>
          <a:solidFill>
            <a:srgbClr val="E9ECF2"/>
          </a:solidFill>
          <a:ln/>
        </p:spPr>
      </p:sp>
      <p:sp>
        <p:nvSpPr>
          <p:cNvPr id="13" name="Text 9"/>
          <p:cNvSpPr/>
          <p:nvPr/>
        </p:nvSpPr>
        <p:spPr>
          <a:xfrm>
            <a:off x="627906" y="4047530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Population: 500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627906" y="4347939"/>
            <a:ext cx="419308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Target ~50 units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4640684" y="3908003"/>
            <a:ext cx="4014936" cy="800919"/>
          </a:xfrm>
          <a:prstGeom prst="roundRect">
            <a:avLst>
              <a:gd name="adj" fmla="val 2614"/>
            </a:avLst>
          </a:prstGeom>
          <a:solidFill>
            <a:srgbClr val="E9ECF2"/>
          </a:solidFill>
          <a:ln/>
        </p:spPr>
      </p:sp>
      <p:sp>
        <p:nvSpPr>
          <p:cNvPr id="16" name="Text 12"/>
          <p:cNvSpPr/>
          <p:nvPr/>
        </p:nvSpPr>
        <p:spPr>
          <a:xfrm>
            <a:off x="4780211" y="4047530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Population: 5,000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4780211" y="4347939"/>
            <a:ext cx="419308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Target ~500 units</a:t>
            </a:r>
            <a:endParaRPr lang="en-US" sz="1050" dirty="0"/>
          </a:p>
        </p:txBody>
      </p:sp>
      <p:pic>
        <p:nvPicPr>
          <p:cNvPr id="20" name="object 7">
            <a:extLst>
              <a:ext uri="{FF2B5EF4-FFF2-40B4-BE49-F238E27FC236}">
                <a16:creationId xmlns:lc="http://schemas.openxmlformats.org/drawingml/2006/lockedCanvas" xmlns="" xmlns:a16="http://schemas.microsoft.com/office/drawing/2014/main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9541" y="20129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723</Words>
  <Application>Microsoft Office PowerPoint</Application>
  <PresentationFormat>On-screen Show (16:9)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Roboto</vt:lpstr>
      <vt:lpstr>Roboto Slab</vt:lpstr>
      <vt:lpstr>Arial</vt:lpstr>
      <vt:lpstr>Roboto Slab Light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student</cp:lastModifiedBy>
  <cp:revision>5</cp:revision>
  <dcterms:created xsi:type="dcterms:W3CDTF">2026-05-20T11:09:50Z</dcterms:created>
  <dcterms:modified xsi:type="dcterms:W3CDTF">2026-05-21T03:35:12Z</dcterms:modified>
</cp:coreProperties>
</file>